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9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67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95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99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13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121.jp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26.jp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141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151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170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175.jp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180.jpg" ContentType="image/jpe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201.jpg" ContentType="image/jpe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220.jpg" ContentType="image/jpe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media/image234.jpg" ContentType="image/jpeg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image247.jpg" ContentType="image/jpeg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media/image263.jpg" ContentType="image/jpeg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272.jpg" ContentType="image/jpeg"/>
  <Override PartName="/ppt/notesSlides/notesSlide49.xml" ContentType="application/vnd.openxmlformats-officedocument.presentationml.notesSlide+xml"/>
  <Override PartName="/ppt/media/image273.jpg" ContentType="image/jpeg"/>
  <Override PartName="/ppt/media/image275.jpg" ContentType="image/jpeg"/>
  <Override PartName="/ppt/notesSlides/notesSlide50.xml" ContentType="application/vnd.openxmlformats-officedocument.presentationml.notesSlide+xml"/>
  <Override PartName="/ppt/media/image278.jpg" ContentType="image/jpeg"/>
  <Override PartName="/ppt/media/image279.jpg" ContentType="image/jpeg"/>
  <Override PartName="/ppt/notesSlides/notesSlide51.xml" ContentType="application/vnd.openxmlformats-officedocument.presentationml.notesSlide+xml"/>
  <Override PartName="/ppt/media/image280.jpg" ContentType="image/jpeg"/>
  <Override PartName="/ppt/media/image281.jpg" ContentType="image/jpeg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media/image301.jpg" ContentType="image/jpeg"/>
  <Override PartName="/ppt/media/image304.jpg" ContentType="image/jpeg"/>
  <Override PartName="/ppt/media/image305.jpg" ContentType="image/jpeg"/>
  <Override PartName="/ppt/media/image306.jpg" ContentType="image/jpeg"/>
  <Override PartName="/ppt/media/image307.jpg" ContentType="image/jpeg"/>
  <Override PartName="/ppt/media/image308.jpg" ContentType="image/jpeg"/>
  <Override PartName="/ppt/notesSlides/notesSlide56.xml" ContentType="application/vnd.openxmlformats-officedocument.presentationml.notesSlide+xml"/>
  <Override PartName="/ppt/media/image313.jpg" ContentType="image/jpeg"/>
  <Override PartName="/ppt/media/image314.jpg" ContentType="image/jpeg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media/image329.jpg" ContentType="image/jpeg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media/image336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54" r:id="rId2"/>
    <p:sldMasterId id="2147483660" r:id="rId3"/>
    <p:sldMasterId id="2147483667" r:id="rId4"/>
  </p:sldMasterIdLst>
  <p:notesMasterIdLst>
    <p:notesMasterId r:id="rId77"/>
  </p:notesMasterIdLst>
  <p:sldIdLst>
    <p:sldId id="354" r:id="rId5"/>
    <p:sldId id="356" r:id="rId6"/>
    <p:sldId id="357" r:id="rId7"/>
    <p:sldId id="358" r:id="rId8"/>
    <p:sldId id="361" r:id="rId9"/>
    <p:sldId id="280" r:id="rId10"/>
    <p:sldId id="267" r:id="rId11"/>
    <p:sldId id="268" r:id="rId12"/>
    <p:sldId id="275" r:id="rId13"/>
    <p:sldId id="2147472038" r:id="rId14"/>
    <p:sldId id="287" r:id="rId15"/>
    <p:sldId id="2147472035" r:id="rId16"/>
    <p:sldId id="2147472037" r:id="rId17"/>
    <p:sldId id="288" r:id="rId18"/>
    <p:sldId id="360" r:id="rId19"/>
    <p:sldId id="290" r:id="rId20"/>
    <p:sldId id="291" r:id="rId21"/>
    <p:sldId id="362" r:id="rId22"/>
    <p:sldId id="292" r:id="rId23"/>
    <p:sldId id="293" r:id="rId24"/>
    <p:sldId id="294" r:id="rId25"/>
    <p:sldId id="363" r:id="rId26"/>
    <p:sldId id="295" r:id="rId27"/>
    <p:sldId id="296" r:id="rId28"/>
    <p:sldId id="297" r:id="rId29"/>
    <p:sldId id="298" r:id="rId30"/>
    <p:sldId id="299" r:id="rId31"/>
    <p:sldId id="300" r:id="rId32"/>
    <p:sldId id="365" r:id="rId33"/>
    <p:sldId id="301" r:id="rId34"/>
    <p:sldId id="302" r:id="rId35"/>
    <p:sldId id="303" r:id="rId36"/>
    <p:sldId id="304" r:id="rId37"/>
    <p:sldId id="305" r:id="rId38"/>
    <p:sldId id="366" r:id="rId39"/>
    <p:sldId id="306" r:id="rId40"/>
    <p:sldId id="307" r:id="rId41"/>
    <p:sldId id="308" r:id="rId42"/>
    <p:sldId id="311" r:id="rId43"/>
    <p:sldId id="315" r:id="rId44"/>
    <p:sldId id="32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2147472039" r:id="rId55"/>
    <p:sldId id="331" r:id="rId56"/>
    <p:sldId id="332" r:id="rId57"/>
    <p:sldId id="2147472036" r:id="rId58"/>
    <p:sldId id="333" r:id="rId59"/>
    <p:sldId id="334" r:id="rId60"/>
    <p:sldId id="2147472040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2147472041" r:id="rId74"/>
    <p:sldId id="348" r:id="rId75"/>
    <p:sldId id="349" r:id="rId76"/>
  </p:sldIdLst>
  <p:sldSz cx="15125700" cy="8509000"/>
  <p:notesSz cx="10234613" cy="7104063"/>
  <p:embeddedFontLst>
    <p:embeddedFont>
      <p:font typeface="Gotham Book" pitchFamily="50" charset="0"/>
      <p:regular r:id="rId78"/>
      <p:italic r:id="rId79"/>
    </p:embeddedFont>
    <p:embeddedFont>
      <p:font typeface="Gotham Light" pitchFamily="50" charset="0"/>
      <p:regular r:id="rId80"/>
      <p:italic r:id="rId81"/>
    </p:embeddedFont>
    <p:embeddedFont>
      <p:font typeface="Gotham Medium" pitchFamily="50" charset="0"/>
      <p:regular r:id="rId82"/>
      <p:italic r:id="rId83"/>
    </p:embeddedFont>
    <p:embeddedFont>
      <p:font typeface="Montserrat Medium" panose="00000600000000000000" pitchFamily="2" charset="-18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7068">
          <p15:clr>
            <a:srgbClr val="A4A3A4"/>
          </p15:clr>
        </p15:guide>
        <p15:guide id="3" orient="horz" pos="3544">
          <p15:clr>
            <a:srgbClr val="A4A3A4"/>
          </p15:clr>
        </p15:guide>
        <p15:guide id="4" orient="horz" pos="4024">
          <p15:clr>
            <a:srgbClr val="A4A3A4"/>
          </p15:clr>
        </p15:guide>
        <p15:guide id="5" orient="horz" pos="4696">
          <p15:clr>
            <a:srgbClr val="A4A3A4"/>
          </p15:clr>
        </p15:guide>
        <p15:guide id="6" pos="6669" userDrawn="1">
          <p15:clr>
            <a:srgbClr val="A4A3A4"/>
          </p15:clr>
        </p15:guide>
        <p15:guide id="7" pos="7884">
          <p15:clr>
            <a:srgbClr val="A4A3A4"/>
          </p15:clr>
        </p15:guide>
        <p15:guide id="8" orient="horz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7DD7576-F21F-408B-ADC8-FEA4CC84F86C}">
  <a:tblStyle styleId="{47DD7576-F21F-408B-ADC8-FEA4CC84F86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10" y="102"/>
      </p:cViewPr>
      <p:guideLst>
        <p:guide orient="horz" pos="1818"/>
        <p:guide pos="7068"/>
        <p:guide orient="horz" pos="3544"/>
        <p:guide orient="horz" pos="4024"/>
        <p:guide orient="horz" pos="4696"/>
        <p:guide pos="6669"/>
        <p:guide pos="7884"/>
        <p:guide orient="horz" pos="2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7.fntdata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2.fntdata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6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0.fntdata"/><Relationship Id="rId61" Type="http://schemas.openxmlformats.org/officeDocument/2006/relationships/slide" Target="slides/slide57.xml"/><Relationship Id="rId82" Type="http://schemas.openxmlformats.org/officeDocument/2006/relationships/font" Target="fonts/font5.fntdata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usz Mirgos" userId="26a5e9f5-cf91-49c3-a528-68213eeac86f" providerId="ADAL" clId="{00DA6C14-B65B-4528-AE2B-E36548A7456C}"/>
    <pc:docChg chg="modSld">
      <pc:chgData name="Mateusz Mirgos" userId="26a5e9f5-cf91-49c3-a528-68213eeac86f" providerId="ADAL" clId="{00DA6C14-B65B-4528-AE2B-E36548A7456C}" dt="2025-02-03T14:15:14.999" v="1" actId="729"/>
      <pc:docMkLst>
        <pc:docMk/>
      </pc:docMkLst>
      <pc:sldChg chg="mod modShow">
        <pc:chgData name="Mateusz Mirgos" userId="26a5e9f5-cf91-49c3-a528-68213eeac86f" providerId="ADAL" clId="{00DA6C14-B65B-4528-AE2B-E36548A7456C}" dt="2025-02-03T14:15:14.999" v="1" actId="729"/>
        <pc:sldMkLst>
          <pc:docMk/>
          <pc:sldMk cId="0" sldId="3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435214" cy="356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433" tIns="32707" rIns="65433" bIns="32707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797252" y="0"/>
            <a:ext cx="4435213" cy="356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433" tIns="32707" rIns="65433" bIns="32707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433" tIns="32707" rIns="65433" bIns="32707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747535"/>
            <a:ext cx="4435214" cy="35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433" tIns="32707" rIns="65433" bIns="32707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797252" y="6747535"/>
            <a:ext cx="4435213" cy="35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433" tIns="32707" rIns="65433" bIns="32707" anchor="b" anchorCtr="0">
            <a:noAutofit/>
          </a:bodyPr>
          <a:lstStyle/>
          <a:p>
            <a:pPr algn="r"/>
            <a:fld id="{00000000-1234-1234-1234-123412341234}" type="slidenum">
              <a:rPr lang="en-US" sz="900" smtClean="0"/>
              <a:pPr algn="r"/>
              <a:t>‹#›</a:t>
            </a:fld>
            <a:endParaRPr lang="en-US" sz="9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4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15" name="Google Shape;111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7772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37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70" name="Google Shape;8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8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91" name="Google Shape;89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9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13" name="Google Shape;91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4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15" name="Google Shape;111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9363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40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83" name="Google Shape;98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1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05" name="Google Shape;100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2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37" name="Google Shape;103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43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93" name="Google Shape;109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4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15" name="Google Shape;111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45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3" name="Google Shape;114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4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15" name="Google Shape;111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297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46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03" name="Google Shape;120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47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33" name="Google Shape;123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8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63" name="Google Shape;126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49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36" name="Google Shape;133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50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66" name="Google Shape;136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4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15" name="Google Shape;111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282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51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44" name="Google Shape;144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52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69" name="Google Shape;146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0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8" name="Google Shape;3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53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80" name="Google Shape;148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56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67" name="Google Shape;156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60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79" name="Google Shape;167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73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9" name="Google Shape;206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64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99" name="Google Shape;179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65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27" name="Google Shape;182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66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86" name="Google Shape;188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67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99" name="Google Shape;189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68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18" name="Google Shape;191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69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72" name="Google Shape;197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2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36" name="Google Shape;43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70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88" name="Google Shape;198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71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15" name="Google Shape;201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72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56" name="Google Shape;2056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76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34" name="Google Shape;2134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77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68" name="Google Shape;216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78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5" name="Google Shape;224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79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79" name="Google Shape;227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81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34" name="Google Shape;2334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82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58" name="Google Shape;235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p83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377" name="Google Shape;237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2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96" name="Google Shape;69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84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26" name="Google Shape;2426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85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20" name="Google Shape;252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p86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15" name="Google Shape;261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87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69" name="Google Shape;2669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Google Shape;2742;p88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43" name="Google Shape;274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p89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20" name="Google Shape;2820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Google Shape;2853;p90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54" name="Google Shape;2854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Google Shape;2899;p91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0" name="Google Shape;2900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p92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39" name="Google Shape;2939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p93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55" name="Google Shape;2955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3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26" name="Google Shape;7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p94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81" name="Google Shape;2981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4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752" name="Google Shape;75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393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5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77" name="Google Shape;77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6:notes"/>
          <p:cNvSpPr txBox="1">
            <a:spLocks noGrp="1"/>
          </p:cNvSpPr>
          <p:nvPr>
            <p:ph type="body" idx="1"/>
          </p:nvPr>
        </p:nvSpPr>
        <p:spPr>
          <a:xfrm>
            <a:off x="1023677" y="3419494"/>
            <a:ext cx="8187261" cy="2796562"/>
          </a:xfrm>
          <a:prstGeom prst="rect">
            <a:avLst/>
          </a:prstGeom>
        </p:spPr>
        <p:txBody>
          <a:bodyPr spcFirstLastPara="1" wrap="square" lIns="65433" tIns="32707" rIns="65433" bIns="3270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0" name="Google Shape;81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5142738" y="7913370"/>
            <a:ext cx="4840224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756285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0890504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94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eparator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16F148D-B8C0-BD4A-F440-E9C8D9581673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9823736" y="1331500"/>
            <a:ext cx="2313665" cy="2313881"/>
          </a:xfrm>
          <a:prstGeom prst="ellipse">
            <a:avLst/>
          </a:prstGeom>
          <a:solidFill>
            <a:schemeClr val="accent2">
              <a:alpha val="6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24" noProof="0" dirty="0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186FC-DEE4-F97B-C623-37A1F1941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73396" y="4252122"/>
            <a:ext cx="9825750" cy="584262"/>
          </a:xfrm>
        </p:spPr>
        <p:txBody>
          <a:bodyPr vert="horz" anchor="b"/>
          <a:lstStyle>
            <a:lvl1pPr>
              <a:defRPr sz="4218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chapter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2059782-E853-880E-8B04-DA5AAA6938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773396" y="4932500"/>
            <a:ext cx="9825750" cy="53461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edit subpoint (optional)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F68DEC-1CCC-9017-0CF7-9A34A469F07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370161-C519-46C5-9029-2C439855FB59}" type="datetime1">
              <a:rPr lang="en-GB" smtClean="0"/>
              <a:t>03/02/2025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FD07D1A-2158-9B3C-0057-715AF6CDC7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BRITA | Presentation title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E16057-6963-7774-89C4-C2D68FA6C3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888711-24A8-49B4-85DB-3DA764D1E55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8925A11-9843-AD4F-8D69-223683E1D1BB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2307443" y="6299379"/>
            <a:ext cx="2313666" cy="2209622"/>
          </a:xfrm>
          <a:custGeom>
            <a:avLst/>
            <a:gdLst>
              <a:gd name="connsiteX0" fmla="*/ 932460 w 1864920"/>
              <a:gd name="connsiteY0" fmla="*/ 0 h 1780889"/>
              <a:gd name="connsiteX1" fmla="*/ 1864920 w 1864920"/>
              <a:gd name="connsiteY1" fmla="*/ 932460 h 1780889"/>
              <a:gd name="connsiteX2" fmla="*/ 1376926 w 1864920"/>
              <a:gd name="connsiteY2" fmla="*/ 1752377 h 1780889"/>
              <a:gd name="connsiteX3" fmla="*/ 1317738 w 1864920"/>
              <a:gd name="connsiteY3" fmla="*/ 1780889 h 1780889"/>
              <a:gd name="connsiteX4" fmla="*/ 547182 w 1864920"/>
              <a:gd name="connsiteY4" fmla="*/ 1780889 h 1780889"/>
              <a:gd name="connsiteX5" fmla="*/ 487994 w 1864920"/>
              <a:gd name="connsiteY5" fmla="*/ 1752377 h 1780889"/>
              <a:gd name="connsiteX6" fmla="*/ 0 w 1864920"/>
              <a:gd name="connsiteY6" fmla="*/ 932460 h 1780889"/>
              <a:gd name="connsiteX7" fmla="*/ 932460 w 1864920"/>
              <a:gd name="connsiteY7" fmla="*/ 0 h 178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920" h="1780889">
                <a:moveTo>
                  <a:pt x="932460" y="0"/>
                </a:moveTo>
                <a:cubicBezTo>
                  <a:pt x="1447443" y="0"/>
                  <a:pt x="1864920" y="417477"/>
                  <a:pt x="1864920" y="932460"/>
                </a:cubicBezTo>
                <a:cubicBezTo>
                  <a:pt x="1864920" y="1286511"/>
                  <a:pt x="1667597" y="1594475"/>
                  <a:pt x="1376926" y="1752377"/>
                </a:cubicBezTo>
                <a:lnTo>
                  <a:pt x="1317738" y="1780889"/>
                </a:lnTo>
                <a:lnTo>
                  <a:pt x="547182" y="1780889"/>
                </a:lnTo>
                <a:lnTo>
                  <a:pt x="487994" y="1752377"/>
                </a:lnTo>
                <a:cubicBezTo>
                  <a:pt x="197323" y="1594475"/>
                  <a:pt x="0" y="1286511"/>
                  <a:pt x="0" y="932460"/>
                </a:cubicBezTo>
                <a:cubicBezTo>
                  <a:pt x="0" y="417477"/>
                  <a:pt x="417477" y="0"/>
                  <a:pt x="932460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24" noProof="0" dirty="0">
              <a:noFill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9BFEF2-7205-2D82-3D68-D8A622014D5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9823734" y="6299379"/>
            <a:ext cx="2313666" cy="2209622"/>
          </a:xfrm>
          <a:custGeom>
            <a:avLst/>
            <a:gdLst>
              <a:gd name="connsiteX0" fmla="*/ 932460 w 1864920"/>
              <a:gd name="connsiteY0" fmla="*/ 0 h 1780889"/>
              <a:gd name="connsiteX1" fmla="*/ 1864920 w 1864920"/>
              <a:gd name="connsiteY1" fmla="*/ 932460 h 1780889"/>
              <a:gd name="connsiteX2" fmla="*/ 1376926 w 1864920"/>
              <a:gd name="connsiteY2" fmla="*/ 1752377 h 1780889"/>
              <a:gd name="connsiteX3" fmla="*/ 1317739 w 1864920"/>
              <a:gd name="connsiteY3" fmla="*/ 1780889 h 1780889"/>
              <a:gd name="connsiteX4" fmla="*/ 547182 w 1864920"/>
              <a:gd name="connsiteY4" fmla="*/ 1780889 h 1780889"/>
              <a:gd name="connsiteX5" fmla="*/ 487994 w 1864920"/>
              <a:gd name="connsiteY5" fmla="*/ 1752377 h 1780889"/>
              <a:gd name="connsiteX6" fmla="*/ 0 w 1864920"/>
              <a:gd name="connsiteY6" fmla="*/ 932460 h 1780889"/>
              <a:gd name="connsiteX7" fmla="*/ 932460 w 1864920"/>
              <a:gd name="connsiteY7" fmla="*/ 0 h 178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920" h="1780889">
                <a:moveTo>
                  <a:pt x="932460" y="0"/>
                </a:moveTo>
                <a:cubicBezTo>
                  <a:pt x="1447443" y="0"/>
                  <a:pt x="1864920" y="417477"/>
                  <a:pt x="1864920" y="932460"/>
                </a:cubicBezTo>
                <a:cubicBezTo>
                  <a:pt x="1864920" y="1286511"/>
                  <a:pt x="1667597" y="1594475"/>
                  <a:pt x="1376926" y="1752377"/>
                </a:cubicBezTo>
                <a:lnTo>
                  <a:pt x="1317739" y="1780889"/>
                </a:lnTo>
                <a:lnTo>
                  <a:pt x="547182" y="1780889"/>
                </a:lnTo>
                <a:lnTo>
                  <a:pt x="487994" y="1752377"/>
                </a:lnTo>
                <a:cubicBezTo>
                  <a:pt x="197324" y="1594475"/>
                  <a:pt x="0" y="1286511"/>
                  <a:pt x="0" y="932460"/>
                </a:cubicBezTo>
                <a:cubicBezTo>
                  <a:pt x="0" y="417477"/>
                  <a:pt x="417477" y="0"/>
                  <a:pt x="932460" y="0"/>
                </a:cubicBezTo>
                <a:close/>
              </a:path>
            </a:pathLst>
          </a:custGeom>
          <a:solidFill>
            <a:schemeClr val="accent3">
              <a:alpha val="6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24" noProof="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48923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Separator (dark blue)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271EF89E-20DD-E9CD-C4F2-C2BED57EA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3040557" y="344412"/>
            <a:ext cx="1705982" cy="35733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E0E1E53-B738-52ED-1442-6E43BFA35A3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2307445" y="3815441"/>
            <a:ext cx="2313665" cy="2313881"/>
          </a:xfrm>
          <a:prstGeom prst="ellipse">
            <a:avLst/>
          </a:prstGeom>
          <a:solidFill>
            <a:schemeClr val="accent3">
              <a:alpha val="6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24" noProof="0" dirty="0">
              <a:noFill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8FD875-7710-ADB2-4AC8-AAD5C8E6315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9823736" y="1331500"/>
            <a:ext cx="2313665" cy="2313881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24" noProof="0" dirty="0">
              <a:noFill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CF7F69-B095-82E4-03C1-2C56754C3560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2307443" y="6299380"/>
            <a:ext cx="2313666" cy="2209620"/>
          </a:xfrm>
          <a:custGeom>
            <a:avLst/>
            <a:gdLst>
              <a:gd name="connsiteX0" fmla="*/ 932460 w 1864920"/>
              <a:gd name="connsiteY0" fmla="*/ 0 h 1780888"/>
              <a:gd name="connsiteX1" fmla="*/ 1864920 w 1864920"/>
              <a:gd name="connsiteY1" fmla="*/ 932460 h 1780888"/>
              <a:gd name="connsiteX2" fmla="*/ 1376926 w 1864920"/>
              <a:gd name="connsiteY2" fmla="*/ 1752377 h 1780888"/>
              <a:gd name="connsiteX3" fmla="*/ 1317741 w 1864920"/>
              <a:gd name="connsiteY3" fmla="*/ 1780888 h 1780888"/>
              <a:gd name="connsiteX4" fmla="*/ 547180 w 1864920"/>
              <a:gd name="connsiteY4" fmla="*/ 1780888 h 1780888"/>
              <a:gd name="connsiteX5" fmla="*/ 487994 w 1864920"/>
              <a:gd name="connsiteY5" fmla="*/ 1752377 h 1780888"/>
              <a:gd name="connsiteX6" fmla="*/ 0 w 1864920"/>
              <a:gd name="connsiteY6" fmla="*/ 932460 h 1780888"/>
              <a:gd name="connsiteX7" fmla="*/ 932460 w 1864920"/>
              <a:gd name="connsiteY7" fmla="*/ 0 h 178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920" h="1780888">
                <a:moveTo>
                  <a:pt x="932460" y="0"/>
                </a:moveTo>
                <a:cubicBezTo>
                  <a:pt x="1447443" y="0"/>
                  <a:pt x="1864920" y="417477"/>
                  <a:pt x="1864920" y="932460"/>
                </a:cubicBezTo>
                <a:cubicBezTo>
                  <a:pt x="1864920" y="1286511"/>
                  <a:pt x="1667597" y="1594475"/>
                  <a:pt x="1376926" y="1752377"/>
                </a:cubicBezTo>
                <a:lnTo>
                  <a:pt x="1317741" y="1780888"/>
                </a:lnTo>
                <a:lnTo>
                  <a:pt x="547180" y="1780888"/>
                </a:lnTo>
                <a:lnTo>
                  <a:pt x="487994" y="1752377"/>
                </a:lnTo>
                <a:cubicBezTo>
                  <a:pt x="197323" y="1594475"/>
                  <a:pt x="0" y="1286511"/>
                  <a:pt x="0" y="932460"/>
                </a:cubicBezTo>
                <a:cubicBezTo>
                  <a:pt x="0" y="417477"/>
                  <a:pt x="417477" y="0"/>
                  <a:pt x="932460" y="0"/>
                </a:cubicBezTo>
                <a:close/>
              </a:path>
            </a:pathLst>
          </a:custGeom>
          <a:solidFill>
            <a:schemeClr val="accent2">
              <a:alpha val="6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24" noProof="0" dirty="0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186FC-DEE4-F97B-C623-37A1F1941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73396" y="4252122"/>
            <a:ext cx="9825750" cy="584262"/>
          </a:xfrm>
        </p:spPr>
        <p:txBody>
          <a:bodyPr vert="horz" anchor="b"/>
          <a:lstStyle>
            <a:lvl1pPr>
              <a:defRPr sz="4218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chapter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2059782-E853-880E-8B04-DA5AAA6938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773396" y="4932500"/>
            <a:ext cx="9825750" cy="53461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edit subpoint (optional)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F68DEC-1CCC-9017-0CF7-9A34A469F07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9759F3-9DB5-4332-9B77-952AC5DABD89}" type="datetime1">
              <a:rPr lang="en-GB" smtClean="0"/>
              <a:t>03/02/2025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FD07D1A-2158-9B3C-0057-715AF6CDC7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BRITA | Presentation title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E16057-6963-7774-89C4-C2D68FA6C3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888711-24A8-49B4-85DB-3DA764D1E55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52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Separator (medium blue)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87">
            <a:extLst>
              <a:ext uri="{FF2B5EF4-FFF2-40B4-BE49-F238E27FC236}">
                <a16:creationId xmlns:a16="http://schemas.microsoft.com/office/drawing/2014/main" id="{E7767D87-FA9B-259D-5B7A-380074923D4A}"/>
              </a:ext>
            </a:extLst>
          </p:cNvPr>
          <p:cNvSpPr>
            <a:spLocks noChangeAspect="1"/>
          </p:cNvSpPr>
          <p:nvPr userDrawn="1"/>
        </p:nvSpPr>
        <p:spPr bwMode="gray">
          <a:xfrm rot="5400000">
            <a:off x="7392050" y="6247357"/>
            <a:ext cx="2209619" cy="2313666"/>
          </a:xfrm>
          <a:custGeom>
            <a:avLst/>
            <a:gdLst>
              <a:gd name="connsiteX0" fmla="*/ 0 w 1780887"/>
              <a:gd name="connsiteY0" fmla="*/ 932460 h 1864920"/>
              <a:gd name="connsiteX1" fmla="*/ 932460 w 1780887"/>
              <a:gd name="connsiteY1" fmla="*/ 0 h 1864920"/>
              <a:gd name="connsiteX2" fmla="*/ 1752377 w 1780887"/>
              <a:gd name="connsiteY2" fmla="*/ 487994 h 1864920"/>
              <a:gd name="connsiteX3" fmla="*/ 1780887 w 1780887"/>
              <a:gd name="connsiteY3" fmla="*/ 547177 h 1864920"/>
              <a:gd name="connsiteX4" fmla="*/ 1780887 w 1780887"/>
              <a:gd name="connsiteY4" fmla="*/ 1317743 h 1864920"/>
              <a:gd name="connsiteX5" fmla="*/ 1752377 w 1780887"/>
              <a:gd name="connsiteY5" fmla="*/ 1376926 h 1864920"/>
              <a:gd name="connsiteX6" fmla="*/ 932460 w 1780887"/>
              <a:gd name="connsiteY6" fmla="*/ 1864920 h 1864920"/>
              <a:gd name="connsiteX7" fmla="*/ 0 w 1780887"/>
              <a:gd name="connsiteY7" fmla="*/ 93246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0887" h="1864920">
                <a:moveTo>
                  <a:pt x="0" y="932460"/>
                </a:moveTo>
                <a:cubicBezTo>
                  <a:pt x="0" y="417477"/>
                  <a:pt x="417477" y="0"/>
                  <a:pt x="932460" y="0"/>
                </a:cubicBezTo>
                <a:cubicBezTo>
                  <a:pt x="1286511" y="0"/>
                  <a:pt x="1594475" y="197323"/>
                  <a:pt x="1752377" y="487994"/>
                </a:cubicBezTo>
                <a:lnTo>
                  <a:pt x="1780887" y="547177"/>
                </a:lnTo>
                <a:lnTo>
                  <a:pt x="1780887" y="1317743"/>
                </a:lnTo>
                <a:lnTo>
                  <a:pt x="1752377" y="1376926"/>
                </a:lnTo>
                <a:cubicBezTo>
                  <a:pt x="1594475" y="1667597"/>
                  <a:pt x="1286511" y="1864920"/>
                  <a:pt x="932460" y="1864920"/>
                </a:cubicBezTo>
                <a:cubicBezTo>
                  <a:pt x="417477" y="1864920"/>
                  <a:pt x="0" y="1447443"/>
                  <a:pt x="0" y="93246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737" noProof="0" dirty="0"/>
          </a:p>
        </p:txBody>
      </p:sp>
      <p:sp>
        <p:nvSpPr>
          <p:cNvPr id="14" name="Freihandform 84">
            <a:extLst>
              <a:ext uri="{FF2B5EF4-FFF2-40B4-BE49-F238E27FC236}">
                <a16:creationId xmlns:a16="http://schemas.microsoft.com/office/drawing/2014/main" id="{0D0FC343-D6DC-F9C8-3A2D-BC3E731959C5}"/>
              </a:ext>
            </a:extLst>
          </p:cNvPr>
          <p:cNvSpPr>
            <a:spLocks noChangeAspect="1"/>
          </p:cNvSpPr>
          <p:nvPr userDrawn="1"/>
        </p:nvSpPr>
        <p:spPr bwMode="gray">
          <a:xfrm rot="5400000">
            <a:off x="4908339" y="6247357"/>
            <a:ext cx="2209620" cy="2313666"/>
          </a:xfrm>
          <a:custGeom>
            <a:avLst/>
            <a:gdLst>
              <a:gd name="connsiteX0" fmla="*/ 0 w 1780888"/>
              <a:gd name="connsiteY0" fmla="*/ 932460 h 1864920"/>
              <a:gd name="connsiteX1" fmla="*/ 932460 w 1780888"/>
              <a:gd name="connsiteY1" fmla="*/ 0 h 1864920"/>
              <a:gd name="connsiteX2" fmla="*/ 1752377 w 1780888"/>
              <a:gd name="connsiteY2" fmla="*/ 487994 h 1864920"/>
              <a:gd name="connsiteX3" fmla="*/ 1780888 w 1780888"/>
              <a:gd name="connsiteY3" fmla="*/ 547179 h 1864920"/>
              <a:gd name="connsiteX4" fmla="*/ 1780888 w 1780888"/>
              <a:gd name="connsiteY4" fmla="*/ 1317741 h 1864920"/>
              <a:gd name="connsiteX5" fmla="*/ 1752377 w 1780888"/>
              <a:gd name="connsiteY5" fmla="*/ 1376926 h 1864920"/>
              <a:gd name="connsiteX6" fmla="*/ 932460 w 1780888"/>
              <a:gd name="connsiteY6" fmla="*/ 1864920 h 1864920"/>
              <a:gd name="connsiteX7" fmla="*/ 0 w 1780888"/>
              <a:gd name="connsiteY7" fmla="*/ 93246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0888" h="1864920">
                <a:moveTo>
                  <a:pt x="0" y="932460"/>
                </a:moveTo>
                <a:cubicBezTo>
                  <a:pt x="0" y="417477"/>
                  <a:pt x="417477" y="0"/>
                  <a:pt x="932460" y="0"/>
                </a:cubicBezTo>
                <a:cubicBezTo>
                  <a:pt x="1286511" y="0"/>
                  <a:pt x="1594475" y="197323"/>
                  <a:pt x="1752377" y="487994"/>
                </a:cubicBezTo>
                <a:lnTo>
                  <a:pt x="1780888" y="547179"/>
                </a:lnTo>
                <a:lnTo>
                  <a:pt x="1780888" y="1317741"/>
                </a:lnTo>
                <a:lnTo>
                  <a:pt x="1752377" y="1376926"/>
                </a:lnTo>
                <a:cubicBezTo>
                  <a:pt x="1594475" y="1667597"/>
                  <a:pt x="1286511" y="1864920"/>
                  <a:pt x="932460" y="1864920"/>
                </a:cubicBezTo>
                <a:cubicBezTo>
                  <a:pt x="417477" y="1864920"/>
                  <a:pt x="0" y="1447443"/>
                  <a:pt x="0" y="93246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737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A6EC1D-AAEB-40E8-7C0E-DD77AFAECC36}"/>
              </a:ext>
            </a:extLst>
          </p:cNvPr>
          <p:cNvSpPr>
            <a:spLocks noChangeAspect="1"/>
          </p:cNvSpPr>
          <p:nvPr userDrawn="1"/>
        </p:nvSpPr>
        <p:spPr bwMode="gray">
          <a:xfrm rot="5400000">
            <a:off x="2372501" y="1331608"/>
            <a:ext cx="2313881" cy="2313665"/>
          </a:xfrm>
          <a:prstGeom prst="ellipse">
            <a:avLst/>
          </a:prstGeom>
          <a:solidFill>
            <a:schemeClr val="bg1">
              <a:alpha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7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BD3C17-A9E6-E938-2DA7-44B533D11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3040557" y="344412"/>
            <a:ext cx="1705982" cy="357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3186FC-DEE4-F97B-C623-37A1F1941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73396" y="4252122"/>
            <a:ext cx="9825750" cy="584262"/>
          </a:xfrm>
        </p:spPr>
        <p:txBody>
          <a:bodyPr vert="horz" anchor="b"/>
          <a:lstStyle>
            <a:lvl1pPr>
              <a:defRPr sz="4218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chapter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2059782-E853-880E-8B04-DA5AAA6938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773396" y="4932500"/>
            <a:ext cx="9825750" cy="53461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edit subpoint (optional)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F68DEC-1CCC-9017-0CF7-9A34A469F07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8979A-C42B-453B-AABF-EB4E7F77D641}" type="datetime1">
              <a:rPr lang="en-GB" smtClean="0"/>
              <a:t>03/02/2025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FD07D1A-2158-9B3C-0057-715AF6CDC7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BRITA | Presentation title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E16057-6963-7774-89C4-C2D68FA6C3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888711-24A8-49B4-85DB-3DA764D1E55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267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Separator (light blue)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FDE6BD5-00AA-2E5E-8AE6-7E4767C66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3040557" y="344412"/>
            <a:ext cx="1705982" cy="357333"/>
          </a:xfrm>
          <a:prstGeom prst="rect">
            <a:avLst/>
          </a:prstGeom>
        </p:spPr>
      </p:pic>
      <p:sp>
        <p:nvSpPr>
          <p:cNvPr id="17" name="Freihandform 48">
            <a:extLst>
              <a:ext uri="{FF2B5EF4-FFF2-40B4-BE49-F238E27FC236}">
                <a16:creationId xmlns:a16="http://schemas.microsoft.com/office/drawing/2014/main" id="{CCF4417E-5EDD-F162-4CBC-2BBC6A17E8B7}"/>
              </a:ext>
            </a:extLst>
          </p:cNvPr>
          <p:cNvSpPr>
            <a:spLocks noChangeAspect="1"/>
          </p:cNvSpPr>
          <p:nvPr userDrawn="1"/>
        </p:nvSpPr>
        <p:spPr bwMode="gray">
          <a:xfrm rot="5400000">
            <a:off x="7392048" y="6247357"/>
            <a:ext cx="2209620" cy="2313666"/>
          </a:xfrm>
          <a:custGeom>
            <a:avLst/>
            <a:gdLst>
              <a:gd name="connsiteX0" fmla="*/ 0 w 1780888"/>
              <a:gd name="connsiteY0" fmla="*/ 932460 h 1864920"/>
              <a:gd name="connsiteX1" fmla="*/ 932460 w 1780888"/>
              <a:gd name="connsiteY1" fmla="*/ 0 h 1864920"/>
              <a:gd name="connsiteX2" fmla="*/ 1752377 w 1780888"/>
              <a:gd name="connsiteY2" fmla="*/ 487994 h 1864920"/>
              <a:gd name="connsiteX3" fmla="*/ 1780888 w 1780888"/>
              <a:gd name="connsiteY3" fmla="*/ 547179 h 1864920"/>
              <a:gd name="connsiteX4" fmla="*/ 1780888 w 1780888"/>
              <a:gd name="connsiteY4" fmla="*/ 1317741 h 1864920"/>
              <a:gd name="connsiteX5" fmla="*/ 1752377 w 1780888"/>
              <a:gd name="connsiteY5" fmla="*/ 1376926 h 1864920"/>
              <a:gd name="connsiteX6" fmla="*/ 932460 w 1780888"/>
              <a:gd name="connsiteY6" fmla="*/ 1864920 h 1864920"/>
              <a:gd name="connsiteX7" fmla="*/ 0 w 1780888"/>
              <a:gd name="connsiteY7" fmla="*/ 93246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0888" h="1864920">
                <a:moveTo>
                  <a:pt x="0" y="932460"/>
                </a:moveTo>
                <a:cubicBezTo>
                  <a:pt x="0" y="417477"/>
                  <a:pt x="417477" y="0"/>
                  <a:pt x="932460" y="0"/>
                </a:cubicBezTo>
                <a:cubicBezTo>
                  <a:pt x="1286511" y="0"/>
                  <a:pt x="1594475" y="197323"/>
                  <a:pt x="1752377" y="487994"/>
                </a:cubicBezTo>
                <a:lnTo>
                  <a:pt x="1780888" y="547179"/>
                </a:lnTo>
                <a:lnTo>
                  <a:pt x="1780888" y="1317741"/>
                </a:lnTo>
                <a:lnTo>
                  <a:pt x="1752377" y="1376926"/>
                </a:lnTo>
                <a:cubicBezTo>
                  <a:pt x="1594475" y="1667597"/>
                  <a:pt x="1286511" y="1864920"/>
                  <a:pt x="932460" y="1864920"/>
                </a:cubicBezTo>
                <a:cubicBezTo>
                  <a:pt x="417477" y="1864920"/>
                  <a:pt x="0" y="1447443"/>
                  <a:pt x="0" y="93246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737" noProof="0" dirty="0"/>
          </a:p>
        </p:txBody>
      </p:sp>
      <p:sp>
        <p:nvSpPr>
          <p:cNvPr id="18" name="Freihandform 51">
            <a:extLst>
              <a:ext uri="{FF2B5EF4-FFF2-40B4-BE49-F238E27FC236}">
                <a16:creationId xmlns:a16="http://schemas.microsoft.com/office/drawing/2014/main" id="{731546E4-0A74-870D-8667-D9F08688BAC0}"/>
              </a:ext>
            </a:extLst>
          </p:cNvPr>
          <p:cNvSpPr>
            <a:spLocks noChangeAspect="1"/>
          </p:cNvSpPr>
          <p:nvPr userDrawn="1"/>
        </p:nvSpPr>
        <p:spPr bwMode="gray">
          <a:xfrm rot="5400000">
            <a:off x="9875757" y="6247357"/>
            <a:ext cx="2209620" cy="2313666"/>
          </a:xfrm>
          <a:custGeom>
            <a:avLst/>
            <a:gdLst>
              <a:gd name="connsiteX0" fmla="*/ 0 w 1780888"/>
              <a:gd name="connsiteY0" fmla="*/ 932460 h 1864920"/>
              <a:gd name="connsiteX1" fmla="*/ 932460 w 1780888"/>
              <a:gd name="connsiteY1" fmla="*/ 0 h 1864920"/>
              <a:gd name="connsiteX2" fmla="*/ 1752377 w 1780888"/>
              <a:gd name="connsiteY2" fmla="*/ 487994 h 1864920"/>
              <a:gd name="connsiteX3" fmla="*/ 1780888 w 1780888"/>
              <a:gd name="connsiteY3" fmla="*/ 547179 h 1864920"/>
              <a:gd name="connsiteX4" fmla="*/ 1780888 w 1780888"/>
              <a:gd name="connsiteY4" fmla="*/ 1317741 h 1864920"/>
              <a:gd name="connsiteX5" fmla="*/ 1752377 w 1780888"/>
              <a:gd name="connsiteY5" fmla="*/ 1376926 h 1864920"/>
              <a:gd name="connsiteX6" fmla="*/ 932460 w 1780888"/>
              <a:gd name="connsiteY6" fmla="*/ 1864920 h 1864920"/>
              <a:gd name="connsiteX7" fmla="*/ 0 w 1780888"/>
              <a:gd name="connsiteY7" fmla="*/ 93246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0888" h="1864920">
                <a:moveTo>
                  <a:pt x="0" y="932460"/>
                </a:moveTo>
                <a:cubicBezTo>
                  <a:pt x="0" y="417477"/>
                  <a:pt x="417477" y="0"/>
                  <a:pt x="932460" y="0"/>
                </a:cubicBezTo>
                <a:cubicBezTo>
                  <a:pt x="1286511" y="0"/>
                  <a:pt x="1594475" y="197323"/>
                  <a:pt x="1752377" y="487994"/>
                </a:cubicBezTo>
                <a:lnTo>
                  <a:pt x="1780888" y="547179"/>
                </a:lnTo>
                <a:lnTo>
                  <a:pt x="1780888" y="1317741"/>
                </a:lnTo>
                <a:lnTo>
                  <a:pt x="1752377" y="1376926"/>
                </a:lnTo>
                <a:cubicBezTo>
                  <a:pt x="1594475" y="1667597"/>
                  <a:pt x="1286511" y="1864920"/>
                  <a:pt x="932460" y="1864920"/>
                </a:cubicBezTo>
                <a:cubicBezTo>
                  <a:pt x="417477" y="1864920"/>
                  <a:pt x="0" y="1447443"/>
                  <a:pt x="0" y="932460"/>
                </a:cubicBezTo>
                <a:close/>
              </a:path>
            </a:pathLst>
          </a:custGeom>
          <a:solidFill>
            <a:schemeClr val="accent2">
              <a:alpha val="6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737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B401BE-602B-031F-4253-AD472331DFFB}"/>
              </a:ext>
            </a:extLst>
          </p:cNvPr>
          <p:cNvSpPr>
            <a:spLocks noChangeAspect="1"/>
          </p:cNvSpPr>
          <p:nvPr userDrawn="1"/>
        </p:nvSpPr>
        <p:spPr bwMode="gray">
          <a:xfrm rot="5400000">
            <a:off x="12307337" y="3815549"/>
            <a:ext cx="2313881" cy="2313665"/>
          </a:xfrm>
          <a:prstGeom prst="ellipse">
            <a:avLst/>
          </a:prstGeom>
          <a:solidFill>
            <a:schemeClr val="bg1">
              <a:alpha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7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186FC-DEE4-F97B-C623-37A1F1941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73396" y="4252122"/>
            <a:ext cx="9825750" cy="584262"/>
          </a:xfrm>
        </p:spPr>
        <p:txBody>
          <a:bodyPr vert="horz" anchor="b"/>
          <a:lstStyle>
            <a:lvl1pPr>
              <a:defRPr sz="4218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chapter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2059782-E853-880E-8B04-DA5AAA6938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773396" y="4932500"/>
            <a:ext cx="9825750" cy="53461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edit subpoint (optional)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F68DEC-1CCC-9017-0CF7-9A34A469F07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15BF37-E087-43B2-983A-547C46C9C8CA}" type="datetime1">
              <a:rPr lang="en-GB" smtClean="0"/>
              <a:t>03/02/2025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FD07D1A-2158-9B3C-0057-715AF6CDC7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BRITA | Presentation title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E16057-6963-7774-89C4-C2D68FA6C3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888711-24A8-49B4-85DB-3DA764D1E55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353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Separator with Image (light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111248-FC92-653F-2178-D41A9EDD067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1" y="0"/>
            <a:ext cx="15125699" cy="8509000"/>
          </a:xfrm>
          <a:solidFill>
            <a:schemeClr val="bg1">
              <a:lumMod val="95000"/>
            </a:schemeClr>
          </a:solidFill>
        </p:spPr>
        <p:txBody>
          <a:bodyPr lIns="6156000" tIns="900000" rIns="792000" bIns="72000"/>
          <a:lstStyle>
            <a:lvl1pPr algn="ctr">
              <a:defRPr sz="2977" b="0">
                <a:solidFill>
                  <a:srgbClr val="FF0000"/>
                </a:solidFill>
                <a:highlight>
                  <a:srgbClr val="FFFF00"/>
                </a:highlight>
              </a:defRPr>
            </a:lvl1pPr>
          </a:lstStyle>
          <a:p>
            <a:r>
              <a:rPr lang="en-GB" dirty="0"/>
              <a:t>To insert a background image (light): Please select an image by clicking on the “Insert” tab and choosing the “Pictures” command.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1ADE0DB-B216-0406-D6F3-18671C705E38}"/>
              </a:ext>
            </a:extLst>
          </p:cNvPr>
          <p:cNvSpPr>
            <a:spLocks noGrp="1" noChangeAspect="1"/>
          </p:cNvSpPr>
          <p:nvPr userDrawn="1">
            <p:ph type="body" sz="quarter" idx="16" hasCustomPrompt="1"/>
          </p:nvPr>
        </p:nvSpPr>
        <p:spPr bwMode="gray">
          <a:xfrm>
            <a:off x="8838630" y="5605834"/>
            <a:ext cx="2313666" cy="2313882"/>
          </a:xfrm>
          <a:custGeom>
            <a:avLst/>
            <a:gdLst>
              <a:gd name="connsiteX0" fmla="*/ 932460 w 1864920"/>
              <a:gd name="connsiteY0" fmla="*/ 0 h 1864920"/>
              <a:gd name="connsiteX1" fmla="*/ 1864920 w 1864920"/>
              <a:gd name="connsiteY1" fmla="*/ 932460 h 1864920"/>
              <a:gd name="connsiteX2" fmla="*/ 932460 w 1864920"/>
              <a:gd name="connsiteY2" fmla="*/ 1864920 h 1864920"/>
              <a:gd name="connsiteX3" fmla="*/ 0 w 1864920"/>
              <a:gd name="connsiteY3" fmla="*/ 932460 h 1864920"/>
              <a:gd name="connsiteX4" fmla="*/ 932460 w 1864920"/>
              <a:gd name="connsiteY4" fmla="*/ 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920" h="1864920">
                <a:moveTo>
                  <a:pt x="932460" y="0"/>
                </a:moveTo>
                <a:cubicBezTo>
                  <a:pt x="1447443" y="0"/>
                  <a:pt x="1864920" y="417477"/>
                  <a:pt x="1864920" y="932460"/>
                </a:cubicBezTo>
                <a:cubicBezTo>
                  <a:pt x="1864920" y="1447443"/>
                  <a:pt x="1447443" y="1864920"/>
                  <a:pt x="932460" y="1864920"/>
                </a:cubicBezTo>
                <a:cubicBezTo>
                  <a:pt x="417477" y="1864920"/>
                  <a:pt x="0" y="1447443"/>
                  <a:pt x="0" y="932460"/>
                </a:cubicBezTo>
                <a:cubicBezTo>
                  <a:pt x="0" y="417477"/>
                  <a:pt x="417477" y="0"/>
                  <a:pt x="932460" y="0"/>
                </a:cubicBezTo>
                <a:close/>
              </a:path>
            </a:pathLst>
          </a:custGeom>
          <a:solidFill>
            <a:schemeClr val="accent2">
              <a:alpha val="6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24" noProof="0" dirty="0" smtClean="0">
                <a:noFill/>
              </a:defRPr>
            </a:lvl1pPr>
            <a:lvl2pPr>
              <a:defRPr lang="en-US" sz="124" noProof="0" dirty="0" smtClean="0">
                <a:noFill/>
              </a:defRPr>
            </a:lvl2pPr>
            <a:lvl3pPr>
              <a:defRPr lang="en-US" sz="124" noProof="0" dirty="0" smtClean="0">
                <a:noFill/>
              </a:defRPr>
            </a:lvl3pPr>
            <a:lvl4pPr>
              <a:defRPr lang="en-US" sz="124" noProof="0" dirty="0" smtClean="0">
                <a:noFill/>
              </a:defRPr>
            </a:lvl4pPr>
            <a:lvl5pPr>
              <a:defRPr lang="en-US" sz="124" noProof="0" dirty="0" smtClean="0">
                <a:noFill/>
              </a:defRPr>
            </a:lvl5pPr>
            <a:lvl6pPr>
              <a:defRPr lang="en-US" sz="124" dirty="0" smtClean="0">
                <a:noFill/>
              </a:defRPr>
            </a:lvl6pPr>
            <a:lvl7pPr>
              <a:defRPr lang="en-US" sz="124" dirty="0" smtClean="0">
                <a:noFill/>
              </a:defRPr>
            </a:lvl7pPr>
            <a:lvl8pPr>
              <a:defRPr lang="en-US" sz="124" dirty="0" smtClean="0">
                <a:noFill/>
              </a:defRPr>
            </a:lvl8pPr>
            <a:lvl9pPr>
              <a:defRPr lang="en-GB" sz="124" dirty="0">
                <a:noFill/>
              </a:defRPr>
            </a:lvl9pPr>
          </a:lstStyle>
          <a:p>
            <a:pPr lvl="0" algn="ctr"/>
            <a:r>
              <a:rPr lang="en-GB" noProof="0"/>
              <a:t> 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FAA1A08-6595-882C-3647-97DED70CAA9B}"/>
              </a:ext>
            </a:extLst>
          </p:cNvPr>
          <p:cNvSpPr>
            <a:spLocks noGrp="1" noChangeAspect="1"/>
          </p:cNvSpPr>
          <p:nvPr userDrawn="1">
            <p:ph type="body" sz="quarter" idx="17" hasCustomPrompt="1"/>
          </p:nvPr>
        </p:nvSpPr>
        <p:spPr bwMode="gray">
          <a:xfrm>
            <a:off x="6354921" y="5605834"/>
            <a:ext cx="2313666" cy="2313882"/>
          </a:xfrm>
          <a:custGeom>
            <a:avLst/>
            <a:gdLst>
              <a:gd name="connsiteX0" fmla="*/ 932460 w 1864920"/>
              <a:gd name="connsiteY0" fmla="*/ 0 h 1864920"/>
              <a:gd name="connsiteX1" fmla="*/ 1864920 w 1864920"/>
              <a:gd name="connsiteY1" fmla="*/ 932460 h 1864920"/>
              <a:gd name="connsiteX2" fmla="*/ 932460 w 1864920"/>
              <a:gd name="connsiteY2" fmla="*/ 1864920 h 1864920"/>
              <a:gd name="connsiteX3" fmla="*/ 0 w 1864920"/>
              <a:gd name="connsiteY3" fmla="*/ 932460 h 1864920"/>
              <a:gd name="connsiteX4" fmla="*/ 932460 w 1864920"/>
              <a:gd name="connsiteY4" fmla="*/ 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920" h="1864920">
                <a:moveTo>
                  <a:pt x="932460" y="0"/>
                </a:moveTo>
                <a:cubicBezTo>
                  <a:pt x="1447443" y="0"/>
                  <a:pt x="1864920" y="417477"/>
                  <a:pt x="1864920" y="932460"/>
                </a:cubicBezTo>
                <a:cubicBezTo>
                  <a:pt x="1864920" y="1447443"/>
                  <a:pt x="1447443" y="1864920"/>
                  <a:pt x="932460" y="1864920"/>
                </a:cubicBezTo>
                <a:cubicBezTo>
                  <a:pt x="417477" y="1864920"/>
                  <a:pt x="0" y="1447443"/>
                  <a:pt x="0" y="932460"/>
                </a:cubicBezTo>
                <a:cubicBezTo>
                  <a:pt x="0" y="417477"/>
                  <a:pt x="417477" y="0"/>
                  <a:pt x="932460" y="0"/>
                </a:cubicBez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24" noProof="0" dirty="0" smtClean="0">
                <a:noFill/>
              </a:defRPr>
            </a:lvl1pPr>
            <a:lvl2pPr>
              <a:defRPr lang="en-US" sz="124" noProof="0" dirty="0" smtClean="0">
                <a:noFill/>
              </a:defRPr>
            </a:lvl2pPr>
            <a:lvl3pPr>
              <a:defRPr lang="en-US" sz="124" noProof="0" dirty="0" smtClean="0">
                <a:noFill/>
              </a:defRPr>
            </a:lvl3pPr>
            <a:lvl4pPr>
              <a:defRPr lang="en-US" sz="124" noProof="0" dirty="0" smtClean="0">
                <a:noFill/>
              </a:defRPr>
            </a:lvl4pPr>
            <a:lvl5pPr>
              <a:defRPr lang="en-US" sz="124" noProof="0" dirty="0" smtClean="0">
                <a:noFill/>
              </a:defRPr>
            </a:lvl5pPr>
            <a:lvl6pPr>
              <a:defRPr lang="en-US" sz="124" dirty="0" smtClean="0">
                <a:noFill/>
              </a:defRPr>
            </a:lvl6pPr>
            <a:lvl7pPr>
              <a:defRPr lang="en-US" sz="124" dirty="0" smtClean="0">
                <a:noFill/>
              </a:defRPr>
            </a:lvl7pPr>
            <a:lvl8pPr>
              <a:defRPr lang="en-US" sz="124" dirty="0" smtClean="0">
                <a:noFill/>
              </a:defRPr>
            </a:lvl8pPr>
            <a:lvl9pPr>
              <a:defRPr lang="en-GB" sz="124" dirty="0">
                <a:noFill/>
              </a:defRPr>
            </a:lvl9pPr>
          </a:lstStyle>
          <a:p>
            <a:pPr lvl="0" algn="ctr"/>
            <a:r>
              <a:rPr lang="en-GB" noProof="0"/>
              <a:t> </a:t>
            </a:r>
            <a:endParaRPr lang="en-GB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8B88B72-4C0F-B30D-C64F-B0D362BEE268}"/>
              </a:ext>
            </a:extLst>
          </p:cNvPr>
          <p:cNvSpPr>
            <a:spLocks noGrp="1" noChangeAspect="1"/>
          </p:cNvSpPr>
          <p:nvPr userDrawn="1">
            <p:ph type="body" sz="quarter" idx="18" hasCustomPrompt="1"/>
          </p:nvPr>
        </p:nvSpPr>
        <p:spPr bwMode="gray">
          <a:xfrm>
            <a:off x="11322338" y="5605834"/>
            <a:ext cx="2313666" cy="2313882"/>
          </a:xfrm>
          <a:custGeom>
            <a:avLst/>
            <a:gdLst>
              <a:gd name="connsiteX0" fmla="*/ 932460 w 1864920"/>
              <a:gd name="connsiteY0" fmla="*/ 0 h 1864920"/>
              <a:gd name="connsiteX1" fmla="*/ 1864920 w 1864920"/>
              <a:gd name="connsiteY1" fmla="*/ 932460 h 1864920"/>
              <a:gd name="connsiteX2" fmla="*/ 932460 w 1864920"/>
              <a:gd name="connsiteY2" fmla="*/ 1864920 h 1864920"/>
              <a:gd name="connsiteX3" fmla="*/ 0 w 1864920"/>
              <a:gd name="connsiteY3" fmla="*/ 932460 h 1864920"/>
              <a:gd name="connsiteX4" fmla="*/ 932460 w 1864920"/>
              <a:gd name="connsiteY4" fmla="*/ 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920" h="1864920">
                <a:moveTo>
                  <a:pt x="932460" y="0"/>
                </a:moveTo>
                <a:cubicBezTo>
                  <a:pt x="1447443" y="0"/>
                  <a:pt x="1864920" y="417477"/>
                  <a:pt x="1864920" y="932460"/>
                </a:cubicBezTo>
                <a:cubicBezTo>
                  <a:pt x="1864920" y="1447443"/>
                  <a:pt x="1447443" y="1864920"/>
                  <a:pt x="932460" y="1864920"/>
                </a:cubicBezTo>
                <a:cubicBezTo>
                  <a:pt x="417477" y="1864920"/>
                  <a:pt x="0" y="1447443"/>
                  <a:pt x="0" y="932460"/>
                </a:cubicBezTo>
                <a:cubicBezTo>
                  <a:pt x="0" y="417477"/>
                  <a:pt x="417477" y="0"/>
                  <a:pt x="932460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24" noProof="0" dirty="0" smtClean="0">
                <a:noFill/>
              </a:defRPr>
            </a:lvl1pPr>
            <a:lvl2pPr>
              <a:defRPr lang="en-US" sz="124" noProof="0" dirty="0" smtClean="0">
                <a:noFill/>
              </a:defRPr>
            </a:lvl2pPr>
            <a:lvl3pPr>
              <a:defRPr lang="en-US" sz="124" noProof="0" dirty="0" smtClean="0">
                <a:noFill/>
              </a:defRPr>
            </a:lvl3pPr>
            <a:lvl4pPr>
              <a:defRPr lang="en-US" sz="124" noProof="0" dirty="0" smtClean="0">
                <a:noFill/>
              </a:defRPr>
            </a:lvl4pPr>
            <a:lvl5pPr>
              <a:defRPr lang="en-US" sz="124" noProof="0" dirty="0" smtClean="0">
                <a:noFill/>
              </a:defRPr>
            </a:lvl5pPr>
            <a:lvl6pPr>
              <a:defRPr lang="en-US" sz="124" dirty="0" smtClean="0">
                <a:noFill/>
              </a:defRPr>
            </a:lvl6pPr>
            <a:lvl7pPr>
              <a:defRPr lang="en-US" sz="124" dirty="0" smtClean="0">
                <a:noFill/>
              </a:defRPr>
            </a:lvl7pPr>
            <a:lvl8pPr>
              <a:defRPr lang="en-US" sz="124" dirty="0" smtClean="0">
                <a:noFill/>
              </a:defRPr>
            </a:lvl8pPr>
            <a:lvl9pPr>
              <a:defRPr lang="en-GB" sz="124" dirty="0">
                <a:noFill/>
              </a:defRPr>
            </a:lvl9pPr>
          </a:lstStyle>
          <a:p>
            <a:pPr lvl="0" algn="ctr"/>
            <a:r>
              <a:rPr lang="en-GB" noProof="0"/>
              <a:t>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186FC-DEE4-F97B-C623-37A1F1941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73396" y="4252122"/>
            <a:ext cx="9825750" cy="584262"/>
          </a:xfrm>
        </p:spPr>
        <p:txBody>
          <a:bodyPr vert="horz" anchor="b"/>
          <a:lstStyle>
            <a:lvl1pPr>
              <a:defRPr sz="4218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chapter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2059782-E853-880E-8B04-DA5AAA6938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773396" y="4932500"/>
            <a:ext cx="9825750" cy="53461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3474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edit subpoint (optional)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F68DEC-1CCC-9017-0CF7-9A34A469F07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0DC88E-6C41-4DE5-AFEA-0D12B38AF6F0}" type="datetime1">
              <a:rPr lang="en-GB" smtClean="0"/>
              <a:t>03/02/2025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FD07D1A-2158-9B3C-0057-715AF6CDC7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BRITA | Presentation title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E16057-6963-7774-89C4-C2D68FA6C3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888711-24A8-49B4-85DB-3DA764D1E55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88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Separator with Image (dark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EA2B095-7505-5AD1-7288-EB4705D48C3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1" y="0"/>
            <a:ext cx="15125699" cy="8509000"/>
          </a:xfrm>
          <a:solidFill>
            <a:schemeClr val="tx1">
              <a:lumMod val="50000"/>
              <a:lumOff val="50000"/>
            </a:schemeClr>
          </a:solidFill>
        </p:spPr>
        <p:txBody>
          <a:bodyPr lIns="6156000" tIns="900000" rIns="792000" bIns="72000"/>
          <a:lstStyle>
            <a:lvl1pPr algn="ctr">
              <a:defRPr sz="2977" b="0">
                <a:solidFill>
                  <a:srgbClr val="FFFF00"/>
                </a:solidFill>
                <a:highlight>
                  <a:srgbClr val="FF0000"/>
                </a:highlight>
              </a:defRPr>
            </a:lvl1pPr>
          </a:lstStyle>
          <a:p>
            <a:r>
              <a:rPr lang="en-GB" dirty="0"/>
              <a:t>To insert a background image (dark): Please select an image by clicking on the “Insert” tab and choosing the “Pictures” command.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B9B76B3-5350-7494-B64B-949E172BC348}"/>
              </a:ext>
            </a:extLst>
          </p:cNvPr>
          <p:cNvSpPr>
            <a:spLocks noGrp="1" noChangeAspect="1"/>
          </p:cNvSpPr>
          <p:nvPr userDrawn="1">
            <p:ph type="body" sz="quarter" idx="16" hasCustomPrompt="1"/>
          </p:nvPr>
        </p:nvSpPr>
        <p:spPr bwMode="gray">
          <a:xfrm>
            <a:off x="2372607" y="3815440"/>
            <a:ext cx="2313666" cy="2313882"/>
          </a:xfrm>
          <a:custGeom>
            <a:avLst/>
            <a:gdLst>
              <a:gd name="connsiteX0" fmla="*/ 932460 w 1864920"/>
              <a:gd name="connsiteY0" fmla="*/ 0 h 1864920"/>
              <a:gd name="connsiteX1" fmla="*/ 1864920 w 1864920"/>
              <a:gd name="connsiteY1" fmla="*/ 932460 h 1864920"/>
              <a:gd name="connsiteX2" fmla="*/ 932460 w 1864920"/>
              <a:gd name="connsiteY2" fmla="*/ 1864920 h 1864920"/>
              <a:gd name="connsiteX3" fmla="*/ 0 w 1864920"/>
              <a:gd name="connsiteY3" fmla="*/ 932460 h 1864920"/>
              <a:gd name="connsiteX4" fmla="*/ 932460 w 1864920"/>
              <a:gd name="connsiteY4" fmla="*/ 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920" h="1864920">
                <a:moveTo>
                  <a:pt x="932460" y="0"/>
                </a:moveTo>
                <a:cubicBezTo>
                  <a:pt x="1447443" y="0"/>
                  <a:pt x="1864920" y="417477"/>
                  <a:pt x="1864920" y="932460"/>
                </a:cubicBezTo>
                <a:cubicBezTo>
                  <a:pt x="1864920" y="1447443"/>
                  <a:pt x="1447443" y="1864920"/>
                  <a:pt x="932460" y="1864920"/>
                </a:cubicBezTo>
                <a:cubicBezTo>
                  <a:pt x="417477" y="1864920"/>
                  <a:pt x="0" y="1447443"/>
                  <a:pt x="0" y="932460"/>
                </a:cubicBezTo>
                <a:cubicBezTo>
                  <a:pt x="0" y="417477"/>
                  <a:pt x="417477" y="0"/>
                  <a:pt x="932460" y="0"/>
                </a:cubicBezTo>
                <a:close/>
              </a:path>
            </a:pathLst>
          </a:custGeom>
          <a:solidFill>
            <a:schemeClr val="accent2">
              <a:alpha val="6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24" noProof="0" dirty="0" smtClean="0">
                <a:noFill/>
              </a:defRPr>
            </a:lvl1pPr>
            <a:lvl2pPr>
              <a:defRPr lang="en-US" sz="124" noProof="0" dirty="0" smtClean="0">
                <a:noFill/>
              </a:defRPr>
            </a:lvl2pPr>
            <a:lvl3pPr>
              <a:defRPr lang="en-US" sz="124" noProof="0" dirty="0" smtClean="0">
                <a:noFill/>
              </a:defRPr>
            </a:lvl3pPr>
            <a:lvl4pPr>
              <a:defRPr lang="en-US" sz="124" noProof="0" dirty="0" smtClean="0">
                <a:noFill/>
              </a:defRPr>
            </a:lvl4pPr>
            <a:lvl5pPr>
              <a:defRPr lang="en-US" sz="124" noProof="0" dirty="0" smtClean="0">
                <a:noFill/>
              </a:defRPr>
            </a:lvl5pPr>
            <a:lvl6pPr>
              <a:defRPr lang="en-US" sz="124" dirty="0" smtClean="0">
                <a:noFill/>
              </a:defRPr>
            </a:lvl6pPr>
            <a:lvl7pPr>
              <a:defRPr lang="en-US" sz="124" dirty="0" smtClean="0">
                <a:noFill/>
              </a:defRPr>
            </a:lvl7pPr>
            <a:lvl8pPr>
              <a:defRPr lang="en-US" sz="124" dirty="0" smtClean="0">
                <a:noFill/>
              </a:defRPr>
            </a:lvl8pPr>
            <a:lvl9pPr>
              <a:defRPr lang="en-GB" sz="124" dirty="0">
                <a:noFill/>
              </a:defRPr>
            </a:lvl9pPr>
          </a:lstStyle>
          <a:p>
            <a:pPr lvl="0" algn="ctr"/>
            <a:r>
              <a:rPr lang="en-GB" noProof="0"/>
              <a:t> 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079CEA6-5805-E200-B711-B98DA048BC77}"/>
              </a:ext>
            </a:extLst>
          </p:cNvPr>
          <p:cNvSpPr>
            <a:spLocks noGrp="1" noChangeAspect="1"/>
          </p:cNvSpPr>
          <p:nvPr userDrawn="1">
            <p:ph type="body" sz="quarter" idx="17" hasCustomPrompt="1"/>
          </p:nvPr>
        </p:nvSpPr>
        <p:spPr bwMode="gray">
          <a:xfrm>
            <a:off x="2372607" y="1331500"/>
            <a:ext cx="2313666" cy="2313882"/>
          </a:xfrm>
          <a:custGeom>
            <a:avLst/>
            <a:gdLst>
              <a:gd name="connsiteX0" fmla="*/ 932460 w 1864920"/>
              <a:gd name="connsiteY0" fmla="*/ 0 h 1864920"/>
              <a:gd name="connsiteX1" fmla="*/ 1864920 w 1864920"/>
              <a:gd name="connsiteY1" fmla="*/ 932460 h 1864920"/>
              <a:gd name="connsiteX2" fmla="*/ 932460 w 1864920"/>
              <a:gd name="connsiteY2" fmla="*/ 1864920 h 1864920"/>
              <a:gd name="connsiteX3" fmla="*/ 0 w 1864920"/>
              <a:gd name="connsiteY3" fmla="*/ 932460 h 1864920"/>
              <a:gd name="connsiteX4" fmla="*/ 932460 w 1864920"/>
              <a:gd name="connsiteY4" fmla="*/ 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920" h="1864920">
                <a:moveTo>
                  <a:pt x="932460" y="0"/>
                </a:moveTo>
                <a:cubicBezTo>
                  <a:pt x="1447443" y="0"/>
                  <a:pt x="1864920" y="417477"/>
                  <a:pt x="1864920" y="932460"/>
                </a:cubicBezTo>
                <a:cubicBezTo>
                  <a:pt x="1864920" y="1447443"/>
                  <a:pt x="1447443" y="1864920"/>
                  <a:pt x="932460" y="1864920"/>
                </a:cubicBezTo>
                <a:cubicBezTo>
                  <a:pt x="417477" y="1864920"/>
                  <a:pt x="0" y="1447443"/>
                  <a:pt x="0" y="932460"/>
                </a:cubicBezTo>
                <a:cubicBezTo>
                  <a:pt x="0" y="417477"/>
                  <a:pt x="417477" y="0"/>
                  <a:pt x="932460" y="0"/>
                </a:cubicBez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24" noProof="0" dirty="0" smtClean="0">
                <a:noFill/>
              </a:defRPr>
            </a:lvl1pPr>
            <a:lvl2pPr>
              <a:defRPr lang="en-US" sz="124" noProof="0" dirty="0" smtClean="0">
                <a:noFill/>
              </a:defRPr>
            </a:lvl2pPr>
            <a:lvl3pPr>
              <a:defRPr lang="en-US" sz="124" noProof="0" dirty="0" smtClean="0">
                <a:noFill/>
              </a:defRPr>
            </a:lvl3pPr>
            <a:lvl4pPr>
              <a:defRPr lang="en-US" sz="124" noProof="0" dirty="0" smtClean="0">
                <a:noFill/>
              </a:defRPr>
            </a:lvl4pPr>
            <a:lvl5pPr>
              <a:defRPr lang="en-US" sz="124" noProof="0" dirty="0" smtClean="0">
                <a:noFill/>
              </a:defRPr>
            </a:lvl5pPr>
            <a:lvl6pPr>
              <a:defRPr lang="en-US" sz="124" dirty="0" smtClean="0">
                <a:noFill/>
              </a:defRPr>
            </a:lvl6pPr>
            <a:lvl7pPr>
              <a:defRPr lang="en-US" sz="124" dirty="0" smtClean="0">
                <a:noFill/>
              </a:defRPr>
            </a:lvl7pPr>
            <a:lvl8pPr>
              <a:defRPr lang="en-US" sz="124" dirty="0" smtClean="0">
                <a:noFill/>
              </a:defRPr>
            </a:lvl8pPr>
            <a:lvl9pPr>
              <a:defRPr lang="en-GB" sz="124" dirty="0">
                <a:noFill/>
              </a:defRPr>
            </a:lvl9pPr>
          </a:lstStyle>
          <a:p>
            <a:pPr lvl="0" algn="ctr"/>
            <a:r>
              <a:rPr lang="en-GB" noProof="0"/>
              <a:t> </a:t>
            </a:r>
            <a:endParaRPr lang="en-GB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EF8A88B-B1E0-F5E7-6097-9AD521240F86}"/>
              </a:ext>
            </a:extLst>
          </p:cNvPr>
          <p:cNvSpPr>
            <a:spLocks noGrp="1" noChangeAspect="1"/>
          </p:cNvSpPr>
          <p:nvPr userDrawn="1">
            <p:ph type="body" sz="quarter" idx="18" hasCustomPrompt="1"/>
          </p:nvPr>
        </p:nvSpPr>
        <p:spPr bwMode="gray">
          <a:xfrm>
            <a:off x="0" y="3815440"/>
            <a:ext cx="2202566" cy="2313882"/>
          </a:xfrm>
          <a:custGeom>
            <a:avLst/>
            <a:gdLst>
              <a:gd name="connsiteX0" fmla="*/ 842908 w 1775368"/>
              <a:gd name="connsiteY0" fmla="*/ 0 h 1864920"/>
              <a:gd name="connsiteX1" fmla="*/ 1775368 w 1775368"/>
              <a:gd name="connsiteY1" fmla="*/ 932460 h 1864920"/>
              <a:gd name="connsiteX2" fmla="*/ 842908 w 1775368"/>
              <a:gd name="connsiteY2" fmla="*/ 1864920 h 1864920"/>
              <a:gd name="connsiteX3" fmla="*/ 69698 w 1775368"/>
              <a:gd name="connsiteY3" fmla="*/ 1453807 h 1864920"/>
              <a:gd name="connsiteX4" fmla="*/ 0 w 1775368"/>
              <a:gd name="connsiteY4" fmla="*/ 1325399 h 1864920"/>
              <a:gd name="connsiteX5" fmla="*/ 0 w 1775368"/>
              <a:gd name="connsiteY5" fmla="*/ 539521 h 1864920"/>
              <a:gd name="connsiteX6" fmla="*/ 69698 w 1775368"/>
              <a:gd name="connsiteY6" fmla="*/ 411113 h 1864920"/>
              <a:gd name="connsiteX7" fmla="*/ 842908 w 1775368"/>
              <a:gd name="connsiteY7" fmla="*/ 0 h 18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5368" h="1864920">
                <a:moveTo>
                  <a:pt x="842908" y="0"/>
                </a:moveTo>
                <a:cubicBezTo>
                  <a:pt x="1357891" y="0"/>
                  <a:pt x="1775368" y="417477"/>
                  <a:pt x="1775368" y="932460"/>
                </a:cubicBezTo>
                <a:cubicBezTo>
                  <a:pt x="1775368" y="1447443"/>
                  <a:pt x="1357891" y="1864920"/>
                  <a:pt x="842908" y="1864920"/>
                </a:cubicBezTo>
                <a:cubicBezTo>
                  <a:pt x="521044" y="1864920"/>
                  <a:pt x="237268" y="1701843"/>
                  <a:pt x="69698" y="1453807"/>
                </a:cubicBezTo>
                <a:lnTo>
                  <a:pt x="0" y="1325399"/>
                </a:lnTo>
                <a:lnTo>
                  <a:pt x="0" y="539521"/>
                </a:lnTo>
                <a:lnTo>
                  <a:pt x="69698" y="411113"/>
                </a:lnTo>
                <a:cubicBezTo>
                  <a:pt x="237268" y="163077"/>
                  <a:pt x="521044" y="0"/>
                  <a:pt x="842908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24" noProof="0" dirty="0" smtClean="0">
                <a:noFill/>
              </a:defRPr>
            </a:lvl1pPr>
            <a:lvl2pPr>
              <a:defRPr lang="en-US" sz="124" noProof="0" dirty="0" smtClean="0">
                <a:noFill/>
              </a:defRPr>
            </a:lvl2pPr>
            <a:lvl3pPr>
              <a:defRPr lang="en-US" sz="124" noProof="0" dirty="0" smtClean="0">
                <a:noFill/>
              </a:defRPr>
            </a:lvl3pPr>
            <a:lvl4pPr>
              <a:defRPr lang="en-US" sz="124" noProof="0" dirty="0" smtClean="0">
                <a:noFill/>
              </a:defRPr>
            </a:lvl4pPr>
            <a:lvl5pPr>
              <a:defRPr lang="en-US" sz="124" noProof="0" dirty="0" smtClean="0">
                <a:noFill/>
              </a:defRPr>
            </a:lvl5pPr>
            <a:lvl6pPr>
              <a:defRPr lang="en-US" sz="124" dirty="0" smtClean="0">
                <a:noFill/>
              </a:defRPr>
            </a:lvl6pPr>
            <a:lvl7pPr>
              <a:defRPr lang="en-US" sz="124" dirty="0" smtClean="0">
                <a:noFill/>
              </a:defRPr>
            </a:lvl7pPr>
            <a:lvl8pPr>
              <a:defRPr lang="en-US" sz="124" dirty="0" smtClean="0">
                <a:noFill/>
              </a:defRPr>
            </a:lvl8pPr>
            <a:lvl9pPr>
              <a:defRPr lang="en-GB" sz="124" dirty="0">
                <a:noFill/>
              </a:defRPr>
            </a:lvl9pPr>
          </a:lstStyle>
          <a:p>
            <a:pPr lvl="0" algn="ctr"/>
            <a:r>
              <a:rPr lang="en-GB" noProof="0"/>
              <a:t>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186FC-DEE4-F97B-C623-37A1F1941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73396" y="4252122"/>
            <a:ext cx="9825750" cy="584262"/>
          </a:xfrm>
        </p:spPr>
        <p:txBody>
          <a:bodyPr vert="horz" anchor="b"/>
          <a:lstStyle>
            <a:lvl1pPr>
              <a:defRPr sz="4218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chapter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2059782-E853-880E-8B04-DA5AAA6938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773396" y="4932500"/>
            <a:ext cx="9825750" cy="53461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3474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3474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edit subpoint (optional)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F68DEC-1CCC-9017-0CF7-9A34A469F07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C00BF4-82E5-4D4D-9D85-95BA3B3A5E54}" type="datetime1">
              <a:rPr lang="en-GB" smtClean="0"/>
              <a:t>03/02/2025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FD07D1A-2158-9B3C-0057-715AF6CDC7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BRITA | Presentation title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E16057-6963-7774-89C4-C2D68FA6C3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888711-24A8-49B4-85DB-3DA764D1E55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33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2637790"/>
            <a:ext cx="12856845" cy="1786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0" i="0">
                <a:solidFill>
                  <a:schemeClr val="bg1"/>
                </a:solidFill>
                <a:latin typeface="Gotham Bold"/>
                <a:cs typeface="Gotham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4765040"/>
            <a:ext cx="10587990" cy="2127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27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chemeClr val="bg1"/>
                </a:solidFill>
                <a:latin typeface="Gotham Bold"/>
                <a:cs typeface="Gotham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838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chemeClr val="bg1"/>
                </a:solidFill>
                <a:latin typeface="Gotham Bold"/>
                <a:cs typeface="Gotham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1957070"/>
            <a:ext cx="6579679" cy="5615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1957070"/>
            <a:ext cx="6579679" cy="5615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03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61300" y="363912"/>
            <a:ext cx="4697730" cy="33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7827974" y="4114711"/>
            <a:ext cx="6311900" cy="29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5142738" y="7913370"/>
            <a:ext cx="4840224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756285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0890504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chemeClr val="bg1"/>
                </a:solidFill>
                <a:latin typeface="Gotham Bold"/>
                <a:cs typeface="Gotham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8805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958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Text Chart with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EC3B69CD-917A-CB0B-D891-F0FF14FFB6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518184" y="1931575"/>
            <a:ext cx="7607517" cy="391628"/>
          </a:xfrm>
          <a:solidFill>
            <a:schemeClr val="bg1">
              <a:lumMod val="95000"/>
            </a:schemeClr>
          </a:solidFill>
        </p:spPr>
        <p:txBody>
          <a:bodyPr lIns="72000" tIns="72000" rIns="72000" bIns="72000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GB"/>
              <a:t>Add image by clicking on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C75E6-44AC-EDA2-1FCF-4ADCF259C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1301" y="363912"/>
            <a:ext cx="4697730" cy="3570208"/>
          </a:xfrm>
        </p:spPr>
        <p:txBody>
          <a:bodyPr vert="horz"/>
          <a:lstStyle/>
          <a:p>
            <a:r>
              <a:rPr lang="en-GB"/>
              <a:t>Click to edit slide title (maximum two lines)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81D1FA-E06B-BCF9-6E27-AFA9DEEFE8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A30EAB3-1F06-46FA-983A-3B5D28F7E42F}" type="datetime1">
              <a:rPr lang="en-GB" smtClean="0"/>
              <a:t>03/02/2025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0F72E-B872-A5F8-7693-7A38DA2C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BRITA |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BCEA0-7729-1839-46C1-BE324442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E888711-24A8-49B4-85DB-3DA764D1E55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5390DD-10DD-8794-78C5-067A465DD9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73396" y="1931575"/>
            <a:ext cx="6342380" cy="1354217"/>
          </a:xfrm>
        </p:spPr>
        <p:txBody>
          <a:bodyPr/>
          <a:lstStyle/>
          <a:p>
            <a:pPr lvl="0"/>
            <a:r>
              <a:rPr lang="en-GB" noProof="0"/>
              <a:t>Click to edit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86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61300" y="363912"/>
            <a:ext cx="4697730" cy="33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56285" y="1957070"/>
            <a:ext cx="6579679" cy="561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7789735" y="1957070"/>
            <a:ext cx="6579679" cy="561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5142738" y="7913370"/>
            <a:ext cx="4840224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756285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0890504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1134427" y="2637790"/>
            <a:ext cx="12856845" cy="178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2268855" y="4765040"/>
            <a:ext cx="10587990" cy="212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5142738" y="7913370"/>
            <a:ext cx="4840224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756285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0890504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chemeClr val="bg1"/>
                </a:solidFill>
                <a:latin typeface="Gotham Bold"/>
                <a:cs typeface="Gotham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33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3899595" cy="4242682"/>
          </a:xfrm>
          <a:custGeom>
            <a:avLst/>
            <a:gdLst/>
            <a:ahLst/>
            <a:cxnLst/>
            <a:rect l="l" t="t" r="r" b="b"/>
            <a:pathLst>
              <a:path w="3143250" h="3419475">
                <a:moveTo>
                  <a:pt x="0" y="3419475"/>
                </a:moveTo>
                <a:lnTo>
                  <a:pt x="3143250" y="3419475"/>
                </a:lnTo>
                <a:lnTo>
                  <a:pt x="3143250" y="0"/>
                </a:lnTo>
                <a:lnTo>
                  <a:pt x="0" y="0"/>
                </a:lnTo>
                <a:lnTo>
                  <a:pt x="0" y="3419475"/>
                </a:lnTo>
                <a:close/>
              </a:path>
            </a:pathLst>
          </a:custGeom>
          <a:solidFill>
            <a:srgbClr val="83D0F5">
              <a:alpha val="34901"/>
            </a:srgbClr>
          </a:solidFill>
        </p:spPr>
        <p:txBody>
          <a:bodyPr wrap="square" lIns="0" tIns="0" rIns="0" bIns="0" rtlCol="0"/>
          <a:lstStyle/>
          <a:p>
            <a:endParaRPr sz="1737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0986" y="1516206"/>
            <a:ext cx="2346059" cy="458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77" b="0" i="0">
                <a:solidFill>
                  <a:srgbClr val="0055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4765040"/>
            <a:ext cx="10587990" cy="2673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37" b="0" i="0">
                <a:solidFill>
                  <a:srgbClr val="0055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0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8254" y="618399"/>
            <a:ext cx="6976729" cy="458139"/>
          </a:xfrm>
        </p:spPr>
        <p:txBody>
          <a:bodyPr lIns="0" tIns="0" rIns="0" bIns="0"/>
          <a:lstStyle>
            <a:lvl1pPr>
              <a:defRPr sz="2977" b="0" i="0">
                <a:solidFill>
                  <a:srgbClr val="0055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8254" y="1380269"/>
            <a:ext cx="6148755" cy="267317"/>
          </a:xfrm>
        </p:spPr>
        <p:txBody>
          <a:bodyPr lIns="0" tIns="0" rIns="0" bIns="0"/>
          <a:lstStyle>
            <a:lvl1pPr>
              <a:defRPr sz="1737" b="0" i="0">
                <a:solidFill>
                  <a:srgbClr val="0055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906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8254" y="618399"/>
            <a:ext cx="6976729" cy="458139"/>
          </a:xfrm>
        </p:spPr>
        <p:txBody>
          <a:bodyPr lIns="0" tIns="0" rIns="0" bIns="0"/>
          <a:lstStyle>
            <a:lvl1pPr>
              <a:defRPr sz="2977" b="0" i="0">
                <a:solidFill>
                  <a:srgbClr val="0055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1957070"/>
            <a:ext cx="65796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1957070"/>
            <a:ext cx="65796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84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8254" y="618399"/>
            <a:ext cx="6976729" cy="458139"/>
          </a:xfrm>
        </p:spPr>
        <p:txBody>
          <a:bodyPr lIns="0" tIns="0" rIns="0" bIns="0"/>
          <a:lstStyle>
            <a:lvl1pPr>
              <a:defRPr sz="2977" b="0" i="0">
                <a:solidFill>
                  <a:srgbClr val="0055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57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61300" y="363912"/>
            <a:ext cx="4697730" cy="33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7827974" y="4114711"/>
            <a:ext cx="6311900" cy="29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5142738" y="7913370"/>
            <a:ext cx="4840224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756285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0890504" y="7913370"/>
            <a:ext cx="3478911" cy="4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8254" y="618399"/>
            <a:ext cx="697672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55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8254" y="1380269"/>
            <a:ext cx="614875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55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7913370"/>
            <a:ext cx="484022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7913370"/>
            <a:ext cx="347891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7913370"/>
            <a:ext cx="347891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5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67202">
        <a:defRPr>
          <a:latin typeface="+mn-lt"/>
          <a:ea typeface="+mn-ea"/>
          <a:cs typeface="+mn-cs"/>
        </a:defRPr>
      </a:lvl2pPr>
      <a:lvl3pPr marL="1134405">
        <a:defRPr>
          <a:latin typeface="+mn-lt"/>
          <a:ea typeface="+mn-ea"/>
          <a:cs typeface="+mn-cs"/>
        </a:defRPr>
      </a:lvl3pPr>
      <a:lvl4pPr marL="1701607">
        <a:defRPr>
          <a:latin typeface="+mn-lt"/>
          <a:ea typeface="+mn-ea"/>
          <a:cs typeface="+mn-cs"/>
        </a:defRPr>
      </a:lvl4pPr>
      <a:lvl5pPr marL="2268809">
        <a:defRPr>
          <a:latin typeface="+mn-lt"/>
          <a:ea typeface="+mn-ea"/>
          <a:cs typeface="+mn-cs"/>
        </a:defRPr>
      </a:lvl5pPr>
      <a:lvl6pPr marL="2836012">
        <a:defRPr>
          <a:latin typeface="+mn-lt"/>
          <a:ea typeface="+mn-ea"/>
          <a:cs typeface="+mn-cs"/>
        </a:defRPr>
      </a:lvl6pPr>
      <a:lvl7pPr marL="3403214">
        <a:defRPr>
          <a:latin typeface="+mn-lt"/>
          <a:ea typeface="+mn-ea"/>
          <a:cs typeface="+mn-cs"/>
        </a:defRPr>
      </a:lvl7pPr>
      <a:lvl8pPr marL="3970416">
        <a:defRPr>
          <a:latin typeface="+mn-lt"/>
          <a:ea typeface="+mn-ea"/>
          <a:cs typeface="+mn-cs"/>
        </a:defRPr>
      </a:lvl8pPr>
      <a:lvl9pPr marL="45376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67202">
        <a:defRPr>
          <a:latin typeface="+mn-lt"/>
          <a:ea typeface="+mn-ea"/>
          <a:cs typeface="+mn-cs"/>
        </a:defRPr>
      </a:lvl2pPr>
      <a:lvl3pPr marL="1134405">
        <a:defRPr>
          <a:latin typeface="+mn-lt"/>
          <a:ea typeface="+mn-ea"/>
          <a:cs typeface="+mn-cs"/>
        </a:defRPr>
      </a:lvl3pPr>
      <a:lvl4pPr marL="1701607">
        <a:defRPr>
          <a:latin typeface="+mn-lt"/>
          <a:ea typeface="+mn-ea"/>
          <a:cs typeface="+mn-cs"/>
        </a:defRPr>
      </a:lvl4pPr>
      <a:lvl5pPr marL="2268809">
        <a:defRPr>
          <a:latin typeface="+mn-lt"/>
          <a:ea typeface="+mn-ea"/>
          <a:cs typeface="+mn-cs"/>
        </a:defRPr>
      </a:lvl5pPr>
      <a:lvl6pPr marL="2836012">
        <a:defRPr>
          <a:latin typeface="+mn-lt"/>
          <a:ea typeface="+mn-ea"/>
          <a:cs typeface="+mn-cs"/>
        </a:defRPr>
      </a:lvl6pPr>
      <a:lvl7pPr marL="3403214">
        <a:defRPr>
          <a:latin typeface="+mn-lt"/>
          <a:ea typeface="+mn-ea"/>
          <a:cs typeface="+mn-cs"/>
        </a:defRPr>
      </a:lvl7pPr>
      <a:lvl8pPr marL="3970416">
        <a:defRPr>
          <a:latin typeface="+mn-lt"/>
          <a:ea typeface="+mn-ea"/>
          <a:cs typeface="+mn-cs"/>
        </a:defRPr>
      </a:lvl8pPr>
      <a:lvl9pPr marL="453761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B8EFDC9A-6358-7B8B-CD38-29EA0EC4A9A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gray">
          <a:xfrm>
            <a:off x="13040557" y="344412"/>
            <a:ext cx="1705982" cy="35733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3F35A5-9A09-6316-F12B-868164C2986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73396" y="692334"/>
            <a:ext cx="11790900" cy="41242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GB" noProof="0" dirty="0"/>
              <a:t>Click to edit slide title (maximum two lines)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4672C-DF5E-A1CD-5FD5-D6C9C432030D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773396" y="1931575"/>
            <a:ext cx="13577400" cy="558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D7BEB-2133-D66E-B59D-8B8192C87BFF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773396" y="8058434"/>
            <a:ext cx="893346" cy="17184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117">
                <a:solidFill>
                  <a:schemeClr val="tx2"/>
                </a:solidFill>
              </a:defRPr>
            </a:lvl1pPr>
          </a:lstStyle>
          <a:p>
            <a:fld id="{C2F9F766-FCED-48C9-A5A5-A1B02E76CD7B}" type="datetime1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448F9-B237-7627-EA4B-D662F6DEA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2089" y="8058434"/>
            <a:ext cx="10272375" cy="17184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117">
                <a:solidFill>
                  <a:schemeClr val="tx2"/>
                </a:solidFill>
              </a:defRPr>
            </a:lvl1pPr>
          </a:lstStyle>
          <a:p>
            <a:r>
              <a:rPr lang="en-GB"/>
              <a:t>BRITA |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A3635-E6C2-8D0C-4527-7ED896461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4350795" y="8058434"/>
            <a:ext cx="395743" cy="17184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117">
                <a:solidFill>
                  <a:schemeClr val="tx2"/>
                </a:solidFill>
              </a:defRPr>
            </a:lvl1pPr>
          </a:lstStyle>
          <a:p>
            <a:fld id="{7E888711-24A8-49B4-85DB-3DA764D1E55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41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1134405" rtl="0" eaLnBrk="1" latinLnBrk="0" hangingPunct="1">
        <a:lnSpc>
          <a:spcPct val="90000"/>
        </a:lnSpc>
        <a:spcBef>
          <a:spcPct val="0"/>
        </a:spcBef>
        <a:buNone/>
        <a:defRPr sz="297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134405" rtl="0" eaLnBrk="1" latinLnBrk="0" hangingPunct="1">
        <a:lnSpc>
          <a:spcPct val="100000"/>
        </a:lnSpc>
        <a:spcBef>
          <a:spcPts val="2233"/>
        </a:spcBef>
        <a:buFont typeface="Arial" panose="020B0604020202020204" pitchFamily="34" charset="0"/>
        <a:buNone/>
        <a:defRPr sz="1737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134405" rtl="0" eaLnBrk="1" latinLnBrk="0" hangingPunct="1">
        <a:lnSpc>
          <a:spcPct val="100000"/>
        </a:lnSpc>
        <a:spcBef>
          <a:spcPts val="496"/>
        </a:spcBef>
        <a:buFont typeface="Arial" panose="020B0604020202020204" pitchFamily="34" charset="0"/>
        <a:buNone/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223308" indent="-223308" algn="l" defTabSz="1134405" rtl="0" eaLnBrk="1" latinLnBrk="0" hangingPunct="1">
        <a:lnSpc>
          <a:spcPct val="100000"/>
        </a:lnSpc>
        <a:spcBef>
          <a:spcPts val="496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446616" indent="-223308" algn="l" defTabSz="1134405" rtl="0" eaLnBrk="1" latinLnBrk="0" hangingPunct="1">
        <a:lnSpc>
          <a:spcPct val="100000"/>
        </a:lnSpc>
        <a:spcBef>
          <a:spcPts val="248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669924" indent="-223308" algn="l" defTabSz="1134405" rtl="0" eaLnBrk="1" latinLnBrk="0" hangingPunct="1">
        <a:lnSpc>
          <a:spcPct val="100000"/>
        </a:lnSpc>
        <a:spcBef>
          <a:spcPts val="248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669924" indent="-223308" algn="l" defTabSz="1134405" rtl="0" eaLnBrk="1" latinLnBrk="0" hangingPunct="1">
        <a:lnSpc>
          <a:spcPct val="100000"/>
        </a:lnSpc>
        <a:spcBef>
          <a:spcPts val="248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669924" indent="-223308" algn="l" defTabSz="1134405" rtl="0" eaLnBrk="1" latinLnBrk="0" hangingPunct="1">
        <a:lnSpc>
          <a:spcPct val="100000"/>
        </a:lnSpc>
        <a:spcBef>
          <a:spcPts val="248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669924" indent="-223308" algn="l" defTabSz="1134405" rtl="0" eaLnBrk="1" latinLnBrk="0" hangingPunct="1">
        <a:lnSpc>
          <a:spcPct val="100000"/>
        </a:lnSpc>
        <a:spcBef>
          <a:spcPts val="248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669924" indent="-223308" algn="l" defTabSz="1134405" rtl="0" eaLnBrk="1" latinLnBrk="0" hangingPunct="1">
        <a:lnSpc>
          <a:spcPct val="100000"/>
        </a:lnSpc>
        <a:spcBef>
          <a:spcPts val="248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440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1pPr>
      <a:lvl2pPr marL="567202" algn="l" defTabSz="113440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2pPr>
      <a:lvl3pPr marL="1134405" algn="l" defTabSz="113440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3pPr>
      <a:lvl4pPr marL="1701607" algn="l" defTabSz="113440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4pPr>
      <a:lvl5pPr marL="2268809" algn="l" defTabSz="113440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5pPr>
      <a:lvl6pPr marL="2836012" algn="l" defTabSz="113440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6pPr>
      <a:lvl7pPr marL="3403214" algn="l" defTabSz="113440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7pPr>
      <a:lvl8pPr marL="3970416" algn="l" defTabSz="113440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8pPr>
      <a:lvl9pPr marL="4537619" algn="l" defTabSz="1134405" rtl="0" eaLnBrk="1" latinLnBrk="0" hangingPunct="1">
        <a:defRPr sz="22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pos="3817">
          <p15:clr>
            <a:srgbClr val="F26B43"/>
          </p15:clr>
        </p15:guide>
        <p15:guide id="4" pos="3613">
          <p15:clr>
            <a:srgbClr val="F26B43"/>
          </p15:clr>
        </p15:guide>
        <p15:guide id="5" orient="horz" pos="981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7299" y="813124"/>
            <a:ext cx="4442460" cy="1748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0" i="0">
                <a:solidFill>
                  <a:schemeClr val="bg1"/>
                </a:solidFill>
                <a:latin typeface="Gotham Bold"/>
                <a:cs typeface="Gotham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1957070"/>
            <a:ext cx="13613130" cy="5615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7913370"/>
            <a:ext cx="4840224" cy="425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7913370"/>
            <a:ext cx="3478911" cy="425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7913370"/>
            <a:ext cx="3478911" cy="425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37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hyperlink" Target="https://www.brita.pl/dyspensery/branza" TargetMode="External"/><Relationship Id="rId5" Type="http://schemas.openxmlformats.org/officeDocument/2006/relationships/image" Target="../media/image42.png"/><Relationship Id="rId10" Type="http://schemas.openxmlformats.org/officeDocument/2006/relationships/hyperlink" Target="https://www.youtube.com/watch?v=qevABa9M790&amp;list=PLzhwO6-T9BJ579ui1I_98g1GWfVDYBHBE&amp;index=2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29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12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3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jp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33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hyperlink" Target="https://www.brita.pl/dyspensery/branza" TargetMode="External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hyperlink" Target="https://youtu.be/ID8J3UTIvmM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95.jp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32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6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hyperlink" Target="https://www.brita.pl/dyspensery/branza" TargetMode="External"/><Relationship Id="rId5" Type="http://schemas.openxmlformats.org/officeDocument/2006/relationships/image" Target="../media/image98.png"/><Relationship Id="rId10" Type="http://schemas.openxmlformats.org/officeDocument/2006/relationships/image" Target="../media/image29.png"/><Relationship Id="rId4" Type="http://schemas.openxmlformats.org/officeDocument/2006/relationships/image" Target="../media/image97.pn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jp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32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111.png"/><Relationship Id="rId7" Type="http://schemas.openxmlformats.org/officeDocument/2006/relationships/image" Target="../media/image86.png"/><Relationship Id="rId12" Type="http://schemas.openxmlformats.org/officeDocument/2006/relationships/hyperlink" Target="https://youtu.be/Na-N-4v10U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33.png"/><Relationship Id="rId5" Type="http://schemas.openxmlformats.org/officeDocument/2006/relationships/image" Target="../media/image91.png"/><Relationship Id="rId10" Type="http://schemas.openxmlformats.org/officeDocument/2006/relationships/image" Target="../media/image32.png"/><Relationship Id="rId4" Type="http://schemas.openxmlformats.org/officeDocument/2006/relationships/image" Target="../media/image112.png"/><Relationship Id="rId9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113.jp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32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12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98.png"/><Relationship Id="rId9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121.jp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5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33.png"/><Relationship Id="rId3" Type="http://schemas.openxmlformats.org/officeDocument/2006/relationships/image" Target="../media/image91.png"/><Relationship Id="rId7" Type="http://schemas.openxmlformats.org/officeDocument/2006/relationships/image" Target="../media/image8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122.png"/><Relationship Id="rId5" Type="http://schemas.openxmlformats.org/officeDocument/2006/relationships/image" Target="../media/image93.png"/><Relationship Id="rId15" Type="http://schemas.openxmlformats.org/officeDocument/2006/relationships/hyperlink" Target="https://www.brita.pl/dyspensery/branza" TargetMode="External"/><Relationship Id="rId10" Type="http://schemas.openxmlformats.org/officeDocument/2006/relationships/image" Target="../media/image89.png"/><Relationship Id="rId4" Type="http://schemas.openxmlformats.org/officeDocument/2006/relationships/image" Target="../media/image94.png"/><Relationship Id="rId9" Type="http://schemas.openxmlformats.org/officeDocument/2006/relationships/image" Target="../media/image88.png"/><Relationship Id="rId14" Type="http://schemas.openxmlformats.org/officeDocument/2006/relationships/hyperlink" Target="https://youtu.be/XoEy6bX_gQc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hyperlink" Target="https://www.brita.pl/dyspensery/branza" TargetMode="External"/><Relationship Id="rId4" Type="http://schemas.openxmlformats.org/officeDocument/2006/relationships/image" Target="../media/image124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77.png"/><Relationship Id="rId18" Type="http://schemas.openxmlformats.org/officeDocument/2006/relationships/image" Target="../media/image136.png"/><Relationship Id="rId3" Type="http://schemas.openxmlformats.org/officeDocument/2006/relationships/image" Target="../media/image126.jpg"/><Relationship Id="rId7" Type="http://schemas.openxmlformats.org/officeDocument/2006/relationships/image" Target="../media/image129.png"/><Relationship Id="rId12" Type="http://schemas.openxmlformats.org/officeDocument/2006/relationships/image" Target="../media/image131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4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0.png"/><Relationship Id="rId5" Type="http://schemas.openxmlformats.org/officeDocument/2006/relationships/image" Target="../media/image69.png"/><Relationship Id="rId15" Type="http://schemas.openxmlformats.org/officeDocument/2006/relationships/image" Target="../media/image133.png"/><Relationship Id="rId10" Type="http://schemas.openxmlformats.org/officeDocument/2006/relationships/image" Target="../media/image75.png"/><Relationship Id="rId19" Type="http://schemas.openxmlformats.org/officeDocument/2006/relationships/image" Target="../media/image85.png"/><Relationship Id="rId4" Type="http://schemas.openxmlformats.org/officeDocument/2006/relationships/image" Target="../media/image127.png"/><Relationship Id="rId9" Type="http://schemas.openxmlformats.org/officeDocument/2006/relationships/image" Target="../media/image73.png"/><Relationship Id="rId1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56.png"/><Relationship Id="rId18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87.png"/><Relationship Id="rId12" Type="http://schemas.openxmlformats.org/officeDocument/2006/relationships/image" Target="../media/image139.png"/><Relationship Id="rId17" Type="http://schemas.openxmlformats.org/officeDocument/2006/relationships/hyperlink" Target="https://youtu.be/8r0YKIYZWfo" TargetMode="Externa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38.png"/><Relationship Id="rId5" Type="http://schemas.openxmlformats.org/officeDocument/2006/relationships/image" Target="../media/image92.png"/><Relationship Id="rId15" Type="http://schemas.openxmlformats.org/officeDocument/2006/relationships/image" Target="../media/image140.png"/><Relationship Id="rId10" Type="http://schemas.openxmlformats.org/officeDocument/2006/relationships/image" Target="../media/image137.png"/><Relationship Id="rId4" Type="http://schemas.openxmlformats.org/officeDocument/2006/relationships/image" Target="../media/image94.png"/><Relationship Id="rId9" Type="http://schemas.openxmlformats.org/officeDocument/2006/relationships/image" Target="../media/image89.png"/><Relationship Id="rId1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141.jp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32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77.png"/><Relationship Id="rId18" Type="http://schemas.openxmlformats.org/officeDocument/2006/relationships/image" Target="../media/image159.png"/><Relationship Id="rId3" Type="http://schemas.openxmlformats.org/officeDocument/2006/relationships/image" Target="../media/image151.jpg"/><Relationship Id="rId21" Type="http://schemas.openxmlformats.org/officeDocument/2006/relationships/image" Target="../media/image32.png"/><Relationship Id="rId7" Type="http://schemas.openxmlformats.org/officeDocument/2006/relationships/image" Target="../media/image152.png"/><Relationship Id="rId12" Type="http://schemas.openxmlformats.org/officeDocument/2006/relationships/image" Target="../media/image76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57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0.png"/><Relationship Id="rId5" Type="http://schemas.openxmlformats.org/officeDocument/2006/relationships/image" Target="../media/image69.png"/><Relationship Id="rId15" Type="http://schemas.openxmlformats.org/officeDocument/2006/relationships/image" Target="../media/image156.png"/><Relationship Id="rId10" Type="http://schemas.openxmlformats.org/officeDocument/2006/relationships/image" Target="../media/image75.png"/><Relationship Id="rId19" Type="http://schemas.openxmlformats.org/officeDocument/2006/relationships/image" Target="../media/image160.png"/><Relationship Id="rId4" Type="http://schemas.openxmlformats.org/officeDocument/2006/relationships/image" Target="../media/image127.png"/><Relationship Id="rId9" Type="http://schemas.openxmlformats.org/officeDocument/2006/relationships/image" Target="../media/image154.png"/><Relationship Id="rId1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65.png"/><Relationship Id="rId18" Type="http://schemas.openxmlformats.org/officeDocument/2006/relationships/image" Target="../media/image32.png"/><Relationship Id="rId3" Type="http://schemas.openxmlformats.org/officeDocument/2006/relationships/image" Target="../media/image56.png"/><Relationship Id="rId21" Type="http://schemas.openxmlformats.org/officeDocument/2006/relationships/hyperlink" Target="https://www.brita.pl/dyspensery/branza" TargetMode="External"/><Relationship Id="rId7" Type="http://schemas.openxmlformats.org/officeDocument/2006/relationships/image" Target="../media/image89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8.png"/><Relationship Id="rId20" Type="http://schemas.openxmlformats.org/officeDocument/2006/relationships/hyperlink" Target="https://youtu.be/ehFZmJeA9G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163.png"/><Relationship Id="rId5" Type="http://schemas.openxmlformats.org/officeDocument/2006/relationships/image" Target="../media/image87.png"/><Relationship Id="rId15" Type="http://schemas.openxmlformats.org/officeDocument/2006/relationships/image" Target="../media/image167.png"/><Relationship Id="rId10" Type="http://schemas.openxmlformats.org/officeDocument/2006/relationships/image" Target="../media/image162.png"/><Relationship Id="rId19" Type="http://schemas.openxmlformats.org/officeDocument/2006/relationships/image" Target="../media/image33.png"/><Relationship Id="rId4" Type="http://schemas.openxmlformats.org/officeDocument/2006/relationships/image" Target="../media/image8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77.png"/><Relationship Id="rId18" Type="http://schemas.openxmlformats.org/officeDocument/2006/relationships/image" Target="../media/image159.png"/><Relationship Id="rId3" Type="http://schemas.openxmlformats.org/officeDocument/2006/relationships/image" Target="../media/image170.jpg"/><Relationship Id="rId21" Type="http://schemas.openxmlformats.org/officeDocument/2006/relationships/image" Target="../media/image32.png"/><Relationship Id="rId7" Type="http://schemas.openxmlformats.org/officeDocument/2006/relationships/image" Target="../media/image152.png"/><Relationship Id="rId12" Type="http://schemas.openxmlformats.org/officeDocument/2006/relationships/image" Target="../media/image76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57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0.png"/><Relationship Id="rId5" Type="http://schemas.openxmlformats.org/officeDocument/2006/relationships/image" Target="../media/image69.png"/><Relationship Id="rId15" Type="http://schemas.openxmlformats.org/officeDocument/2006/relationships/image" Target="../media/image156.png"/><Relationship Id="rId10" Type="http://schemas.openxmlformats.org/officeDocument/2006/relationships/image" Target="../media/image75.png"/><Relationship Id="rId19" Type="http://schemas.openxmlformats.org/officeDocument/2006/relationships/image" Target="../media/image160.png"/><Relationship Id="rId4" Type="http://schemas.openxmlformats.org/officeDocument/2006/relationships/image" Target="../media/image127.png"/><Relationship Id="rId9" Type="http://schemas.openxmlformats.org/officeDocument/2006/relationships/image" Target="../media/image154.png"/><Relationship Id="rId14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9.png"/><Relationship Id="rId18" Type="http://schemas.openxmlformats.org/officeDocument/2006/relationships/image" Target="../media/image167.png"/><Relationship Id="rId3" Type="http://schemas.openxmlformats.org/officeDocument/2006/relationships/image" Target="../media/image171.png"/><Relationship Id="rId21" Type="http://schemas.openxmlformats.org/officeDocument/2006/relationships/image" Target="../media/image33.png"/><Relationship Id="rId7" Type="http://schemas.openxmlformats.org/officeDocument/2006/relationships/image" Target="../media/image32.png"/><Relationship Id="rId12" Type="http://schemas.openxmlformats.org/officeDocument/2006/relationships/image" Target="../media/image88.png"/><Relationship Id="rId17" Type="http://schemas.openxmlformats.org/officeDocument/2006/relationships/image" Target="../media/image16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87.png"/><Relationship Id="rId5" Type="http://schemas.openxmlformats.org/officeDocument/2006/relationships/image" Target="../media/image173.png"/><Relationship Id="rId15" Type="http://schemas.openxmlformats.org/officeDocument/2006/relationships/image" Target="../media/image164.png"/><Relationship Id="rId23" Type="http://schemas.openxmlformats.org/officeDocument/2006/relationships/hyperlink" Target="https://www.brita.pl/dyspensery/branza" TargetMode="External"/><Relationship Id="rId10" Type="http://schemas.openxmlformats.org/officeDocument/2006/relationships/image" Target="../media/image86.png"/><Relationship Id="rId19" Type="http://schemas.openxmlformats.org/officeDocument/2006/relationships/image" Target="../media/image168.png"/><Relationship Id="rId4" Type="http://schemas.openxmlformats.org/officeDocument/2006/relationships/image" Target="../media/image172.png"/><Relationship Id="rId9" Type="http://schemas.openxmlformats.org/officeDocument/2006/relationships/image" Target="../media/image94.png"/><Relationship Id="rId14" Type="http://schemas.openxmlformats.org/officeDocument/2006/relationships/image" Target="../media/image163.png"/><Relationship Id="rId22" Type="http://schemas.openxmlformats.org/officeDocument/2006/relationships/hyperlink" Target="https://youtu.be/ehFZmJeA9GU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95.jp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175.jp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32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146.png"/><Relationship Id="rId7" Type="http://schemas.openxmlformats.org/officeDocument/2006/relationships/image" Target="../media/image9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79.png"/><Relationship Id="rId5" Type="http://schemas.openxmlformats.org/officeDocument/2006/relationships/image" Target="../media/image148.png"/><Relationship Id="rId10" Type="http://schemas.openxmlformats.org/officeDocument/2006/relationships/image" Target="../media/image178.png"/><Relationship Id="rId4" Type="http://schemas.openxmlformats.org/officeDocument/2006/relationships/image" Target="../media/image147.png"/><Relationship Id="rId9" Type="http://schemas.openxmlformats.org/officeDocument/2006/relationships/image" Target="../media/image1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hyperlink" Target="https://youtu.be/e5Oizlg3ILA" TargetMode="External"/><Relationship Id="rId3" Type="http://schemas.openxmlformats.org/officeDocument/2006/relationships/image" Target="../media/image86.png"/><Relationship Id="rId7" Type="http://schemas.openxmlformats.org/officeDocument/2006/relationships/image" Target="../media/image14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32.png"/><Relationship Id="rId5" Type="http://schemas.openxmlformats.org/officeDocument/2006/relationships/image" Target="../media/image88.png"/><Relationship Id="rId10" Type="http://schemas.openxmlformats.org/officeDocument/2006/relationships/image" Target="../media/image182.png"/><Relationship Id="rId4" Type="http://schemas.openxmlformats.org/officeDocument/2006/relationships/image" Target="../media/image87.png"/><Relationship Id="rId9" Type="http://schemas.openxmlformats.org/officeDocument/2006/relationships/image" Target="../media/image181.png"/><Relationship Id="rId14" Type="http://schemas.openxmlformats.org/officeDocument/2006/relationships/hyperlink" Target="https://www.brita.pl/dyspensery/branza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86.png"/><Relationship Id="rId5" Type="http://schemas.openxmlformats.org/officeDocument/2006/relationships/image" Target="../media/image148.png"/><Relationship Id="rId15" Type="http://schemas.openxmlformats.org/officeDocument/2006/relationships/hyperlink" Target="https://www.brita.pl/dyspensery/branza" TargetMode="External"/><Relationship Id="rId10" Type="http://schemas.openxmlformats.org/officeDocument/2006/relationships/image" Target="../media/image185.png"/><Relationship Id="rId4" Type="http://schemas.openxmlformats.org/officeDocument/2006/relationships/image" Target="../media/image147.png"/><Relationship Id="rId9" Type="http://schemas.openxmlformats.org/officeDocument/2006/relationships/image" Target="../media/image18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0.png"/><Relationship Id="rId9" Type="http://schemas.openxmlformats.org/officeDocument/2006/relationships/image" Target="../media/image2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png"/><Relationship Id="rId3" Type="http://schemas.openxmlformats.org/officeDocument/2006/relationships/image" Target="../media/image201.jpg"/><Relationship Id="rId7" Type="http://schemas.openxmlformats.org/officeDocument/2006/relationships/image" Target="../media/image203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207.png"/><Relationship Id="rId5" Type="http://schemas.openxmlformats.org/officeDocument/2006/relationships/image" Target="../media/image69.png"/><Relationship Id="rId15" Type="http://schemas.openxmlformats.org/officeDocument/2006/relationships/image" Target="../media/image32.png"/><Relationship Id="rId10" Type="http://schemas.openxmlformats.org/officeDocument/2006/relationships/image" Target="../media/image206.png"/><Relationship Id="rId4" Type="http://schemas.openxmlformats.org/officeDocument/2006/relationships/image" Target="../media/image202.png"/><Relationship Id="rId9" Type="http://schemas.openxmlformats.org/officeDocument/2006/relationships/image" Target="../media/image205.png"/><Relationship Id="rId14" Type="http://schemas.openxmlformats.org/officeDocument/2006/relationships/image" Target="../media/image2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21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ita.pl/dyspensery/branza" TargetMode="External"/><Relationship Id="rId4" Type="http://schemas.openxmlformats.org/officeDocument/2006/relationships/image" Target="../media/image21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20.jp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32.png"/><Relationship Id="rId4" Type="http://schemas.openxmlformats.org/officeDocument/2006/relationships/image" Target="../media/image221.png"/><Relationship Id="rId9" Type="http://schemas.openxmlformats.org/officeDocument/2006/relationships/image" Target="../media/image2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17.png"/><Relationship Id="rId5" Type="http://schemas.openxmlformats.org/officeDocument/2006/relationships/image" Target="../media/image227.png"/><Relationship Id="rId10" Type="http://schemas.openxmlformats.org/officeDocument/2006/relationships/image" Target="../media/image215.png"/><Relationship Id="rId4" Type="http://schemas.openxmlformats.org/officeDocument/2006/relationships/image" Target="../media/image226.png"/><Relationship Id="rId9" Type="http://schemas.openxmlformats.org/officeDocument/2006/relationships/image" Target="../media/image2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9.png"/><Relationship Id="rId4" Type="http://schemas.openxmlformats.org/officeDocument/2006/relationships/image" Target="../media/image23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3" Type="http://schemas.openxmlformats.org/officeDocument/2006/relationships/image" Target="../media/image234.jpg"/><Relationship Id="rId7" Type="http://schemas.openxmlformats.org/officeDocument/2006/relationships/image" Target="../media/image128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239.png"/><Relationship Id="rId5" Type="http://schemas.openxmlformats.org/officeDocument/2006/relationships/image" Target="../media/image127.png"/><Relationship Id="rId10" Type="http://schemas.openxmlformats.org/officeDocument/2006/relationships/image" Target="../media/image238.png"/><Relationship Id="rId4" Type="http://schemas.openxmlformats.org/officeDocument/2006/relationships/image" Target="../media/image235.png"/><Relationship Id="rId9" Type="http://schemas.openxmlformats.org/officeDocument/2006/relationships/image" Target="../media/image237.png"/><Relationship Id="rId1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42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10" Type="http://schemas.openxmlformats.org/officeDocument/2006/relationships/hyperlink" Target="https://www.brita.pl/dyspensery/branza" TargetMode="External"/><Relationship Id="rId4" Type="http://schemas.openxmlformats.org/officeDocument/2006/relationships/image" Target="../media/image243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rita.net/" TargetMode="Externa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5.png"/><Relationship Id="rId18" Type="http://schemas.openxmlformats.org/officeDocument/2006/relationships/image" Target="../media/image252.png"/><Relationship Id="rId3" Type="http://schemas.openxmlformats.org/officeDocument/2006/relationships/image" Target="../media/image247.jpg"/><Relationship Id="rId21" Type="http://schemas.openxmlformats.org/officeDocument/2006/relationships/image" Target="../media/image255.png"/><Relationship Id="rId7" Type="http://schemas.openxmlformats.org/officeDocument/2006/relationships/image" Target="../media/image71.png"/><Relationship Id="rId12" Type="http://schemas.openxmlformats.org/officeDocument/2006/relationships/image" Target="../media/image130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51.png"/><Relationship Id="rId20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10" Type="http://schemas.openxmlformats.org/officeDocument/2006/relationships/image" Target="../media/image104.png"/><Relationship Id="rId19" Type="http://schemas.openxmlformats.org/officeDocument/2006/relationships/image" Target="../media/image253.png"/><Relationship Id="rId4" Type="http://schemas.openxmlformats.org/officeDocument/2006/relationships/image" Target="../media/image248.png"/><Relationship Id="rId9" Type="http://schemas.openxmlformats.org/officeDocument/2006/relationships/image" Target="../media/image250.png"/><Relationship Id="rId14" Type="http://schemas.openxmlformats.org/officeDocument/2006/relationships/image" Target="../media/image76.png"/><Relationship Id="rId22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7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9.png"/><Relationship Id="rId4" Type="http://schemas.openxmlformats.org/officeDocument/2006/relationships/image" Target="../media/image2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7" Type="http://schemas.openxmlformats.org/officeDocument/2006/relationships/image" Target="../media/image262.png"/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253.png"/><Relationship Id="rId3" Type="http://schemas.openxmlformats.org/officeDocument/2006/relationships/image" Target="../media/image263.jpg"/><Relationship Id="rId21" Type="http://schemas.openxmlformats.org/officeDocument/2006/relationships/image" Target="../media/image32.png"/><Relationship Id="rId7" Type="http://schemas.openxmlformats.org/officeDocument/2006/relationships/image" Target="../media/image249.png"/><Relationship Id="rId12" Type="http://schemas.openxmlformats.org/officeDocument/2006/relationships/image" Target="../media/image75.png"/><Relationship Id="rId17" Type="http://schemas.openxmlformats.org/officeDocument/2006/relationships/image" Target="../media/image252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79.png"/><Relationship Id="rId20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30.png"/><Relationship Id="rId5" Type="http://schemas.openxmlformats.org/officeDocument/2006/relationships/image" Target="../media/image248.png"/><Relationship Id="rId15" Type="http://schemas.openxmlformats.org/officeDocument/2006/relationships/image" Target="../media/image251.png"/><Relationship Id="rId10" Type="http://schemas.openxmlformats.org/officeDocument/2006/relationships/image" Target="../media/image73.png"/><Relationship Id="rId19" Type="http://schemas.openxmlformats.org/officeDocument/2006/relationships/image" Target="../media/image254.png"/><Relationship Id="rId4" Type="http://schemas.openxmlformats.org/officeDocument/2006/relationships/image" Target="../media/image250.png"/><Relationship Id="rId9" Type="http://schemas.openxmlformats.org/officeDocument/2006/relationships/image" Target="../media/image104.png"/><Relationship Id="rId14" Type="http://schemas.openxmlformats.org/officeDocument/2006/relationships/image" Target="../media/image77.png"/><Relationship Id="rId2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12" Type="http://schemas.openxmlformats.org/officeDocument/2006/relationships/hyperlink" Target="https://youtu.be/4ZR6Ud2ASQw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11" Type="http://schemas.openxmlformats.org/officeDocument/2006/relationships/image" Target="../media/image269.png"/><Relationship Id="rId5" Type="http://schemas.openxmlformats.org/officeDocument/2006/relationships/image" Target="../media/image266.png"/><Relationship Id="rId10" Type="http://schemas.openxmlformats.org/officeDocument/2006/relationships/image" Target="../media/image56.png"/><Relationship Id="rId4" Type="http://schemas.openxmlformats.org/officeDocument/2006/relationships/image" Target="../media/image265.png"/><Relationship Id="rId9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.pl/dyspensery/branza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7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Aq5Wwc6WYSc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73.jp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5.jpg"/><Relationship Id="rId4" Type="http://schemas.openxmlformats.org/officeDocument/2006/relationships/image" Target="../media/image274.png"/><Relationship Id="rId9" Type="http://schemas.openxmlformats.org/officeDocument/2006/relationships/hyperlink" Target="https://www.brita.pl/dyspensery/branza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27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jpg"/><Relationship Id="rId5" Type="http://schemas.openxmlformats.org/officeDocument/2006/relationships/image" Target="../media/image278.jpg"/><Relationship Id="rId4" Type="http://schemas.openxmlformats.org/officeDocument/2006/relationships/image" Target="../media/image27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86.png"/><Relationship Id="rId7" Type="http://schemas.openxmlformats.org/officeDocument/2006/relationships/image" Target="../media/image282.png"/><Relationship Id="rId12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jpg"/><Relationship Id="rId11" Type="http://schemas.openxmlformats.org/officeDocument/2006/relationships/image" Target="../media/image285.png"/><Relationship Id="rId5" Type="http://schemas.openxmlformats.org/officeDocument/2006/relationships/image" Target="../media/image280.jpg"/><Relationship Id="rId10" Type="http://schemas.openxmlformats.org/officeDocument/2006/relationships/image" Target="../media/image284.png"/><Relationship Id="rId4" Type="http://schemas.openxmlformats.org/officeDocument/2006/relationships/image" Target="../media/image89.png"/><Relationship Id="rId9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29.png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12" Type="http://schemas.openxmlformats.org/officeDocument/2006/relationships/image" Target="../media/image29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5" Type="http://schemas.openxmlformats.org/officeDocument/2006/relationships/image" Target="../media/image288.png"/><Relationship Id="rId15" Type="http://schemas.openxmlformats.org/officeDocument/2006/relationships/hyperlink" Target="https://www.brita.pl/dyspensery/branza" TargetMode="External"/><Relationship Id="rId10" Type="http://schemas.openxmlformats.org/officeDocument/2006/relationships/image" Target="../media/image293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Relationship Id="rId14" Type="http://schemas.openxmlformats.org/officeDocument/2006/relationships/image" Target="../media/image2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rita.pl/dyspensery/branza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rita.pl/dyspensery/branza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0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g"/><Relationship Id="rId13" Type="http://schemas.openxmlformats.org/officeDocument/2006/relationships/hyperlink" Target="https://www.brita.pl/dyspensery/branza" TargetMode="External"/><Relationship Id="rId3" Type="http://schemas.openxmlformats.org/officeDocument/2006/relationships/image" Target="../media/image301.jpg"/><Relationship Id="rId7" Type="http://schemas.openxmlformats.org/officeDocument/2006/relationships/image" Target="../media/image305.jpg"/><Relationship Id="rId12" Type="http://schemas.openxmlformats.org/officeDocument/2006/relationships/hyperlink" Target="http://www.brita.net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jpg"/><Relationship Id="rId11" Type="http://schemas.openxmlformats.org/officeDocument/2006/relationships/image" Target="../media/image29.png"/><Relationship Id="rId5" Type="http://schemas.openxmlformats.org/officeDocument/2006/relationships/image" Target="../media/image303.png"/><Relationship Id="rId10" Type="http://schemas.openxmlformats.org/officeDocument/2006/relationships/image" Target="../media/image308.jpg"/><Relationship Id="rId4" Type="http://schemas.openxmlformats.org/officeDocument/2006/relationships/image" Target="../media/image302.png"/><Relationship Id="rId9" Type="http://schemas.openxmlformats.org/officeDocument/2006/relationships/image" Target="../media/image307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g"/><Relationship Id="rId13" Type="http://schemas.openxmlformats.org/officeDocument/2006/relationships/image" Target="../media/image29.png"/><Relationship Id="rId3" Type="http://schemas.openxmlformats.org/officeDocument/2006/relationships/image" Target="../media/image309.png"/><Relationship Id="rId7" Type="http://schemas.openxmlformats.org/officeDocument/2006/relationships/image" Target="../media/image313.jpg"/><Relationship Id="rId12" Type="http://schemas.openxmlformats.org/officeDocument/2006/relationships/image" Target="../media/image3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1" Type="http://schemas.openxmlformats.org/officeDocument/2006/relationships/image" Target="../media/image317.png"/><Relationship Id="rId5" Type="http://schemas.openxmlformats.org/officeDocument/2006/relationships/image" Target="../media/image311.png"/><Relationship Id="rId15" Type="http://schemas.openxmlformats.org/officeDocument/2006/relationships/hyperlink" Target="https://www.brita.pl/dyspensery/branza" TargetMode="External"/><Relationship Id="rId10" Type="http://schemas.openxmlformats.org/officeDocument/2006/relationships/image" Target="../media/image316.png"/><Relationship Id="rId4" Type="http://schemas.openxmlformats.org/officeDocument/2006/relationships/image" Target="../media/image310.png"/><Relationship Id="rId9" Type="http://schemas.openxmlformats.org/officeDocument/2006/relationships/image" Target="../media/image315.png"/><Relationship Id="rId14" Type="http://schemas.openxmlformats.org/officeDocument/2006/relationships/image" Target="../media/image31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13" Type="http://schemas.openxmlformats.org/officeDocument/2006/relationships/image" Target="../media/image319.png"/><Relationship Id="rId3" Type="http://schemas.openxmlformats.org/officeDocument/2006/relationships/image" Target="../media/image320.png"/><Relationship Id="rId7" Type="http://schemas.openxmlformats.org/officeDocument/2006/relationships/image" Target="../media/image3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328.png"/><Relationship Id="rId5" Type="http://schemas.openxmlformats.org/officeDocument/2006/relationships/image" Target="../media/image322.png"/><Relationship Id="rId10" Type="http://schemas.openxmlformats.org/officeDocument/2006/relationships/image" Target="../media/image327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Relationship Id="rId14" Type="http://schemas.openxmlformats.org/officeDocument/2006/relationships/hyperlink" Target="https://www.brita.pl/dyspensery/branza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ita.pl/dyspensery/branza" TargetMode="Externa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.pl/dyspensery/branza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ita.pl/dyspensery/branza" TargetMode="External"/><Relationship Id="rId4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jpg"/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10" Type="http://schemas.openxmlformats.org/officeDocument/2006/relationships/hyperlink" Target="https://www.brita.pl/dyspensery/branza" TargetMode="External"/><Relationship Id="rId4" Type="http://schemas.openxmlformats.org/officeDocument/2006/relationships/image" Target="../media/image332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www.brita.pl/dyspensery/branz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hyperlink" Target="https://www.youtube.com/watch?v=qevABa9M790&amp;list=PLzhwO6-T9BJ579ui1I_98g1GWfVDYBHBE&amp;index=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hyperlink" Target="https://www.brita.pl/dyspensery/branza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97"/>
            <a:ext cx="15125700" cy="8508206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6874" y="895718"/>
              <a:ext cx="530225" cy="167640"/>
            </a:xfrm>
            <a:custGeom>
              <a:avLst/>
              <a:gdLst/>
              <a:ahLst/>
              <a:cxnLst/>
              <a:rect l="l" t="t" r="r" b="b"/>
              <a:pathLst>
                <a:path w="530225" h="167640">
                  <a:moveTo>
                    <a:pt x="168656" y="83997"/>
                  </a:moveTo>
                  <a:lnTo>
                    <a:pt x="161937" y="51409"/>
                  </a:lnTo>
                  <a:lnTo>
                    <a:pt x="143611" y="24701"/>
                  </a:lnTo>
                  <a:lnTo>
                    <a:pt x="116370" y="6642"/>
                  </a:lnTo>
                  <a:lnTo>
                    <a:pt x="82943" y="0"/>
                  </a:lnTo>
                  <a:lnTo>
                    <a:pt x="49949" y="6642"/>
                  </a:lnTo>
                  <a:lnTo>
                    <a:pt x="23660" y="24688"/>
                  </a:lnTo>
                  <a:lnTo>
                    <a:pt x="6286" y="51371"/>
                  </a:lnTo>
                  <a:lnTo>
                    <a:pt x="0" y="83921"/>
                  </a:lnTo>
                  <a:lnTo>
                    <a:pt x="6413" y="116332"/>
                  </a:lnTo>
                  <a:lnTo>
                    <a:pt x="24003" y="142709"/>
                  </a:lnTo>
                  <a:lnTo>
                    <a:pt x="50330" y="160451"/>
                  </a:lnTo>
                  <a:lnTo>
                    <a:pt x="82943" y="167017"/>
                  </a:lnTo>
                  <a:lnTo>
                    <a:pt x="116370" y="160540"/>
                  </a:lnTo>
                  <a:lnTo>
                    <a:pt x="143611" y="142811"/>
                  </a:lnTo>
                  <a:lnTo>
                    <a:pt x="161937" y="116433"/>
                  </a:lnTo>
                  <a:lnTo>
                    <a:pt x="168656" y="83997"/>
                  </a:lnTo>
                  <a:close/>
                </a:path>
                <a:path w="530225" h="167640">
                  <a:moveTo>
                    <a:pt x="349046" y="83997"/>
                  </a:moveTo>
                  <a:lnTo>
                    <a:pt x="342493" y="51409"/>
                  </a:lnTo>
                  <a:lnTo>
                    <a:pt x="324599" y="24701"/>
                  </a:lnTo>
                  <a:lnTo>
                    <a:pt x="297954" y="6642"/>
                  </a:lnTo>
                  <a:lnTo>
                    <a:pt x="265201" y="0"/>
                  </a:lnTo>
                  <a:lnTo>
                    <a:pt x="232295" y="6642"/>
                  </a:lnTo>
                  <a:lnTo>
                    <a:pt x="205333" y="24701"/>
                  </a:lnTo>
                  <a:lnTo>
                    <a:pt x="187096" y="51409"/>
                  </a:lnTo>
                  <a:lnTo>
                    <a:pt x="180403" y="83997"/>
                  </a:lnTo>
                  <a:lnTo>
                    <a:pt x="187096" y="116433"/>
                  </a:lnTo>
                  <a:lnTo>
                    <a:pt x="205333" y="142811"/>
                  </a:lnTo>
                  <a:lnTo>
                    <a:pt x="232295" y="160540"/>
                  </a:lnTo>
                  <a:lnTo>
                    <a:pt x="265201" y="167017"/>
                  </a:lnTo>
                  <a:lnTo>
                    <a:pt x="297954" y="160540"/>
                  </a:lnTo>
                  <a:lnTo>
                    <a:pt x="324599" y="142811"/>
                  </a:lnTo>
                  <a:lnTo>
                    <a:pt x="342493" y="116433"/>
                  </a:lnTo>
                  <a:lnTo>
                    <a:pt x="349046" y="83997"/>
                  </a:lnTo>
                  <a:close/>
                </a:path>
                <a:path w="530225" h="167640">
                  <a:moveTo>
                    <a:pt x="529971" y="83997"/>
                  </a:moveTo>
                  <a:lnTo>
                    <a:pt x="523278" y="51409"/>
                  </a:lnTo>
                  <a:lnTo>
                    <a:pt x="505155" y="24701"/>
                  </a:lnTo>
                  <a:lnTo>
                    <a:pt x="478472" y="6642"/>
                  </a:lnTo>
                  <a:lnTo>
                    <a:pt x="446125" y="0"/>
                  </a:lnTo>
                  <a:lnTo>
                    <a:pt x="413626" y="6642"/>
                  </a:lnTo>
                  <a:lnTo>
                    <a:pt x="386613" y="24701"/>
                  </a:lnTo>
                  <a:lnTo>
                    <a:pt x="368147" y="51409"/>
                  </a:lnTo>
                  <a:lnTo>
                    <a:pt x="361315" y="83997"/>
                  </a:lnTo>
                  <a:lnTo>
                    <a:pt x="368007" y="116433"/>
                  </a:lnTo>
                  <a:lnTo>
                    <a:pt x="386245" y="142811"/>
                  </a:lnTo>
                  <a:lnTo>
                    <a:pt x="413219" y="160540"/>
                  </a:lnTo>
                  <a:lnTo>
                    <a:pt x="446125" y="167017"/>
                  </a:lnTo>
                  <a:lnTo>
                    <a:pt x="478472" y="160540"/>
                  </a:lnTo>
                  <a:lnTo>
                    <a:pt x="505155" y="142811"/>
                  </a:lnTo>
                  <a:lnTo>
                    <a:pt x="523278" y="116433"/>
                  </a:lnTo>
                  <a:lnTo>
                    <a:pt x="529971" y="839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46874" y="537831"/>
              <a:ext cx="530225" cy="167640"/>
            </a:xfrm>
            <a:custGeom>
              <a:avLst/>
              <a:gdLst/>
              <a:ahLst/>
              <a:cxnLst/>
              <a:rect l="l" t="t" r="r" b="b"/>
              <a:pathLst>
                <a:path w="530225" h="167640">
                  <a:moveTo>
                    <a:pt x="168643" y="82588"/>
                  </a:moveTo>
                  <a:lnTo>
                    <a:pt x="161937" y="49936"/>
                  </a:lnTo>
                  <a:lnTo>
                    <a:pt x="143611" y="23749"/>
                  </a:lnTo>
                  <a:lnTo>
                    <a:pt x="116370" y="6324"/>
                  </a:lnTo>
                  <a:lnTo>
                    <a:pt x="82943" y="0"/>
                  </a:lnTo>
                  <a:lnTo>
                    <a:pt x="49949" y="6464"/>
                  </a:lnTo>
                  <a:lnTo>
                    <a:pt x="23660" y="24104"/>
                  </a:lnTo>
                  <a:lnTo>
                    <a:pt x="6286" y="50342"/>
                  </a:lnTo>
                  <a:lnTo>
                    <a:pt x="0" y="82588"/>
                  </a:lnTo>
                  <a:lnTo>
                    <a:pt x="6413" y="115125"/>
                  </a:lnTo>
                  <a:lnTo>
                    <a:pt x="24003" y="141998"/>
                  </a:lnTo>
                  <a:lnTo>
                    <a:pt x="50330" y="160274"/>
                  </a:lnTo>
                  <a:lnTo>
                    <a:pt x="82943" y="167017"/>
                  </a:lnTo>
                  <a:lnTo>
                    <a:pt x="116370" y="160413"/>
                  </a:lnTo>
                  <a:lnTo>
                    <a:pt x="143611" y="142354"/>
                  </a:lnTo>
                  <a:lnTo>
                    <a:pt x="161937" y="115531"/>
                  </a:lnTo>
                  <a:lnTo>
                    <a:pt x="168643" y="82588"/>
                  </a:lnTo>
                  <a:close/>
                </a:path>
                <a:path w="530225" h="167640">
                  <a:moveTo>
                    <a:pt x="349338" y="82588"/>
                  </a:moveTo>
                  <a:lnTo>
                    <a:pt x="342785" y="49936"/>
                  </a:lnTo>
                  <a:lnTo>
                    <a:pt x="324866" y="23749"/>
                  </a:lnTo>
                  <a:lnTo>
                    <a:pt x="298234" y="6324"/>
                  </a:lnTo>
                  <a:lnTo>
                    <a:pt x="265506" y="0"/>
                  </a:lnTo>
                  <a:lnTo>
                    <a:pt x="232625" y="6464"/>
                  </a:lnTo>
                  <a:lnTo>
                    <a:pt x="205651" y="24104"/>
                  </a:lnTo>
                  <a:lnTo>
                    <a:pt x="187401" y="50342"/>
                  </a:lnTo>
                  <a:lnTo>
                    <a:pt x="180695" y="82588"/>
                  </a:lnTo>
                  <a:lnTo>
                    <a:pt x="187401" y="115125"/>
                  </a:lnTo>
                  <a:lnTo>
                    <a:pt x="205625" y="141998"/>
                  </a:lnTo>
                  <a:lnTo>
                    <a:pt x="232600" y="160274"/>
                  </a:lnTo>
                  <a:lnTo>
                    <a:pt x="265506" y="167017"/>
                  </a:lnTo>
                  <a:lnTo>
                    <a:pt x="298259" y="160413"/>
                  </a:lnTo>
                  <a:lnTo>
                    <a:pt x="324891" y="142354"/>
                  </a:lnTo>
                  <a:lnTo>
                    <a:pt x="342798" y="115531"/>
                  </a:lnTo>
                  <a:lnTo>
                    <a:pt x="349338" y="82588"/>
                  </a:lnTo>
                  <a:close/>
                </a:path>
                <a:path w="530225" h="167640">
                  <a:moveTo>
                    <a:pt x="529971" y="82588"/>
                  </a:moveTo>
                  <a:lnTo>
                    <a:pt x="523290" y="49936"/>
                  </a:lnTo>
                  <a:lnTo>
                    <a:pt x="505180" y="23749"/>
                  </a:lnTo>
                  <a:lnTo>
                    <a:pt x="478510" y="6324"/>
                  </a:lnTo>
                  <a:lnTo>
                    <a:pt x="446125" y="0"/>
                  </a:lnTo>
                  <a:lnTo>
                    <a:pt x="413588" y="6464"/>
                  </a:lnTo>
                  <a:lnTo>
                    <a:pt x="386575" y="24104"/>
                  </a:lnTo>
                  <a:lnTo>
                    <a:pt x="368134" y="50342"/>
                  </a:lnTo>
                  <a:lnTo>
                    <a:pt x="361315" y="82588"/>
                  </a:lnTo>
                  <a:lnTo>
                    <a:pt x="368007" y="115125"/>
                  </a:lnTo>
                  <a:lnTo>
                    <a:pt x="386245" y="141998"/>
                  </a:lnTo>
                  <a:lnTo>
                    <a:pt x="413219" y="160274"/>
                  </a:lnTo>
                  <a:lnTo>
                    <a:pt x="446125" y="167017"/>
                  </a:lnTo>
                  <a:lnTo>
                    <a:pt x="478472" y="160413"/>
                  </a:lnTo>
                  <a:lnTo>
                    <a:pt x="505155" y="142354"/>
                  </a:lnTo>
                  <a:lnTo>
                    <a:pt x="523278" y="115531"/>
                  </a:lnTo>
                  <a:lnTo>
                    <a:pt x="529971" y="82588"/>
                  </a:lnTo>
                  <a:close/>
                </a:path>
              </a:pathLst>
            </a:custGeom>
            <a:solidFill>
              <a:srgbClr val="00B0EB"/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46874" y="716774"/>
              <a:ext cx="530225" cy="167640"/>
            </a:xfrm>
            <a:custGeom>
              <a:avLst/>
              <a:gdLst/>
              <a:ahLst/>
              <a:cxnLst/>
              <a:rect l="l" t="t" r="r" b="b"/>
              <a:pathLst>
                <a:path w="530225" h="167640">
                  <a:moveTo>
                    <a:pt x="168656" y="82588"/>
                  </a:moveTo>
                  <a:lnTo>
                    <a:pt x="161937" y="49936"/>
                  </a:lnTo>
                  <a:lnTo>
                    <a:pt x="143611" y="23749"/>
                  </a:lnTo>
                  <a:lnTo>
                    <a:pt x="116370" y="6324"/>
                  </a:lnTo>
                  <a:lnTo>
                    <a:pt x="82943" y="0"/>
                  </a:lnTo>
                  <a:lnTo>
                    <a:pt x="49949" y="6464"/>
                  </a:lnTo>
                  <a:lnTo>
                    <a:pt x="23660" y="24104"/>
                  </a:lnTo>
                  <a:lnTo>
                    <a:pt x="6286" y="50342"/>
                  </a:lnTo>
                  <a:lnTo>
                    <a:pt x="0" y="82588"/>
                  </a:lnTo>
                  <a:lnTo>
                    <a:pt x="6413" y="115125"/>
                  </a:lnTo>
                  <a:lnTo>
                    <a:pt x="24003" y="141998"/>
                  </a:lnTo>
                  <a:lnTo>
                    <a:pt x="50330" y="160274"/>
                  </a:lnTo>
                  <a:lnTo>
                    <a:pt x="82943" y="167017"/>
                  </a:lnTo>
                  <a:lnTo>
                    <a:pt x="116370" y="160413"/>
                  </a:lnTo>
                  <a:lnTo>
                    <a:pt x="143611" y="142354"/>
                  </a:lnTo>
                  <a:lnTo>
                    <a:pt x="161937" y="115531"/>
                  </a:lnTo>
                  <a:lnTo>
                    <a:pt x="168656" y="82588"/>
                  </a:lnTo>
                  <a:close/>
                </a:path>
                <a:path w="530225" h="167640">
                  <a:moveTo>
                    <a:pt x="349338" y="82588"/>
                  </a:moveTo>
                  <a:lnTo>
                    <a:pt x="342798" y="49936"/>
                  </a:lnTo>
                  <a:lnTo>
                    <a:pt x="324891" y="23749"/>
                  </a:lnTo>
                  <a:lnTo>
                    <a:pt x="298259" y="6324"/>
                  </a:lnTo>
                  <a:lnTo>
                    <a:pt x="265506" y="0"/>
                  </a:lnTo>
                  <a:lnTo>
                    <a:pt x="232600" y="6464"/>
                  </a:lnTo>
                  <a:lnTo>
                    <a:pt x="205625" y="24104"/>
                  </a:lnTo>
                  <a:lnTo>
                    <a:pt x="187401" y="50342"/>
                  </a:lnTo>
                  <a:lnTo>
                    <a:pt x="180695" y="82588"/>
                  </a:lnTo>
                  <a:lnTo>
                    <a:pt x="187401" y="115125"/>
                  </a:lnTo>
                  <a:lnTo>
                    <a:pt x="205625" y="141998"/>
                  </a:lnTo>
                  <a:lnTo>
                    <a:pt x="232600" y="160274"/>
                  </a:lnTo>
                  <a:lnTo>
                    <a:pt x="265506" y="167017"/>
                  </a:lnTo>
                  <a:lnTo>
                    <a:pt x="298259" y="160413"/>
                  </a:lnTo>
                  <a:lnTo>
                    <a:pt x="324891" y="142354"/>
                  </a:lnTo>
                  <a:lnTo>
                    <a:pt x="342798" y="115531"/>
                  </a:lnTo>
                  <a:lnTo>
                    <a:pt x="349338" y="82588"/>
                  </a:lnTo>
                  <a:close/>
                </a:path>
                <a:path w="530225" h="167640">
                  <a:moveTo>
                    <a:pt x="529971" y="82588"/>
                  </a:moveTo>
                  <a:lnTo>
                    <a:pt x="523278" y="49936"/>
                  </a:lnTo>
                  <a:lnTo>
                    <a:pt x="505155" y="23749"/>
                  </a:lnTo>
                  <a:lnTo>
                    <a:pt x="478472" y="6324"/>
                  </a:lnTo>
                  <a:lnTo>
                    <a:pt x="446125" y="0"/>
                  </a:lnTo>
                  <a:lnTo>
                    <a:pt x="413626" y="6464"/>
                  </a:lnTo>
                  <a:lnTo>
                    <a:pt x="386613" y="24104"/>
                  </a:lnTo>
                  <a:lnTo>
                    <a:pt x="368147" y="50342"/>
                  </a:lnTo>
                  <a:lnTo>
                    <a:pt x="361315" y="82588"/>
                  </a:lnTo>
                  <a:lnTo>
                    <a:pt x="368007" y="115125"/>
                  </a:lnTo>
                  <a:lnTo>
                    <a:pt x="386245" y="141998"/>
                  </a:lnTo>
                  <a:lnTo>
                    <a:pt x="413219" y="160274"/>
                  </a:lnTo>
                  <a:lnTo>
                    <a:pt x="446125" y="167017"/>
                  </a:lnTo>
                  <a:lnTo>
                    <a:pt x="478472" y="160413"/>
                  </a:lnTo>
                  <a:lnTo>
                    <a:pt x="505155" y="142354"/>
                  </a:lnTo>
                  <a:lnTo>
                    <a:pt x="523278" y="115531"/>
                  </a:lnTo>
                  <a:lnTo>
                    <a:pt x="529971" y="82588"/>
                  </a:lnTo>
                  <a:close/>
                </a:path>
              </a:pathLst>
            </a:custGeom>
            <a:solidFill>
              <a:srgbClr val="83D0F5"/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88201" y="545831"/>
              <a:ext cx="1894839" cy="509270"/>
            </a:xfrm>
            <a:custGeom>
              <a:avLst/>
              <a:gdLst/>
              <a:ahLst/>
              <a:cxnLst/>
              <a:rect l="l" t="t" r="r" b="b"/>
              <a:pathLst>
                <a:path w="1894839" h="509269">
                  <a:moveTo>
                    <a:pt x="1171354" y="508754"/>
                  </a:moveTo>
                  <a:close/>
                </a:path>
                <a:path w="1894839" h="509269">
                  <a:moveTo>
                    <a:pt x="1383372" y="508754"/>
                  </a:moveTo>
                  <a:close/>
                </a:path>
                <a:path w="1894839" h="509269">
                  <a:moveTo>
                    <a:pt x="1317928" y="47552"/>
                  </a:moveTo>
                  <a:lnTo>
                    <a:pt x="1224784" y="47552"/>
                  </a:lnTo>
                  <a:lnTo>
                    <a:pt x="1224784" y="436614"/>
                  </a:lnTo>
                  <a:lnTo>
                    <a:pt x="1221863" y="454274"/>
                  </a:lnTo>
                  <a:lnTo>
                    <a:pt x="1213228" y="468351"/>
                  </a:lnTo>
                  <a:lnTo>
                    <a:pt x="1199078" y="477984"/>
                  </a:lnTo>
                  <a:lnTo>
                    <a:pt x="1179608" y="482312"/>
                  </a:lnTo>
                  <a:lnTo>
                    <a:pt x="1171354" y="508754"/>
                  </a:lnTo>
                  <a:lnTo>
                    <a:pt x="1354727" y="508754"/>
                  </a:lnTo>
                  <a:lnTo>
                    <a:pt x="1363004" y="482238"/>
                  </a:lnTo>
                  <a:lnTo>
                    <a:pt x="1343508" y="479469"/>
                  </a:lnTo>
                  <a:lnTo>
                    <a:pt x="1329397" y="471638"/>
                  </a:lnTo>
                  <a:lnTo>
                    <a:pt x="1320820" y="457460"/>
                  </a:lnTo>
                  <a:lnTo>
                    <a:pt x="1317928" y="435651"/>
                  </a:lnTo>
                  <a:lnTo>
                    <a:pt x="1317928" y="47552"/>
                  </a:lnTo>
                  <a:close/>
                </a:path>
                <a:path w="1894839" h="509269">
                  <a:moveTo>
                    <a:pt x="1660986" y="69"/>
                  </a:moveTo>
                  <a:lnTo>
                    <a:pt x="1613915" y="69"/>
                  </a:lnTo>
                  <a:lnTo>
                    <a:pt x="1458043" y="405577"/>
                  </a:lnTo>
                  <a:lnTo>
                    <a:pt x="1444300" y="438233"/>
                  </a:lnTo>
                  <a:lnTo>
                    <a:pt x="1430369" y="461388"/>
                  </a:lnTo>
                  <a:lnTo>
                    <a:pt x="1413671" y="475822"/>
                  </a:lnTo>
                  <a:lnTo>
                    <a:pt x="1391626" y="482312"/>
                  </a:lnTo>
                  <a:lnTo>
                    <a:pt x="1383372" y="508754"/>
                  </a:lnTo>
                  <a:lnTo>
                    <a:pt x="1528151" y="508754"/>
                  </a:lnTo>
                  <a:lnTo>
                    <a:pt x="1536428" y="482238"/>
                  </a:lnTo>
                  <a:lnTo>
                    <a:pt x="1517871" y="479748"/>
                  </a:lnTo>
                  <a:lnTo>
                    <a:pt x="1504952" y="474702"/>
                  </a:lnTo>
                  <a:lnTo>
                    <a:pt x="1497399" y="466574"/>
                  </a:lnTo>
                  <a:lnTo>
                    <a:pt x="1494942" y="454834"/>
                  </a:lnTo>
                  <a:lnTo>
                    <a:pt x="1495886" y="447062"/>
                  </a:lnTo>
                  <a:lnTo>
                    <a:pt x="1498382" y="437818"/>
                  </a:lnTo>
                  <a:lnTo>
                    <a:pt x="1501926" y="427713"/>
                  </a:lnTo>
                  <a:lnTo>
                    <a:pt x="1506011" y="417359"/>
                  </a:lnTo>
                  <a:lnTo>
                    <a:pt x="1535530" y="339734"/>
                  </a:lnTo>
                  <a:lnTo>
                    <a:pt x="1800150" y="339734"/>
                  </a:lnTo>
                  <a:lnTo>
                    <a:pt x="1781096" y="293228"/>
                  </a:lnTo>
                  <a:lnTo>
                    <a:pt x="1552085" y="293228"/>
                  </a:lnTo>
                  <a:lnTo>
                    <a:pt x="1613915" y="130649"/>
                  </a:lnTo>
                  <a:lnTo>
                    <a:pt x="1714486" y="130649"/>
                  </a:lnTo>
                  <a:lnTo>
                    <a:pt x="1660986" y="69"/>
                  </a:lnTo>
                  <a:close/>
                </a:path>
                <a:path w="1894839" h="509269">
                  <a:moveTo>
                    <a:pt x="1800150" y="339734"/>
                  </a:moveTo>
                  <a:lnTo>
                    <a:pt x="1695989" y="339734"/>
                  </a:lnTo>
                  <a:lnTo>
                    <a:pt x="1730096" y="422838"/>
                  </a:lnTo>
                  <a:lnTo>
                    <a:pt x="1734560" y="433664"/>
                  </a:lnTo>
                  <a:lnTo>
                    <a:pt x="1738061" y="443734"/>
                  </a:lnTo>
                  <a:lnTo>
                    <a:pt x="1740347" y="452262"/>
                  </a:lnTo>
                  <a:lnTo>
                    <a:pt x="1741165" y="458464"/>
                  </a:lnTo>
                  <a:lnTo>
                    <a:pt x="1739356" y="467309"/>
                  </a:lnTo>
                  <a:lnTo>
                    <a:pt x="1733574" y="474341"/>
                  </a:lnTo>
                  <a:lnTo>
                    <a:pt x="1723285" y="479138"/>
                  </a:lnTo>
                  <a:lnTo>
                    <a:pt x="1707957" y="481275"/>
                  </a:lnTo>
                  <a:lnTo>
                    <a:pt x="1699679" y="508680"/>
                  </a:lnTo>
                  <a:lnTo>
                    <a:pt x="1885967" y="508680"/>
                  </a:lnTo>
                  <a:lnTo>
                    <a:pt x="1894245" y="482164"/>
                  </a:lnTo>
                  <a:lnTo>
                    <a:pt x="1874036" y="477276"/>
                  </a:lnTo>
                  <a:lnTo>
                    <a:pt x="1858306" y="465611"/>
                  </a:lnTo>
                  <a:lnTo>
                    <a:pt x="1843941" y="443503"/>
                  </a:lnTo>
                  <a:lnTo>
                    <a:pt x="1827827" y="407285"/>
                  </a:lnTo>
                  <a:lnTo>
                    <a:pt x="1800150" y="339734"/>
                  </a:lnTo>
                  <a:close/>
                </a:path>
                <a:path w="1894839" h="509269">
                  <a:moveTo>
                    <a:pt x="1714486" y="130649"/>
                  </a:moveTo>
                  <a:lnTo>
                    <a:pt x="1613915" y="130649"/>
                  </a:lnTo>
                  <a:lnTo>
                    <a:pt x="1676643" y="293228"/>
                  </a:lnTo>
                  <a:lnTo>
                    <a:pt x="1781096" y="293228"/>
                  </a:lnTo>
                  <a:lnTo>
                    <a:pt x="1714486" y="130649"/>
                  </a:lnTo>
                  <a:close/>
                </a:path>
                <a:path w="1894839" h="509269">
                  <a:moveTo>
                    <a:pt x="1491352" y="69"/>
                  </a:moveTo>
                  <a:lnTo>
                    <a:pt x="1089257" y="69"/>
                  </a:lnTo>
                  <a:lnTo>
                    <a:pt x="1069910" y="63097"/>
                  </a:lnTo>
                  <a:lnTo>
                    <a:pt x="1092946" y="63097"/>
                  </a:lnTo>
                  <a:lnTo>
                    <a:pt x="1102221" y="55264"/>
                  </a:lnTo>
                  <a:lnTo>
                    <a:pt x="1112617" y="50521"/>
                  </a:lnTo>
                  <a:lnTo>
                    <a:pt x="1124921" y="48180"/>
                  </a:lnTo>
                  <a:lnTo>
                    <a:pt x="1139917" y="47552"/>
                  </a:lnTo>
                  <a:lnTo>
                    <a:pt x="1478129" y="47552"/>
                  </a:lnTo>
                  <a:lnTo>
                    <a:pt x="1491352" y="69"/>
                  </a:lnTo>
                  <a:close/>
                </a:path>
                <a:path w="1894839" h="509269">
                  <a:moveTo>
                    <a:pt x="1478129" y="47552"/>
                  </a:moveTo>
                  <a:lnTo>
                    <a:pt x="1414762" y="47552"/>
                  </a:lnTo>
                  <a:lnTo>
                    <a:pt x="1431550" y="48180"/>
                  </a:lnTo>
                  <a:lnTo>
                    <a:pt x="1441962" y="50521"/>
                  </a:lnTo>
                  <a:lnTo>
                    <a:pt x="1448223" y="55264"/>
                  </a:lnTo>
                  <a:lnTo>
                    <a:pt x="1452558" y="63097"/>
                  </a:lnTo>
                  <a:lnTo>
                    <a:pt x="1473800" y="63097"/>
                  </a:lnTo>
                  <a:lnTo>
                    <a:pt x="1478129" y="47552"/>
                  </a:lnTo>
                  <a:close/>
                </a:path>
                <a:path w="1894839" h="509269">
                  <a:moveTo>
                    <a:pt x="874270" y="508754"/>
                  </a:moveTo>
                  <a:close/>
                </a:path>
                <a:path w="1894839" h="509269">
                  <a:moveTo>
                    <a:pt x="1060535" y="0"/>
                  </a:moveTo>
                  <a:lnTo>
                    <a:pt x="876142" y="0"/>
                  </a:lnTo>
                  <a:lnTo>
                    <a:pt x="867765" y="26517"/>
                  </a:lnTo>
                  <a:lnTo>
                    <a:pt x="890381" y="29286"/>
                  </a:lnTo>
                  <a:lnTo>
                    <a:pt x="906883" y="37117"/>
                  </a:lnTo>
                  <a:lnTo>
                    <a:pt x="916989" y="51294"/>
                  </a:lnTo>
                  <a:lnTo>
                    <a:pt x="920420" y="73102"/>
                  </a:lnTo>
                  <a:lnTo>
                    <a:pt x="920420" y="436614"/>
                  </a:lnTo>
                  <a:lnTo>
                    <a:pt x="918005" y="454274"/>
                  </a:lnTo>
                  <a:lnTo>
                    <a:pt x="910822" y="468351"/>
                  </a:lnTo>
                  <a:lnTo>
                    <a:pt x="898964" y="477984"/>
                  </a:lnTo>
                  <a:lnTo>
                    <a:pt x="882525" y="482312"/>
                  </a:lnTo>
                  <a:lnTo>
                    <a:pt x="874270" y="508754"/>
                  </a:lnTo>
                  <a:lnTo>
                    <a:pt x="1057743" y="508754"/>
                  </a:lnTo>
                  <a:lnTo>
                    <a:pt x="1066020" y="482238"/>
                  </a:lnTo>
                  <a:lnTo>
                    <a:pt x="1043420" y="479469"/>
                  </a:lnTo>
                  <a:lnTo>
                    <a:pt x="1026953" y="471638"/>
                  </a:lnTo>
                  <a:lnTo>
                    <a:pt x="1016880" y="457460"/>
                  </a:lnTo>
                  <a:lnTo>
                    <a:pt x="1013465" y="435651"/>
                  </a:lnTo>
                  <a:lnTo>
                    <a:pt x="1013465" y="72213"/>
                  </a:lnTo>
                  <a:lnTo>
                    <a:pt x="1015894" y="54554"/>
                  </a:lnTo>
                  <a:lnTo>
                    <a:pt x="1023176" y="40476"/>
                  </a:lnTo>
                  <a:lnTo>
                    <a:pt x="1035300" y="30843"/>
                  </a:lnTo>
                  <a:lnTo>
                    <a:pt x="1052258" y="26517"/>
                  </a:lnTo>
                  <a:lnTo>
                    <a:pt x="1060535" y="0"/>
                  </a:lnTo>
                  <a:close/>
                </a:path>
                <a:path w="1894839" h="509269">
                  <a:moveTo>
                    <a:pt x="611270" y="69"/>
                  </a:moveTo>
                  <a:lnTo>
                    <a:pt x="421292" y="69"/>
                  </a:lnTo>
                  <a:lnTo>
                    <a:pt x="413015" y="26586"/>
                  </a:lnTo>
                  <a:lnTo>
                    <a:pt x="435615" y="29355"/>
                  </a:lnTo>
                  <a:lnTo>
                    <a:pt x="452082" y="37186"/>
                  </a:lnTo>
                  <a:lnTo>
                    <a:pt x="462155" y="51363"/>
                  </a:lnTo>
                  <a:lnTo>
                    <a:pt x="465570" y="73171"/>
                  </a:lnTo>
                  <a:lnTo>
                    <a:pt x="465570" y="436614"/>
                  </a:lnTo>
                  <a:lnTo>
                    <a:pt x="463157" y="454274"/>
                  </a:lnTo>
                  <a:lnTo>
                    <a:pt x="455984" y="468351"/>
                  </a:lnTo>
                  <a:lnTo>
                    <a:pt x="444156" y="477984"/>
                  </a:lnTo>
                  <a:lnTo>
                    <a:pt x="427774" y="482312"/>
                  </a:lnTo>
                  <a:lnTo>
                    <a:pt x="419397" y="508828"/>
                  </a:lnTo>
                  <a:lnTo>
                    <a:pt x="419597" y="508754"/>
                  </a:lnTo>
                  <a:lnTo>
                    <a:pt x="603092" y="508754"/>
                  </a:lnTo>
                  <a:lnTo>
                    <a:pt x="611370" y="482238"/>
                  </a:lnTo>
                  <a:lnTo>
                    <a:pt x="572302" y="471638"/>
                  </a:lnTo>
                  <a:lnTo>
                    <a:pt x="558814" y="435651"/>
                  </a:lnTo>
                  <a:lnTo>
                    <a:pt x="558814" y="277673"/>
                  </a:lnTo>
                  <a:lnTo>
                    <a:pt x="702590" y="277673"/>
                  </a:lnTo>
                  <a:lnTo>
                    <a:pt x="695314" y="267645"/>
                  </a:lnTo>
                  <a:lnTo>
                    <a:pt x="688682" y="260055"/>
                  </a:lnTo>
                  <a:lnTo>
                    <a:pt x="683172" y="254859"/>
                  </a:lnTo>
                  <a:lnTo>
                    <a:pt x="717848" y="240263"/>
                  </a:lnTo>
                  <a:lnTo>
                    <a:pt x="558814" y="240263"/>
                  </a:lnTo>
                  <a:lnTo>
                    <a:pt x="558814" y="71324"/>
                  </a:lnTo>
                  <a:lnTo>
                    <a:pt x="560653" y="56157"/>
                  </a:lnTo>
                  <a:lnTo>
                    <a:pt x="566643" y="45966"/>
                  </a:lnTo>
                  <a:lnTo>
                    <a:pt x="577494" y="40233"/>
                  </a:lnTo>
                  <a:lnTo>
                    <a:pt x="593918" y="38437"/>
                  </a:lnTo>
                  <a:lnTo>
                    <a:pt x="743381" y="38437"/>
                  </a:lnTo>
                  <a:lnTo>
                    <a:pt x="718490" y="21310"/>
                  </a:lnTo>
                  <a:lnTo>
                    <a:pt x="669205" y="5408"/>
                  </a:lnTo>
                  <a:lnTo>
                    <a:pt x="611270" y="69"/>
                  </a:lnTo>
                  <a:close/>
                </a:path>
                <a:path w="1894839" h="509269">
                  <a:moveTo>
                    <a:pt x="702590" y="277673"/>
                  </a:moveTo>
                  <a:lnTo>
                    <a:pt x="565296" y="277673"/>
                  </a:lnTo>
                  <a:lnTo>
                    <a:pt x="581061" y="279282"/>
                  </a:lnTo>
                  <a:lnTo>
                    <a:pt x="592010" y="283717"/>
                  </a:lnTo>
                  <a:lnTo>
                    <a:pt x="599501" y="290389"/>
                  </a:lnTo>
                  <a:lnTo>
                    <a:pt x="604887" y="298709"/>
                  </a:lnTo>
                  <a:lnTo>
                    <a:pt x="658341" y="400096"/>
                  </a:lnTo>
                  <a:lnTo>
                    <a:pt x="682216" y="441600"/>
                  </a:lnTo>
                  <a:lnTo>
                    <a:pt x="702519" y="470424"/>
                  </a:lnTo>
                  <a:lnTo>
                    <a:pt x="721252" y="491027"/>
                  </a:lnTo>
                  <a:lnTo>
                    <a:pt x="740415" y="507865"/>
                  </a:lnTo>
                  <a:lnTo>
                    <a:pt x="742310" y="508754"/>
                  </a:lnTo>
                  <a:lnTo>
                    <a:pt x="848319" y="508754"/>
                  </a:lnTo>
                  <a:lnTo>
                    <a:pt x="856696" y="482238"/>
                  </a:lnTo>
                  <a:lnTo>
                    <a:pt x="832473" y="473871"/>
                  </a:lnTo>
                  <a:lnTo>
                    <a:pt x="808241" y="452908"/>
                  </a:lnTo>
                  <a:lnTo>
                    <a:pt x="781934" y="417391"/>
                  </a:lnTo>
                  <a:lnTo>
                    <a:pt x="751485" y="365362"/>
                  </a:lnTo>
                  <a:lnTo>
                    <a:pt x="710896" y="291371"/>
                  </a:lnTo>
                  <a:lnTo>
                    <a:pt x="702806" y="277971"/>
                  </a:lnTo>
                  <a:lnTo>
                    <a:pt x="702590" y="277673"/>
                  </a:lnTo>
                  <a:close/>
                </a:path>
                <a:path w="1894839" h="509269">
                  <a:moveTo>
                    <a:pt x="743381" y="38437"/>
                  </a:moveTo>
                  <a:lnTo>
                    <a:pt x="593918" y="38437"/>
                  </a:lnTo>
                  <a:lnTo>
                    <a:pt x="632999" y="45661"/>
                  </a:lnTo>
                  <a:lnTo>
                    <a:pt x="662292" y="66071"/>
                  </a:lnTo>
                  <a:lnTo>
                    <a:pt x="680684" y="97771"/>
                  </a:lnTo>
                  <a:lnTo>
                    <a:pt x="687062" y="138866"/>
                  </a:lnTo>
                  <a:lnTo>
                    <a:pt x="679040" y="180116"/>
                  </a:lnTo>
                  <a:lnTo>
                    <a:pt x="657518" y="212148"/>
                  </a:lnTo>
                  <a:lnTo>
                    <a:pt x="626310" y="232888"/>
                  </a:lnTo>
                  <a:lnTo>
                    <a:pt x="589230" y="240263"/>
                  </a:lnTo>
                  <a:lnTo>
                    <a:pt x="717848" y="240263"/>
                  </a:lnTo>
                  <a:lnTo>
                    <a:pt x="720129" y="239303"/>
                  </a:lnTo>
                  <a:lnTo>
                    <a:pt x="754663" y="213305"/>
                  </a:lnTo>
                  <a:lnTo>
                    <a:pt x="780204" y="177032"/>
                  </a:lnTo>
                  <a:lnTo>
                    <a:pt x="790178" y="130649"/>
                  </a:lnTo>
                  <a:lnTo>
                    <a:pt x="781404" y="84105"/>
                  </a:lnTo>
                  <a:lnTo>
                    <a:pt x="756699" y="47601"/>
                  </a:lnTo>
                  <a:lnTo>
                    <a:pt x="743381" y="38437"/>
                  </a:lnTo>
                  <a:close/>
                </a:path>
                <a:path w="1894839" h="509269">
                  <a:moveTo>
                    <a:pt x="6455" y="508754"/>
                  </a:moveTo>
                  <a:close/>
                </a:path>
                <a:path w="1894839" h="509269">
                  <a:moveTo>
                    <a:pt x="186308" y="69"/>
                  </a:moveTo>
                  <a:lnTo>
                    <a:pt x="8307" y="69"/>
                  </a:lnTo>
                  <a:lnTo>
                    <a:pt x="0" y="26586"/>
                  </a:lnTo>
                  <a:lnTo>
                    <a:pt x="22605" y="29355"/>
                  </a:lnTo>
                  <a:lnTo>
                    <a:pt x="39082" y="37186"/>
                  </a:lnTo>
                  <a:lnTo>
                    <a:pt x="49165" y="51363"/>
                  </a:lnTo>
                  <a:lnTo>
                    <a:pt x="52435" y="72213"/>
                  </a:lnTo>
                  <a:lnTo>
                    <a:pt x="52509" y="437169"/>
                  </a:lnTo>
                  <a:lnTo>
                    <a:pt x="50173" y="454274"/>
                  </a:lnTo>
                  <a:lnTo>
                    <a:pt x="43000" y="468351"/>
                  </a:lnTo>
                  <a:lnTo>
                    <a:pt x="31158" y="477984"/>
                  </a:lnTo>
                  <a:lnTo>
                    <a:pt x="14739" y="482312"/>
                  </a:lnTo>
                  <a:lnTo>
                    <a:pt x="6455" y="508754"/>
                  </a:lnTo>
                  <a:lnTo>
                    <a:pt x="197377" y="508754"/>
                  </a:lnTo>
                  <a:lnTo>
                    <a:pt x="253382" y="503923"/>
                  </a:lnTo>
                  <a:lnTo>
                    <a:pt x="301670" y="489906"/>
                  </a:lnTo>
                  <a:lnTo>
                    <a:pt x="339177" y="468536"/>
                  </a:lnTo>
                  <a:lnTo>
                    <a:pt x="189968" y="468536"/>
                  </a:lnTo>
                  <a:lnTo>
                    <a:pt x="171754" y="465799"/>
                  </a:lnTo>
                  <a:lnTo>
                    <a:pt x="157792" y="457584"/>
                  </a:lnTo>
                  <a:lnTo>
                    <a:pt x="148851" y="443883"/>
                  </a:lnTo>
                  <a:lnTo>
                    <a:pt x="145699" y="424690"/>
                  </a:lnTo>
                  <a:lnTo>
                    <a:pt x="145699" y="262118"/>
                  </a:lnTo>
                  <a:lnTo>
                    <a:pt x="339310" y="262118"/>
                  </a:lnTo>
                  <a:lnTo>
                    <a:pt x="326387" y="252504"/>
                  </a:lnTo>
                  <a:lnTo>
                    <a:pt x="285924" y="236638"/>
                  </a:lnTo>
                  <a:lnTo>
                    <a:pt x="304803" y="223819"/>
                  </a:lnTo>
                  <a:lnTo>
                    <a:pt x="145699" y="223819"/>
                  </a:lnTo>
                  <a:lnTo>
                    <a:pt x="145699" y="72213"/>
                  </a:lnTo>
                  <a:lnTo>
                    <a:pt x="180773" y="38437"/>
                  </a:lnTo>
                  <a:lnTo>
                    <a:pt x="316583" y="38437"/>
                  </a:lnTo>
                  <a:lnTo>
                    <a:pt x="289767" y="19641"/>
                  </a:lnTo>
                  <a:lnTo>
                    <a:pt x="242643" y="4875"/>
                  </a:lnTo>
                  <a:lnTo>
                    <a:pt x="186308" y="69"/>
                  </a:lnTo>
                  <a:close/>
                </a:path>
                <a:path w="1894839" h="509269">
                  <a:moveTo>
                    <a:pt x="339310" y="262118"/>
                  </a:moveTo>
                  <a:lnTo>
                    <a:pt x="190865" y="262118"/>
                  </a:lnTo>
                  <a:lnTo>
                    <a:pt x="232343" y="268409"/>
                  </a:lnTo>
                  <a:lnTo>
                    <a:pt x="263357" y="287116"/>
                  </a:lnTo>
                  <a:lnTo>
                    <a:pt x="282788" y="317986"/>
                  </a:lnTo>
                  <a:lnTo>
                    <a:pt x="289514" y="360769"/>
                  </a:lnTo>
                  <a:lnTo>
                    <a:pt x="282552" y="404981"/>
                  </a:lnTo>
                  <a:lnTo>
                    <a:pt x="262878" y="438984"/>
                  </a:lnTo>
                  <a:lnTo>
                    <a:pt x="232309" y="460822"/>
                  </a:lnTo>
                  <a:lnTo>
                    <a:pt x="192660" y="468536"/>
                  </a:lnTo>
                  <a:lnTo>
                    <a:pt x="339177" y="468536"/>
                  </a:lnTo>
                  <a:lnTo>
                    <a:pt x="341142" y="467417"/>
                  </a:lnTo>
                  <a:lnTo>
                    <a:pt x="370698" y="437169"/>
                  </a:lnTo>
                  <a:lnTo>
                    <a:pt x="389238" y="399878"/>
                  </a:lnTo>
                  <a:lnTo>
                    <a:pt x="395662" y="356256"/>
                  </a:lnTo>
                  <a:lnTo>
                    <a:pt x="386288" y="313681"/>
                  </a:lnTo>
                  <a:lnTo>
                    <a:pt x="361519" y="278641"/>
                  </a:lnTo>
                  <a:lnTo>
                    <a:pt x="339310" y="262118"/>
                  </a:lnTo>
                  <a:close/>
                </a:path>
                <a:path w="1894839" h="509269">
                  <a:moveTo>
                    <a:pt x="316583" y="38437"/>
                  </a:moveTo>
                  <a:lnTo>
                    <a:pt x="180773" y="38437"/>
                  </a:lnTo>
                  <a:lnTo>
                    <a:pt x="216011" y="45177"/>
                  </a:lnTo>
                  <a:lnTo>
                    <a:pt x="241399" y="64250"/>
                  </a:lnTo>
                  <a:lnTo>
                    <a:pt x="256760" y="93934"/>
                  </a:lnTo>
                  <a:lnTo>
                    <a:pt x="261920" y="132506"/>
                  </a:lnTo>
                  <a:lnTo>
                    <a:pt x="256137" y="170643"/>
                  </a:lnTo>
                  <a:lnTo>
                    <a:pt x="239893" y="199380"/>
                  </a:lnTo>
                  <a:lnTo>
                    <a:pt x="214841" y="217508"/>
                  </a:lnTo>
                  <a:lnTo>
                    <a:pt x="182638" y="223819"/>
                  </a:lnTo>
                  <a:lnTo>
                    <a:pt x="304803" y="223819"/>
                  </a:lnTo>
                  <a:lnTo>
                    <a:pt x="312975" y="218270"/>
                  </a:lnTo>
                  <a:lnTo>
                    <a:pt x="335589" y="193728"/>
                  </a:lnTo>
                  <a:lnTo>
                    <a:pt x="351106" y="163699"/>
                  </a:lnTo>
                  <a:lnTo>
                    <a:pt x="356869" y="128871"/>
                  </a:lnTo>
                  <a:lnTo>
                    <a:pt x="348780" y="81121"/>
                  </a:lnTo>
                  <a:lnTo>
                    <a:pt x="325779" y="44883"/>
                  </a:lnTo>
                  <a:lnTo>
                    <a:pt x="316583" y="384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5050" y="1076325"/>
              <a:ext cx="1857375" cy="1857375"/>
            </a:xfrm>
            <a:custGeom>
              <a:avLst/>
              <a:gdLst/>
              <a:ahLst/>
              <a:cxnLst/>
              <a:rect l="l" t="t" r="r" b="b"/>
              <a:pathLst>
                <a:path w="1857375" h="1857375">
                  <a:moveTo>
                    <a:pt x="928751" y="0"/>
                  </a:moveTo>
                  <a:lnTo>
                    <a:pt x="880956" y="1208"/>
                  </a:lnTo>
                  <a:lnTo>
                    <a:pt x="833788" y="4794"/>
                  </a:lnTo>
                  <a:lnTo>
                    <a:pt x="787307" y="10700"/>
                  </a:lnTo>
                  <a:lnTo>
                    <a:pt x="741570" y="18867"/>
                  </a:lnTo>
                  <a:lnTo>
                    <a:pt x="696635" y="29237"/>
                  </a:lnTo>
                  <a:lnTo>
                    <a:pt x="652562" y="41752"/>
                  </a:lnTo>
                  <a:lnTo>
                    <a:pt x="609408" y="56353"/>
                  </a:lnTo>
                  <a:lnTo>
                    <a:pt x="567231" y="72981"/>
                  </a:lnTo>
                  <a:lnTo>
                    <a:pt x="526091" y="91579"/>
                  </a:lnTo>
                  <a:lnTo>
                    <a:pt x="486045" y="112087"/>
                  </a:lnTo>
                  <a:lnTo>
                    <a:pt x="447151" y="134449"/>
                  </a:lnTo>
                  <a:lnTo>
                    <a:pt x="409469" y="158604"/>
                  </a:lnTo>
                  <a:lnTo>
                    <a:pt x="373056" y="184496"/>
                  </a:lnTo>
                  <a:lnTo>
                    <a:pt x="337971" y="212065"/>
                  </a:lnTo>
                  <a:lnTo>
                    <a:pt x="304272" y="241253"/>
                  </a:lnTo>
                  <a:lnTo>
                    <a:pt x="272018" y="272002"/>
                  </a:lnTo>
                  <a:lnTo>
                    <a:pt x="241266" y="304253"/>
                  </a:lnTo>
                  <a:lnTo>
                    <a:pt x="212075" y="337949"/>
                  </a:lnTo>
                  <a:lnTo>
                    <a:pt x="184504" y="373030"/>
                  </a:lnTo>
                  <a:lnTo>
                    <a:pt x="158611" y="409438"/>
                  </a:lnTo>
                  <a:lnTo>
                    <a:pt x="134454" y="447115"/>
                  </a:lnTo>
                  <a:lnTo>
                    <a:pt x="112091" y="486003"/>
                  </a:lnTo>
                  <a:lnTo>
                    <a:pt x="91581" y="526044"/>
                  </a:lnTo>
                  <a:lnTo>
                    <a:pt x="72983" y="567178"/>
                  </a:lnTo>
                  <a:lnTo>
                    <a:pt x="56354" y="609347"/>
                  </a:lnTo>
                  <a:lnTo>
                    <a:pt x="41753" y="652494"/>
                  </a:lnTo>
                  <a:lnTo>
                    <a:pt x="29238" y="696559"/>
                  </a:lnTo>
                  <a:lnTo>
                    <a:pt x="18868" y="741485"/>
                  </a:lnTo>
                  <a:lnTo>
                    <a:pt x="10700" y="787212"/>
                  </a:lnTo>
                  <a:lnTo>
                    <a:pt x="4794" y="833683"/>
                  </a:lnTo>
                  <a:lnTo>
                    <a:pt x="1208" y="880840"/>
                  </a:lnTo>
                  <a:lnTo>
                    <a:pt x="0" y="928624"/>
                  </a:lnTo>
                  <a:lnTo>
                    <a:pt x="1208" y="976418"/>
                  </a:lnTo>
                  <a:lnTo>
                    <a:pt x="4794" y="1023586"/>
                  </a:lnTo>
                  <a:lnTo>
                    <a:pt x="10700" y="1070067"/>
                  </a:lnTo>
                  <a:lnTo>
                    <a:pt x="18868" y="1115804"/>
                  </a:lnTo>
                  <a:lnTo>
                    <a:pt x="29238" y="1160739"/>
                  </a:lnTo>
                  <a:lnTo>
                    <a:pt x="41753" y="1204812"/>
                  </a:lnTo>
                  <a:lnTo>
                    <a:pt x="56354" y="1247966"/>
                  </a:lnTo>
                  <a:lnTo>
                    <a:pt x="72983" y="1290143"/>
                  </a:lnTo>
                  <a:lnTo>
                    <a:pt x="91581" y="1331283"/>
                  </a:lnTo>
                  <a:lnTo>
                    <a:pt x="112091" y="1371329"/>
                  </a:lnTo>
                  <a:lnTo>
                    <a:pt x="134454" y="1410223"/>
                  </a:lnTo>
                  <a:lnTo>
                    <a:pt x="158611" y="1447905"/>
                  </a:lnTo>
                  <a:lnTo>
                    <a:pt x="184504" y="1484318"/>
                  </a:lnTo>
                  <a:lnTo>
                    <a:pt x="212075" y="1519403"/>
                  </a:lnTo>
                  <a:lnTo>
                    <a:pt x="241266" y="1553102"/>
                  </a:lnTo>
                  <a:lnTo>
                    <a:pt x="272018" y="1585356"/>
                  </a:lnTo>
                  <a:lnTo>
                    <a:pt x="304272" y="1616108"/>
                  </a:lnTo>
                  <a:lnTo>
                    <a:pt x="337971" y="1645299"/>
                  </a:lnTo>
                  <a:lnTo>
                    <a:pt x="373056" y="1672870"/>
                  </a:lnTo>
                  <a:lnTo>
                    <a:pt x="409469" y="1698763"/>
                  </a:lnTo>
                  <a:lnTo>
                    <a:pt x="447151" y="1722920"/>
                  </a:lnTo>
                  <a:lnTo>
                    <a:pt x="486045" y="1745283"/>
                  </a:lnTo>
                  <a:lnTo>
                    <a:pt x="526091" y="1765793"/>
                  </a:lnTo>
                  <a:lnTo>
                    <a:pt x="567231" y="1784391"/>
                  </a:lnTo>
                  <a:lnTo>
                    <a:pt x="609408" y="1801020"/>
                  </a:lnTo>
                  <a:lnTo>
                    <a:pt x="652562" y="1815621"/>
                  </a:lnTo>
                  <a:lnTo>
                    <a:pt x="696635" y="1828136"/>
                  </a:lnTo>
                  <a:lnTo>
                    <a:pt x="741570" y="1838506"/>
                  </a:lnTo>
                  <a:lnTo>
                    <a:pt x="787307" y="1846674"/>
                  </a:lnTo>
                  <a:lnTo>
                    <a:pt x="833788" y="1852580"/>
                  </a:lnTo>
                  <a:lnTo>
                    <a:pt x="880956" y="1856166"/>
                  </a:lnTo>
                  <a:lnTo>
                    <a:pt x="928751" y="1857375"/>
                  </a:lnTo>
                  <a:lnTo>
                    <a:pt x="976534" y="1856166"/>
                  </a:lnTo>
                  <a:lnTo>
                    <a:pt x="1023691" y="1852580"/>
                  </a:lnTo>
                  <a:lnTo>
                    <a:pt x="1070162" y="1846674"/>
                  </a:lnTo>
                  <a:lnTo>
                    <a:pt x="1115889" y="1838506"/>
                  </a:lnTo>
                  <a:lnTo>
                    <a:pt x="1160815" y="1828136"/>
                  </a:lnTo>
                  <a:lnTo>
                    <a:pt x="1204880" y="1815621"/>
                  </a:lnTo>
                  <a:lnTo>
                    <a:pt x="1248027" y="1801020"/>
                  </a:lnTo>
                  <a:lnTo>
                    <a:pt x="1290196" y="1784391"/>
                  </a:lnTo>
                  <a:lnTo>
                    <a:pt x="1331330" y="1765793"/>
                  </a:lnTo>
                  <a:lnTo>
                    <a:pt x="1371371" y="1745283"/>
                  </a:lnTo>
                  <a:lnTo>
                    <a:pt x="1410259" y="1722920"/>
                  </a:lnTo>
                  <a:lnTo>
                    <a:pt x="1447936" y="1698763"/>
                  </a:lnTo>
                  <a:lnTo>
                    <a:pt x="1484344" y="1672870"/>
                  </a:lnTo>
                  <a:lnTo>
                    <a:pt x="1519425" y="1645299"/>
                  </a:lnTo>
                  <a:lnTo>
                    <a:pt x="1553121" y="1616108"/>
                  </a:lnTo>
                  <a:lnTo>
                    <a:pt x="1585372" y="1585356"/>
                  </a:lnTo>
                  <a:lnTo>
                    <a:pt x="1616121" y="1553102"/>
                  </a:lnTo>
                  <a:lnTo>
                    <a:pt x="1645309" y="1519403"/>
                  </a:lnTo>
                  <a:lnTo>
                    <a:pt x="1672878" y="1484318"/>
                  </a:lnTo>
                  <a:lnTo>
                    <a:pt x="1698770" y="1447905"/>
                  </a:lnTo>
                  <a:lnTo>
                    <a:pt x="1722925" y="1410223"/>
                  </a:lnTo>
                  <a:lnTo>
                    <a:pt x="1745287" y="1371329"/>
                  </a:lnTo>
                  <a:lnTo>
                    <a:pt x="1765795" y="1331283"/>
                  </a:lnTo>
                  <a:lnTo>
                    <a:pt x="1784393" y="1290143"/>
                  </a:lnTo>
                  <a:lnTo>
                    <a:pt x="1801021" y="1247966"/>
                  </a:lnTo>
                  <a:lnTo>
                    <a:pt x="1815622" y="1204812"/>
                  </a:lnTo>
                  <a:lnTo>
                    <a:pt x="1828137" y="1160739"/>
                  </a:lnTo>
                  <a:lnTo>
                    <a:pt x="1838507" y="1115804"/>
                  </a:lnTo>
                  <a:lnTo>
                    <a:pt x="1846674" y="1070067"/>
                  </a:lnTo>
                  <a:lnTo>
                    <a:pt x="1852580" y="1023586"/>
                  </a:lnTo>
                  <a:lnTo>
                    <a:pt x="1856166" y="976418"/>
                  </a:lnTo>
                  <a:lnTo>
                    <a:pt x="1857375" y="928624"/>
                  </a:lnTo>
                  <a:lnTo>
                    <a:pt x="1856166" y="880840"/>
                  </a:lnTo>
                  <a:lnTo>
                    <a:pt x="1852580" y="833683"/>
                  </a:lnTo>
                  <a:lnTo>
                    <a:pt x="1846674" y="787212"/>
                  </a:lnTo>
                  <a:lnTo>
                    <a:pt x="1838507" y="741485"/>
                  </a:lnTo>
                  <a:lnTo>
                    <a:pt x="1828137" y="696559"/>
                  </a:lnTo>
                  <a:lnTo>
                    <a:pt x="1815622" y="652494"/>
                  </a:lnTo>
                  <a:lnTo>
                    <a:pt x="1801021" y="609347"/>
                  </a:lnTo>
                  <a:lnTo>
                    <a:pt x="1784393" y="567178"/>
                  </a:lnTo>
                  <a:lnTo>
                    <a:pt x="1765795" y="526044"/>
                  </a:lnTo>
                  <a:lnTo>
                    <a:pt x="1745287" y="486003"/>
                  </a:lnTo>
                  <a:lnTo>
                    <a:pt x="1722925" y="447115"/>
                  </a:lnTo>
                  <a:lnTo>
                    <a:pt x="1698770" y="409438"/>
                  </a:lnTo>
                  <a:lnTo>
                    <a:pt x="1672878" y="373030"/>
                  </a:lnTo>
                  <a:lnTo>
                    <a:pt x="1645309" y="337949"/>
                  </a:lnTo>
                  <a:lnTo>
                    <a:pt x="1616121" y="304253"/>
                  </a:lnTo>
                  <a:lnTo>
                    <a:pt x="1585372" y="272002"/>
                  </a:lnTo>
                  <a:lnTo>
                    <a:pt x="1553121" y="241253"/>
                  </a:lnTo>
                  <a:lnTo>
                    <a:pt x="1519425" y="212065"/>
                  </a:lnTo>
                  <a:lnTo>
                    <a:pt x="1484344" y="184496"/>
                  </a:lnTo>
                  <a:lnTo>
                    <a:pt x="1447936" y="158604"/>
                  </a:lnTo>
                  <a:lnTo>
                    <a:pt x="1410259" y="134449"/>
                  </a:lnTo>
                  <a:lnTo>
                    <a:pt x="1371371" y="112087"/>
                  </a:lnTo>
                  <a:lnTo>
                    <a:pt x="1331330" y="91579"/>
                  </a:lnTo>
                  <a:lnTo>
                    <a:pt x="1290196" y="72981"/>
                  </a:lnTo>
                  <a:lnTo>
                    <a:pt x="1248027" y="56353"/>
                  </a:lnTo>
                  <a:lnTo>
                    <a:pt x="1204880" y="41752"/>
                  </a:lnTo>
                  <a:lnTo>
                    <a:pt x="1160815" y="29237"/>
                  </a:lnTo>
                  <a:lnTo>
                    <a:pt x="1115889" y="18867"/>
                  </a:lnTo>
                  <a:lnTo>
                    <a:pt x="1070162" y="10700"/>
                  </a:lnTo>
                  <a:lnTo>
                    <a:pt x="1023691" y="4794"/>
                  </a:lnTo>
                  <a:lnTo>
                    <a:pt x="976534" y="1208"/>
                  </a:lnTo>
                  <a:lnTo>
                    <a:pt x="928751" y="0"/>
                  </a:lnTo>
                  <a:close/>
                </a:path>
              </a:pathLst>
            </a:custGeom>
            <a:solidFill>
              <a:srgbClr val="00B0EB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915275" y="5076825"/>
              <a:ext cx="1866900" cy="1781175"/>
            </a:xfrm>
            <a:custGeom>
              <a:avLst/>
              <a:gdLst/>
              <a:ahLst/>
              <a:cxnLst/>
              <a:rect l="l" t="t" r="r" b="b"/>
              <a:pathLst>
                <a:path w="1866900" h="1781175">
                  <a:moveTo>
                    <a:pt x="933450" y="0"/>
                  </a:moveTo>
                  <a:lnTo>
                    <a:pt x="885418" y="1213"/>
                  </a:lnTo>
                  <a:lnTo>
                    <a:pt x="838016" y="4815"/>
                  </a:lnTo>
                  <a:lnTo>
                    <a:pt x="791303" y="10746"/>
                  </a:lnTo>
                  <a:lnTo>
                    <a:pt x="745337" y="18948"/>
                  </a:lnTo>
                  <a:lnTo>
                    <a:pt x="700178" y="29363"/>
                  </a:lnTo>
                  <a:lnTo>
                    <a:pt x="655884" y="41931"/>
                  </a:lnTo>
                  <a:lnTo>
                    <a:pt x="612513" y="56594"/>
                  </a:lnTo>
                  <a:lnTo>
                    <a:pt x="570124" y="73293"/>
                  </a:lnTo>
                  <a:lnTo>
                    <a:pt x="528777" y="91971"/>
                  </a:lnTo>
                  <a:lnTo>
                    <a:pt x="488528" y="112567"/>
                  </a:lnTo>
                  <a:lnTo>
                    <a:pt x="449438" y="135024"/>
                  </a:lnTo>
                  <a:lnTo>
                    <a:pt x="411565" y="159283"/>
                  </a:lnTo>
                  <a:lnTo>
                    <a:pt x="374967" y="185286"/>
                  </a:lnTo>
                  <a:lnTo>
                    <a:pt x="339704" y="212973"/>
                  </a:lnTo>
                  <a:lnTo>
                    <a:pt x="305834" y="242286"/>
                  </a:lnTo>
                  <a:lnTo>
                    <a:pt x="273415" y="273167"/>
                  </a:lnTo>
                  <a:lnTo>
                    <a:pt x="242506" y="305557"/>
                  </a:lnTo>
                  <a:lnTo>
                    <a:pt x="213166" y="339397"/>
                  </a:lnTo>
                  <a:lnTo>
                    <a:pt x="185454" y="374628"/>
                  </a:lnTo>
                  <a:lnTo>
                    <a:pt x="159428" y="411193"/>
                  </a:lnTo>
                  <a:lnTo>
                    <a:pt x="135147" y="449032"/>
                  </a:lnTo>
                  <a:lnTo>
                    <a:pt x="112669" y="488087"/>
                  </a:lnTo>
                  <a:lnTo>
                    <a:pt x="92054" y="528299"/>
                  </a:lnTo>
                  <a:lnTo>
                    <a:pt x="73360" y="569610"/>
                  </a:lnTo>
                  <a:lnTo>
                    <a:pt x="56645" y="611961"/>
                  </a:lnTo>
                  <a:lnTo>
                    <a:pt x="41969" y="655293"/>
                  </a:lnTo>
                  <a:lnTo>
                    <a:pt x="29389" y="699548"/>
                  </a:lnTo>
                  <a:lnTo>
                    <a:pt x="18965" y="744667"/>
                  </a:lnTo>
                  <a:lnTo>
                    <a:pt x="10756" y="790591"/>
                  </a:lnTo>
                  <a:lnTo>
                    <a:pt x="4819" y="837262"/>
                  </a:lnTo>
                  <a:lnTo>
                    <a:pt x="1214" y="884622"/>
                  </a:lnTo>
                  <a:lnTo>
                    <a:pt x="0" y="932611"/>
                  </a:lnTo>
                  <a:lnTo>
                    <a:pt x="1332" y="982872"/>
                  </a:lnTo>
                  <a:lnTo>
                    <a:pt x="5284" y="1032439"/>
                  </a:lnTo>
                  <a:lnTo>
                    <a:pt x="11788" y="1081244"/>
                  </a:lnTo>
                  <a:lnTo>
                    <a:pt x="20777" y="1129220"/>
                  </a:lnTo>
                  <a:lnTo>
                    <a:pt x="32183" y="1176299"/>
                  </a:lnTo>
                  <a:lnTo>
                    <a:pt x="45940" y="1222414"/>
                  </a:lnTo>
                  <a:lnTo>
                    <a:pt x="61980" y="1267498"/>
                  </a:lnTo>
                  <a:lnTo>
                    <a:pt x="80236" y="1311484"/>
                  </a:lnTo>
                  <a:lnTo>
                    <a:pt x="100640" y="1354303"/>
                  </a:lnTo>
                  <a:lnTo>
                    <a:pt x="123125" y="1395889"/>
                  </a:lnTo>
                  <a:lnTo>
                    <a:pt x="147625" y="1436174"/>
                  </a:lnTo>
                  <a:lnTo>
                    <a:pt x="174070" y="1475091"/>
                  </a:lnTo>
                  <a:lnTo>
                    <a:pt x="202395" y="1512572"/>
                  </a:lnTo>
                  <a:lnTo>
                    <a:pt x="232532" y="1548550"/>
                  </a:lnTo>
                  <a:lnTo>
                    <a:pt x="264413" y="1582958"/>
                  </a:lnTo>
                  <a:lnTo>
                    <a:pt x="297972" y="1615729"/>
                  </a:lnTo>
                  <a:lnTo>
                    <a:pt x="333140" y="1646794"/>
                  </a:lnTo>
                  <a:lnTo>
                    <a:pt x="369852" y="1676087"/>
                  </a:lnTo>
                  <a:lnTo>
                    <a:pt x="408038" y="1703540"/>
                  </a:lnTo>
                  <a:lnTo>
                    <a:pt x="447633" y="1729086"/>
                  </a:lnTo>
                  <a:lnTo>
                    <a:pt x="488569" y="1752658"/>
                  </a:lnTo>
                  <a:lnTo>
                    <a:pt x="547751" y="1781175"/>
                  </a:lnTo>
                  <a:lnTo>
                    <a:pt x="1319149" y="1781175"/>
                  </a:lnTo>
                  <a:lnTo>
                    <a:pt x="1378330" y="1752658"/>
                  </a:lnTo>
                  <a:lnTo>
                    <a:pt x="1419266" y="1729086"/>
                  </a:lnTo>
                  <a:lnTo>
                    <a:pt x="1458861" y="1703540"/>
                  </a:lnTo>
                  <a:lnTo>
                    <a:pt x="1497047" y="1676087"/>
                  </a:lnTo>
                  <a:lnTo>
                    <a:pt x="1533759" y="1646794"/>
                  </a:lnTo>
                  <a:lnTo>
                    <a:pt x="1568927" y="1615729"/>
                  </a:lnTo>
                  <a:lnTo>
                    <a:pt x="1602486" y="1582958"/>
                  </a:lnTo>
                  <a:lnTo>
                    <a:pt x="1634367" y="1548550"/>
                  </a:lnTo>
                  <a:lnTo>
                    <a:pt x="1664504" y="1512572"/>
                  </a:lnTo>
                  <a:lnTo>
                    <a:pt x="1692829" y="1475091"/>
                  </a:lnTo>
                  <a:lnTo>
                    <a:pt x="1719274" y="1436174"/>
                  </a:lnTo>
                  <a:lnTo>
                    <a:pt x="1743774" y="1395889"/>
                  </a:lnTo>
                  <a:lnTo>
                    <a:pt x="1766259" y="1354303"/>
                  </a:lnTo>
                  <a:lnTo>
                    <a:pt x="1786663" y="1311484"/>
                  </a:lnTo>
                  <a:lnTo>
                    <a:pt x="1804919" y="1267498"/>
                  </a:lnTo>
                  <a:lnTo>
                    <a:pt x="1820959" y="1222414"/>
                  </a:lnTo>
                  <a:lnTo>
                    <a:pt x="1834716" y="1176299"/>
                  </a:lnTo>
                  <a:lnTo>
                    <a:pt x="1846122" y="1129220"/>
                  </a:lnTo>
                  <a:lnTo>
                    <a:pt x="1855111" y="1081244"/>
                  </a:lnTo>
                  <a:lnTo>
                    <a:pt x="1861615" y="1032439"/>
                  </a:lnTo>
                  <a:lnTo>
                    <a:pt x="1865567" y="982872"/>
                  </a:lnTo>
                  <a:lnTo>
                    <a:pt x="1866900" y="932611"/>
                  </a:lnTo>
                  <a:lnTo>
                    <a:pt x="1865685" y="884622"/>
                  </a:lnTo>
                  <a:lnTo>
                    <a:pt x="1862080" y="837262"/>
                  </a:lnTo>
                  <a:lnTo>
                    <a:pt x="1856143" y="790591"/>
                  </a:lnTo>
                  <a:lnTo>
                    <a:pt x="1847934" y="744667"/>
                  </a:lnTo>
                  <a:lnTo>
                    <a:pt x="1837510" y="699548"/>
                  </a:lnTo>
                  <a:lnTo>
                    <a:pt x="1824930" y="655293"/>
                  </a:lnTo>
                  <a:lnTo>
                    <a:pt x="1810254" y="611961"/>
                  </a:lnTo>
                  <a:lnTo>
                    <a:pt x="1793539" y="569610"/>
                  </a:lnTo>
                  <a:lnTo>
                    <a:pt x="1774845" y="528299"/>
                  </a:lnTo>
                  <a:lnTo>
                    <a:pt x="1754230" y="488087"/>
                  </a:lnTo>
                  <a:lnTo>
                    <a:pt x="1731752" y="449032"/>
                  </a:lnTo>
                  <a:lnTo>
                    <a:pt x="1707471" y="411193"/>
                  </a:lnTo>
                  <a:lnTo>
                    <a:pt x="1681445" y="374628"/>
                  </a:lnTo>
                  <a:lnTo>
                    <a:pt x="1653733" y="339397"/>
                  </a:lnTo>
                  <a:lnTo>
                    <a:pt x="1624393" y="305557"/>
                  </a:lnTo>
                  <a:lnTo>
                    <a:pt x="1593484" y="273167"/>
                  </a:lnTo>
                  <a:lnTo>
                    <a:pt x="1561065" y="242286"/>
                  </a:lnTo>
                  <a:lnTo>
                    <a:pt x="1527195" y="212973"/>
                  </a:lnTo>
                  <a:lnTo>
                    <a:pt x="1491932" y="185286"/>
                  </a:lnTo>
                  <a:lnTo>
                    <a:pt x="1455334" y="159283"/>
                  </a:lnTo>
                  <a:lnTo>
                    <a:pt x="1417461" y="135024"/>
                  </a:lnTo>
                  <a:lnTo>
                    <a:pt x="1378371" y="112567"/>
                  </a:lnTo>
                  <a:lnTo>
                    <a:pt x="1338122" y="91971"/>
                  </a:lnTo>
                  <a:lnTo>
                    <a:pt x="1296775" y="73293"/>
                  </a:lnTo>
                  <a:lnTo>
                    <a:pt x="1254386" y="56594"/>
                  </a:lnTo>
                  <a:lnTo>
                    <a:pt x="1211015" y="41931"/>
                  </a:lnTo>
                  <a:lnTo>
                    <a:pt x="1166721" y="29363"/>
                  </a:lnTo>
                  <a:lnTo>
                    <a:pt x="1121562" y="18948"/>
                  </a:lnTo>
                  <a:lnTo>
                    <a:pt x="1075596" y="10746"/>
                  </a:lnTo>
                  <a:lnTo>
                    <a:pt x="1028883" y="4815"/>
                  </a:lnTo>
                  <a:lnTo>
                    <a:pt x="981481" y="1213"/>
                  </a:lnTo>
                  <a:lnTo>
                    <a:pt x="933450" y="0"/>
                  </a:lnTo>
                  <a:close/>
                </a:path>
              </a:pathLst>
            </a:custGeom>
            <a:solidFill>
              <a:srgbClr val="83D0F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925050" y="5076825"/>
              <a:ext cx="1857375" cy="1781175"/>
            </a:xfrm>
            <a:custGeom>
              <a:avLst/>
              <a:gdLst/>
              <a:ahLst/>
              <a:cxnLst/>
              <a:rect l="l" t="t" r="r" b="b"/>
              <a:pathLst>
                <a:path w="1857375" h="1781175">
                  <a:moveTo>
                    <a:pt x="928751" y="0"/>
                  </a:moveTo>
                  <a:lnTo>
                    <a:pt x="880956" y="1213"/>
                  </a:lnTo>
                  <a:lnTo>
                    <a:pt x="833788" y="4815"/>
                  </a:lnTo>
                  <a:lnTo>
                    <a:pt x="787307" y="10746"/>
                  </a:lnTo>
                  <a:lnTo>
                    <a:pt x="741570" y="18948"/>
                  </a:lnTo>
                  <a:lnTo>
                    <a:pt x="696635" y="29363"/>
                  </a:lnTo>
                  <a:lnTo>
                    <a:pt x="652562" y="41931"/>
                  </a:lnTo>
                  <a:lnTo>
                    <a:pt x="609408" y="56594"/>
                  </a:lnTo>
                  <a:lnTo>
                    <a:pt x="567231" y="73293"/>
                  </a:lnTo>
                  <a:lnTo>
                    <a:pt x="526091" y="91971"/>
                  </a:lnTo>
                  <a:lnTo>
                    <a:pt x="486045" y="112567"/>
                  </a:lnTo>
                  <a:lnTo>
                    <a:pt x="447151" y="135024"/>
                  </a:lnTo>
                  <a:lnTo>
                    <a:pt x="409469" y="159283"/>
                  </a:lnTo>
                  <a:lnTo>
                    <a:pt x="373056" y="185286"/>
                  </a:lnTo>
                  <a:lnTo>
                    <a:pt x="337971" y="212973"/>
                  </a:lnTo>
                  <a:lnTo>
                    <a:pt x="304272" y="242286"/>
                  </a:lnTo>
                  <a:lnTo>
                    <a:pt x="272018" y="273167"/>
                  </a:lnTo>
                  <a:lnTo>
                    <a:pt x="241266" y="305557"/>
                  </a:lnTo>
                  <a:lnTo>
                    <a:pt x="212075" y="339397"/>
                  </a:lnTo>
                  <a:lnTo>
                    <a:pt x="184504" y="374628"/>
                  </a:lnTo>
                  <a:lnTo>
                    <a:pt x="158611" y="411193"/>
                  </a:lnTo>
                  <a:lnTo>
                    <a:pt x="134454" y="449032"/>
                  </a:lnTo>
                  <a:lnTo>
                    <a:pt x="112091" y="488087"/>
                  </a:lnTo>
                  <a:lnTo>
                    <a:pt x="91581" y="528299"/>
                  </a:lnTo>
                  <a:lnTo>
                    <a:pt x="72983" y="569610"/>
                  </a:lnTo>
                  <a:lnTo>
                    <a:pt x="56354" y="611961"/>
                  </a:lnTo>
                  <a:lnTo>
                    <a:pt x="41753" y="655293"/>
                  </a:lnTo>
                  <a:lnTo>
                    <a:pt x="29238" y="699548"/>
                  </a:lnTo>
                  <a:lnTo>
                    <a:pt x="18868" y="744667"/>
                  </a:lnTo>
                  <a:lnTo>
                    <a:pt x="10700" y="790591"/>
                  </a:lnTo>
                  <a:lnTo>
                    <a:pt x="4794" y="837262"/>
                  </a:lnTo>
                  <a:lnTo>
                    <a:pt x="1208" y="884622"/>
                  </a:lnTo>
                  <a:lnTo>
                    <a:pt x="0" y="932611"/>
                  </a:lnTo>
                  <a:lnTo>
                    <a:pt x="1325" y="982872"/>
                  </a:lnTo>
                  <a:lnTo>
                    <a:pt x="5256" y="1032439"/>
                  </a:lnTo>
                  <a:lnTo>
                    <a:pt x="11727" y="1081244"/>
                  </a:lnTo>
                  <a:lnTo>
                    <a:pt x="20669" y="1129220"/>
                  </a:lnTo>
                  <a:lnTo>
                    <a:pt x="32017" y="1176299"/>
                  </a:lnTo>
                  <a:lnTo>
                    <a:pt x="45703" y="1222414"/>
                  </a:lnTo>
                  <a:lnTo>
                    <a:pt x="61660" y="1267498"/>
                  </a:lnTo>
                  <a:lnTo>
                    <a:pt x="79822" y="1311484"/>
                  </a:lnTo>
                  <a:lnTo>
                    <a:pt x="100120" y="1354303"/>
                  </a:lnTo>
                  <a:lnTo>
                    <a:pt x="122489" y="1395889"/>
                  </a:lnTo>
                  <a:lnTo>
                    <a:pt x="146861" y="1436174"/>
                  </a:lnTo>
                  <a:lnTo>
                    <a:pt x="173170" y="1475091"/>
                  </a:lnTo>
                  <a:lnTo>
                    <a:pt x="201348" y="1512572"/>
                  </a:lnTo>
                  <a:lnTo>
                    <a:pt x="231328" y="1548550"/>
                  </a:lnTo>
                  <a:lnTo>
                    <a:pt x="263043" y="1582958"/>
                  </a:lnTo>
                  <a:lnTo>
                    <a:pt x="296427" y="1615729"/>
                  </a:lnTo>
                  <a:lnTo>
                    <a:pt x="331412" y="1646794"/>
                  </a:lnTo>
                  <a:lnTo>
                    <a:pt x="367932" y="1676087"/>
                  </a:lnTo>
                  <a:lnTo>
                    <a:pt x="405919" y="1703540"/>
                  </a:lnTo>
                  <a:lnTo>
                    <a:pt x="445307" y="1729086"/>
                  </a:lnTo>
                  <a:lnTo>
                    <a:pt x="486028" y="1752658"/>
                  </a:lnTo>
                  <a:lnTo>
                    <a:pt x="544956" y="1781175"/>
                  </a:lnTo>
                  <a:lnTo>
                    <a:pt x="1312418" y="1781175"/>
                  </a:lnTo>
                  <a:lnTo>
                    <a:pt x="1371346" y="1752658"/>
                  </a:lnTo>
                  <a:lnTo>
                    <a:pt x="1412067" y="1729086"/>
                  </a:lnTo>
                  <a:lnTo>
                    <a:pt x="1451455" y="1703540"/>
                  </a:lnTo>
                  <a:lnTo>
                    <a:pt x="1489442" y="1676087"/>
                  </a:lnTo>
                  <a:lnTo>
                    <a:pt x="1525962" y="1646794"/>
                  </a:lnTo>
                  <a:lnTo>
                    <a:pt x="1560947" y="1615729"/>
                  </a:lnTo>
                  <a:lnTo>
                    <a:pt x="1594331" y="1582958"/>
                  </a:lnTo>
                  <a:lnTo>
                    <a:pt x="1626046" y="1548550"/>
                  </a:lnTo>
                  <a:lnTo>
                    <a:pt x="1656026" y="1512572"/>
                  </a:lnTo>
                  <a:lnTo>
                    <a:pt x="1684204" y="1475091"/>
                  </a:lnTo>
                  <a:lnTo>
                    <a:pt x="1710513" y="1436174"/>
                  </a:lnTo>
                  <a:lnTo>
                    <a:pt x="1734885" y="1395889"/>
                  </a:lnTo>
                  <a:lnTo>
                    <a:pt x="1757254" y="1354303"/>
                  </a:lnTo>
                  <a:lnTo>
                    <a:pt x="1777552" y="1311484"/>
                  </a:lnTo>
                  <a:lnTo>
                    <a:pt x="1795714" y="1267498"/>
                  </a:lnTo>
                  <a:lnTo>
                    <a:pt x="1811671" y="1222414"/>
                  </a:lnTo>
                  <a:lnTo>
                    <a:pt x="1825357" y="1176299"/>
                  </a:lnTo>
                  <a:lnTo>
                    <a:pt x="1836705" y="1129220"/>
                  </a:lnTo>
                  <a:lnTo>
                    <a:pt x="1845647" y="1081244"/>
                  </a:lnTo>
                  <a:lnTo>
                    <a:pt x="1852118" y="1032439"/>
                  </a:lnTo>
                  <a:lnTo>
                    <a:pt x="1856049" y="982872"/>
                  </a:lnTo>
                  <a:lnTo>
                    <a:pt x="1857375" y="932611"/>
                  </a:lnTo>
                  <a:lnTo>
                    <a:pt x="1856166" y="884622"/>
                  </a:lnTo>
                  <a:lnTo>
                    <a:pt x="1852580" y="837262"/>
                  </a:lnTo>
                  <a:lnTo>
                    <a:pt x="1846674" y="790591"/>
                  </a:lnTo>
                  <a:lnTo>
                    <a:pt x="1838507" y="744667"/>
                  </a:lnTo>
                  <a:lnTo>
                    <a:pt x="1828137" y="699548"/>
                  </a:lnTo>
                  <a:lnTo>
                    <a:pt x="1815622" y="655293"/>
                  </a:lnTo>
                  <a:lnTo>
                    <a:pt x="1801021" y="611961"/>
                  </a:lnTo>
                  <a:lnTo>
                    <a:pt x="1784393" y="569610"/>
                  </a:lnTo>
                  <a:lnTo>
                    <a:pt x="1765795" y="528299"/>
                  </a:lnTo>
                  <a:lnTo>
                    <a:pt x="1745287" y="488087"/>
                  </a:lnTo>
                  <a:lnTo>
                    <a:pt x="1722925" y="449032"/>
                  </a:lnTo>
                  <a:lnTo>
                    <a:pt x="1698770" y="411193"/>
                  </a:lnTo>
                  <a:lnTo>
                    <a:pt x="1672878" y="374628"/>
                  </a:lnTo>
                  <a:lnTo>
                    <a:pt x="1645309" y="339397"/>
                  </a:lnTo>
                  <a:lnTo>
                    <a:pt x="1616121" y="305557"/>
                  </a:lnTo>
                  <a:lnTo>
                    <a:pt x="1585372" y="273167"/>
                  </a:lnTo>
                  <a:lnTo>
                    <a:pt x="1553121" y="242286"/>
                  </a:lnTo>
                  <a:lnTo>
                    <a:pt x="1519425" y="212973"/>
                  </a:lnTo>
                  <a:lnTo>
                    <a:pt x="1484344" y="185286"/>
                  </a:lnTo>
                  <a:lnTo>
                    <a:pt x="1447936" y="159283"/>
                  </a:lnTo>
                  <a:lnTo>
                    <a:pt x="1410259" y="135024"/>
                  </a:lnTo>
                  <a:lnTo>
                    <a:pt x="1371371" y="112567"/>
                  </a:lnTo>
                  <a:lnTo>
                    <a:pt x="1331330" y="91971"/>
                  </a:lnTo>
                  <a:lnTo>
                    <a:pt x="1290196" y="73293"/>
                  </a:lnTo>
                  <a:lnTo>
                    <a:pt x="1248027" y="56594"/>
                  </a:lnTo>
                  <a:lnTo>
                    <a:pt x="1204880" y="41931"/>
                  </a:lnTo>
                  <a:lnTo>
                    <a:pt x="1160815" y="29363"/>
                  </a:lnTo>
                  <a:lnTo>
                    <a:pt x="1115889" y="18948"/>
                  </a:lnTo>
                  <a:lnTo>
                    <a:pt x="1070162" y="10746"/>
                  </a:lnTo>
                  <a:lnTo>
                    <a:pt x="1023691" y="4815"/>
                  </a:lnTo>
                  <a:lnTo>
                    <a:pt x="976534" y="1213"/>
                  </a:lnTo>
                  <a:lnTo>
                    <a:pt x="928751" y="0"/>
                  </a:lnTo>
                  <a:close/>
                </a:path>
              </a:pathLst>
            </a:custGeom>
            <a:solidFill>
              <a:srgbClr val="00559D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18084" y="3045637"/>
            <a:ext cx="5507749" cy="1655984"/>
          </a:xfrm>
          <a:prstGeom prst="rect">
            <a:avLst/>
          </a:prstGeom>
        </p:spPr>
        <p:txBody>
          <a:bodyPr vert="horz" wrap="square" lIns="0" tIns="136289" rIns="0" bIns="0" rtlCol="0">
            <a:spAutoFit/>
          </a:bodyPr>
          <a:lstStyle/>
          <a:p>
            <a:pPr marL="15756">
              <a:spcBef>
                <a:spcPts val="1073"/>
              </a:spcBef>
            </a:pPr>
            <a:r>
              <a:rPr sz="4600" dirty="0">
                <a:solidFill>
                  <a:srgbClr val="FFFFFF"/>
                </a:solidFill>
                <a:latin typeface="Gotham Light" pitchFamily="50" charset="0"/>
              </a:rPr>
              <a:t>Wir</a:t>
            </a:r>
            <a:r>
              <a:rPr sz="4600" spc="-167" dirty="0">
                <a:solidFill>
                  <a:srgbClr val="FFFFFF"/>
                </a:solidFill>
                <a:latin typeface="Gotham Light" pitchFamily="50" charset="0"/>
              </a:rPr>
              <a:t> </a:t>
            </a:r>
            <a:r>
              <a:rPr sz="4600" dirty="0">
                <a:solidFill>
                  <a:srgbClr val="FFFFFF"/>
                </a:solidFill>
                <a:latin typeface="Gotham Light" pitchFamily="50" charset="0"/>
              </a:rPr>
              <a:t>sind</a:t>
            </a:r>
            <a:r>
              <a:rPr sz="4600" spc="161" dirty="0">
                <a:solidFill>
                  <a:srgbClr val="FFFFFF"/>
                </a:solidFill>
                <a:latin typeface="Gotham Light" pitchFamily="50" charset="0"/>
              </a:rPr>
              <a:t> </a:t>
            </a:r>
            <a:r>
              <a:rPr sz="4600" spc="-87" dirty="0">
                <a:solidFill>
                  <a:srgbClr val="FFFFFF"/>
                </a:solidFill>
                <a:latin typeface="Gotham Light" pitchFamily="50" charset="0"/>
              </a:rPr>
              <a:t>BRITA.</a:t>
            </a:r>
            <a:endParaRPr sz="4600" dirty="0">
              <a:latin typeface="Gotham Light" pitchFamily="50" charset="0"/>
            </a:endParaRPr>
          </a:p>
          <a:p>
            <a:pPr marL="15756">
              <a:spcBef>
                <a:spcPts val="788"/>
              </a:spcBef>
            </a:pPr>
            <a:r>
              <a:rPr sz="4600" dirty="0">
                <a:solidFill>
                  <a:srgbClr val="FFFFFF"/>
                </a:solidFill>
                <a:latin typeface="Gotham Light" pitchFamily="50" charset="0"/>
              </a:rPr>
              <a:t>A</a:t>
            </a:r>
            <a:r>
              <a:rPr sz="4600" spc="-253" dirty="0">
                <a:solidFill>
                  <a:srgbClr val="FFFFFF"/>
                </a:solidFill>
                <a:latin typeface="Gotham Light" pitchFamily="50" charset="0"/>
              </a:rPr>
              <a:t> </a:t>
            </a:r>
            <a:r>
              <a:rPr sz="4600" dirty="0">
                <a:solidFill>
                  <a:srgbClr val="FFFFFF"/>
                </a:solidFill>
                <a:latin typeface="Gotham Light" pitchFamily="50" charset="0"/>
              </a:rPr>
              <a:t>global</a:t>
            </a:r>
            <a:r>
              <a:rPr sz="4600" spc="-6" dirty="0">
                <a:solidFill>
                  <a:srgbClr val="FFFFFF"/>
                </a:solidFill>
                <a:latin typeface="Gotham Light" pitchFamily="50" charset="0"/>
              </a:rPr>
              <a:t> </a:t>
            </a:r>
            <a:r>
              <a:rPr sz="4600" spc="-12" dirty="0">
                <a:solidFill>
                  <a:srgbClr val="FFFFFF"/>
                </a:solidFill>
                <a:latin typeface="Gotham Light" pitchFamily="50" charset="0"/>
              </a:rPr>
              <a:t>family.</a:t>
            </a:r>
            <a:endParaRPr sz="4600" dirty="0">
              <a:latin typeface="Gotham Light" pitchFamily="5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A white circle with black text and a black background&#10;&#10;Description automatically generated">
            <a:extLst>
              <a:ext uri="{FF2B5EF4-FFF2-40B4-BE49-F238E27FC236}">
                <a16:creationId xmlns:a16="http://schemas.microsoft.com/office/drawing/2014/main" id="{2773FD30-1707-D034-6F1B-121C9A221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2" y="5996307"/>
            <a:ext cx="970300" cy="970300"/>
          </a:xfrm>
          <a:prstGeom prst="rect">
            <a:avLst/>
          </a:prstGeom>
        </p:spPr>
      </p:pic>
      <p:sp>
        <p:nvSpPr>
          <p:cNvPr id="438" name="Google Shape;438;p28"/>
          <p:cNvSpPr/>
          <p:nvPr/>
        </p:nvSpPr>
        <p:spPr>
          <a:xfrm>
            <a:off x="8764270" y="1905"/>
            <a:ext cx="6361430" cy="8507095"/>
          </a:xfrm>
          <a:custGeom>
            <a:avLst/>
            <a:gdLst/>
            <a:ahLst/>
            <a:cxnLst/>
            <a:rect l="l" t="t" r="r" b="b"/>
            <a:pathLst>
              <a:path w="6361430" h="8507095" extrusionOk="0">
                <a:moveTo>
                  <a:pt x="6361099" y="0"/>
                </a:moveTo>
                <a:lnTo>
                  <a:pt x="0" y="0"/>
                </a:lnTo>
                <a:lnTo>
                  <a:pt x="0" y="8506802"/>
                </a:lnTo>
                <a:lnTo>
                  <a:pt x="6361099" y="8506802"/>
                </a:lnTo>
                <a:lnTo>
                  <a:pt x="6361099" y="0"/>
                </a:lnTo>
                <a:close/>
              </a:path>
            </a:pathLst>
          </a:custGeom>
          <a:solidFill>
            <a:srgbClr val="A8CC6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39" name="Google Shape;43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7934" y="6320930"/>
            <a:ext cx="5207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7934" y="4832261"/>
            <a:ext cx="5207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07934" y="3433255"/>
            <a:ext cx="5207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8" descr="Ein Bild, das Symbol, Clipart, Grafiken, weiß enthält.&#10;&#10;Automatisch generierte Beschreibu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07934" y="1767015"/>
            <a:ext cx="5207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8"/>
          <p:cNvSpPr/>
          <p:nvPr/>
        </p:nvSpPr>
        <p:spPr>
          <a:xfrm>
            <a:off x="4854510" y="0"/>
            <a:ext cx="2315845" cy="1171575"/>
          </a:xfrm>
          <a:custGeom>
            <a:avLst/>
            <a:gdLst/>
            <a:ahLst/>
            <a:cxnLst/>
            <a:rect l="l" t="t" r="r" b="b"/>
            <a:pathLst>
              <a:path w="2315845" h="1171575" extrusionOk="0">
                <a:moveTo>
                  <a:pt x="2315456" y="0"/>
                </a:moveTo>
                <a:lnTo>
                  <a:pt x="397" y="0"/>
                </a:lnTo>
                <a:lnTo>
                  <a:pt x="0" y="19445"/>
                </a:lnTo>
                <a:lnTo>
                  <a:pt x="977" y="67179"/>
                </a:lnTo>
                <a:lnTo>
                  <a:pt x="3883" y="114398"/>
                </a:lnTo>
                <a:lnTo>
                  <a:pt x="8679" y="161064"/>
                </a:lnTo>
                <a:lnTo>
                  <a:pt x="15328" y="207143"/>
                </a:lnTo>
                <a:lnTo>
                  <a:pt x="23790" y="252599"/>
                </a:lnTo>
                <a:lnTo>
                  <a:pt x="34027" y="297394"/>
                </a:lnTo>
                <a:lnTo>
                  <a:pt x="46002" y="341494"/>
                </a:lnTo>
                <a:lnTo>
                  <a:pt x="59674" y="384862"/>
                </a:lnTo>
                <a:lnTo>
                  <a:pt x="75007" y="427462"/>
                </a:lnTo>
                <a:lnTo>
                  <a:pt x="91962" y="469259"/>
                </a:lnTo>
                <a:lnTo>
                  <a:pt x="110500" y="510216"/>
                </a:lnTo>
                <a:lnTo>
                  <a:pt x="130583" y="550297"/>
                </a:lnTo>
                <a:lnTo>
                  <a:pt x="152173" y="589467"/>
                </a:lnTo>
                <a:lnTo>
                  <a:pt x="175230" y="627689"/>
                </a:lnTo>
                <a:lnTo>
                  <a:pt x="199718" y="664928"/>
                </a:lnTo>
                <a:lnTo>
                  <a:pt x="225597" y="701147"/>
                </a:lnTo>
                <a:lnTo>
                  <a:pt x="252829" y="736310"/>
                </a:lnTo>
                <a:lnTo>
                  <a:pt x="281376" y="770382"/>
                </a:lnTo>
                <a:lnTo>
                  <a:pt x="311199" y="803326"/>
                </a:lnTo>
                <a:lnTo>
                  <a:pt x="342260" y="835107"/>
                </a:lnTo>
                <a:lnTo>
                  <a:pt x="374520" y="865688"/>
                </a:lnTo>
                <a:lnTo>
                  <a:pt x="407942" y="895034"/>
                </a:lnTo>
                <a:lnTo>
                  <a:pt x="442486" y="923108"/>
                </a:lnTo>
                <a:lnTo>
                  <a:pt x="478115" y="949875"/>
                </a:lnTo>
                <a:lnTo>
                  <a:pt x="514789" y="975298"/>
                </a:lnTo>
                <a:lnTo>
                  <a:pt x="552471" y="999342"/>
                </a:lnTo>
                <a:lnTo>
                  <a:pt x="591123" y="1021971"/>
                </a:lnTo>
                <a:lnTo>
                  <a:pt x="630705" y="1043148"/>
                </a:lnTo>
                <a:lnTo>
                  <a:pt x="671180" y="1062838"/>
                </a:lnTo>
                <a:lnTo>
                  <a:pt x="712508" y="1081004"/>
                </a:lnTo>
                <a:lnTo>
                  <a:pt x="754653" y="1097611"/>
                </a:lnTo>
                <a:lnTo>
                  <a:pt x="797574" y="1112623"/>
                </a:lnTo>
                <a:lnTo>
                  <a:pt x="841235" y="1126003"/>
                </a:lnTo>
                <a:lnTo>
                  <a:pt x="885596" y="1137716"/>
                </a:lnTo>
                <a:lnTo>
                  <a:pt x="930619" y="1147726"/>
                </a:lnTo>
                <a:lnTo>
                  <a:pt x="976266" y="1155997"/>
                </a:lnTo>
                <a:lnTo>
                  <a:pt x="1022498" y="1162492"/>
                </a:lnTo>
                <a:lnTo>
                  <a:pt x="1069277" y="1167176"/>
                </a:lnTo>
                <a:lnTo>
                  <a:pt x="1116565" y="1170013"/>
                </a:lnTo>
                <a:lnTo>
                  <a:pt x="1164323" y="1170966"/>
                </a:lnTo>
                <a:lnTo>
                  <a:pt x="1213275" y="1169963"/>
                </a:lnTo>
                <a:lnTo>
                  <a:pt x="1261683" y="1166980"/>
                </a:lnTo>
                <a:lnTo>
                  <a:pt x="1309508" y="1162056"/>
                </a:lnTo>
                <a:lnTo>
                  <a:pt x="1356713" y="1155230"/>
                </a:lnTo>
                <a:lnTo>
                  <a:pt x="1403257" y="1146539"/>
                </a:lnTo>
                <a:lnTo>
                  <a:pt x="1449103" y="1136024"/>
                </a:lnTo>
                <a:lnTo>
                  <a:pt x="1494211" y="1123723"/>
                </a:lnTo>
                <a:lnTo>
                  <a:pt x="1538542" y="1109675"/>
                </a:lnTo>
                <a:lnTo>
                  <a:pt x="1582059" y="1093919"/>
                </a:lnTo>
                <a:lnTo>
                  <a:pt x="1624720" y="1076493"/>
                </a:lnTo>
                <a:lnTo>
                  <a:pt x="1666489" y="1057437"/>
                </a:lnTo>
                <a:lnTo>
                  <a:pt x="1707327" y="1036789"/>
                </a:lnTo>
                <a:lnTo>
                  <a:pt x="1747193" y="1014588"/>
                </a:lnTo>
                <a:lnTo>
                  <a:pt x="1786050" y="990872"/>
                </a:lnTo>
                <a:lnTo>
                  <a:pt x="1823859" y="965682"/>
                </a:lnTo>
                <a:lnTo>
                  <a:pt x="1860581" y="939054"/>
                </a:lnTo>
                <a:lnTo>
                  <a:pt x="1896176" y="911029"/>
                </a:lnTo>
                <a:lnTo>
                  <a:pt x="1930607" y="881646"/>
                </a:lnTo>
                <a:lnTo>
                  <a:pt x="1963835" y="850942"/>
                </a:lnTo>
                <a:lnTo>
                  <a:pt x="1995820" y="818957"/>
                </a:lnTo>
                <a:lnTo>
                  <a:pt x="2026524" y="785729"/>
                </a:lnTo>
                <a:lnTo>
                  <a:pt x="2055907" y="751298"/>
                </a:lnTo>
                <a:lnTo>
                  <a:pt x="2083932" y="715703"/>
                </a:lnTo>
                <a:lnTo>
                  <a:pt x="2110560" y="678981"/>
                </a:lnTo>
                <a:lnTo>
                  <a:pt x="2135750" y="641172"/>
                </a:lnTo>
                <a:lnTo>
                  <a:pt x="2159466" y="602315"/>
                </a:lnTo>
                <a:lnTo>
                  <a:pt x="2181667" y="562448"/>
                </a:lnTo>
                <a:lnTo>
                  <a:pt x="2202315" y="521611"/>
                </a:lnTo>
                <a:lnTo>
                  <a:pt x="2221371" y="479842"/>
                </a:lnTo>
                <a:lnTo>
                  <a:pt x="2238797" y="437180"/>
                </a:lnTo>
                <a:lnTo>
                  <a:pt x="2254553" y="393664"/>
                </a:lnTo>
                <a:lnTo>
                  <a:pt x="2268602" y="349333"/>
                </a:lnTo>
                <a:lnTo>
                  <a:pt x="2280902" y="304225"/>
                </a:lnTo>
                <a:lnTo>
                  <a:pt x="2291417" y="258379"/>
                </a:lnTo>
                <a:lnTo>
                  <a:pt x="2300108" y="211835"/>
                </a:lnTo>
                <a:lnTo>
                  <a:pt x="2306934" y="164630"/>
                </a:lnTo>
                <a:lnTo>
                  <a:pt x="2311859" y="116805"/>
                </a:lnTo>
                <a:lnTo>
                  <a:pt x="2314842" y="68396"/>
                </a:lnTo>
                <a:lnTo>
                  <a:pt x="2315844" y="19445"/>
                </a:lnTo>
                <a:lnTo>
                  <a:pt x="2315456" y="0"/>
                </a:lnTo>
                <a:close/>
              </a:path>
            </a:pathLst>
          </a:custGeom>
          <a:solidFill>
            <a:srgbClr val="00569D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" name="Google Shape;445;p28"/>
          <p:cNvSpPr txBox="1"/>
          <p:nvPr/>
        </p:nvSpPr>
        <p:spPr>
          <a:xfrm>
            <a:off x="904600" y="1408613"/>
            <a:ext cx="7564754" cy="44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725" rIns="0" bIns="0" anchor="t" anchorCtr="0">
            <a:spAutoFit/>
          </a:bodyPr>
          <a:lstStyle/>
          <a:p>
            <a:pPr marL="12700" marR="1786888" lvl="0" indent="0" algn="l" defTabSz="914400" rtl="0" eaLnBrk="1" fontAlgn="auto" latinLnBrk="0" hangingPunct="1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58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Light" pitchFamily="50" charset="0"/>
                <a:cs typeface="Arial"/>
                <a:sym typeface="Arial"/>
              </a:rPr>
              <a:t>Brązowy</a:t>
            </a:r>
            <a:r>
              <a:rPr kumimoji="0" lang="en-US" sz="58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Light" pitchFamily="50" charset="0"/>
                <a:cs typeface="Arial"/>
                <a:sym typeface="Arial"/>
              </a:rPr>
              <a:t> Medal</a:t>
            </a:r>
            <a:endParaRPr kumimoji="0" sz="5800" b="0" i="0" u="none" strike="noStrike" kern="0" cap="none" spc="0" normalizeH="0" baseline="0" noProof="0" dirty="0">
              <a:ln>
                <a:noFill/>
              </a:ln>
              <a:solidFill>
                <a:srgbClr val="084783"/>
              </a:solidFill>
              <a:effectLst/>
              <a:uLnTx/>
              <a:uFillTx/>
              <a:latin typeface="Gotham Light" pitchFamily="50" charset="0"/>
              <a:cs typeface="Arial"/>
              <a:sym typeface="Arial"/>
            </a:endParaRPr>
          </a:p>
          <a:p>
            <a:pPr marL="12700" marR="1786889" lvl="0" indent="0" algn="l" defTabSz="914400" rtl="0" eaLnBrk="1" fontAlgn="auto" latinLnBrk="0" hangingPunct="1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Light" pitchFamily="50" charset="0"/>
                <a:cs typeface="Arial"/>
                <a:sym typeface="Arial"/>
              </a:rPr>
              <a:t>EcoVadis</a:t>
            </a:r>
            <a:endParaRPr kumimoji="0" sz="5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 pitchFamily="50" charset="0"/>
              <a:cs typeface="Arial"/>
              <a:sym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8750"/>
              </a:lnSpc>
              <a:spcBef>
                <a:spcPts val="430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 202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roku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EcoVadis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przyznało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brązowy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medal za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zrównoważone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prowadzenie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biznesu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kolejny rok z rzędu otrzymaliśmy 60 punktów na 100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. 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Oznacza to, że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BRITA 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znajduje wśród 35% najlepiej ocenionych firm,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spośród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ponad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100 000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ocenianych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przez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EcoVadis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-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największego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i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najbardziej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zaufanego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dostawcy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akredytacji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związanych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ze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zrównoważonym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rozwojem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</p:txBody>
      </p:sp>
      <p:sp>
        <p:nvSpPr>
          <p:cNvPr id="446" name="Google Shape;446;p28"/>
          <p:cNvSpPr txBox="1"/>
          <p:nvPr/>
        </p:nvSpPr>
        <p:spPr>
          <a:xfrm>
            <a:off x="2037599" y="6142049"/>
            <a:ext cx="4851900" cy="69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Jesteśmy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dumni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z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tej nagrody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.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Jednakże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wskazuje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ona jednocześnie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obszary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które możemy jeszcze poprawić w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górn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ej części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łańcucha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dostaw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a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jeszcze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lepiej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w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dolnej części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kształtując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zrównoważone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rozwiązania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dziś i nadchodzące dni.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</p:txBody>
      </p:sp>
      <p:sp>
        <p:nvSpPr>
          <p:cNvPr id="447" name="Google Shape;447;p28"/>
          <p:cNvSpPr txBox="1">
            <a:spLocks noGrp="1"/>
          </p:cNvSpPr>
          <p:nvPr>
            <p:ph type="title"/>
          </p:nvPr>
        </p:nvSpPr>
        <p:spPr>
          <a:xfrm>
            <a:off x="9492025" y="1104325"/>
            <a:ext cx="5497190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FFFF"/>
                </a:solidFill>
                <a:latin typeface="Gotham Light" pitchFamily="50" charset="0"/>
              </a:rPr>
              <a:t>Mocne</a:t>
            </a:r>
            <a:r>
              <a:rPr lang="en-US" sz="1600" dirty="0">
                <a:solidFill>
                  <a:srgbClr val="FFFFFF"/>
                </a:solidFill>
                <a:latin typeface="Gotham Light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Light" pitchFamily="50" charset="0"/>
              </a:rPr>
              <a:t>strony</a:t>
            </a:r>
            <a:r>
              <a:rPr lang="en-US" sz="1600" dirty="0">
                <a:solidFill>
                  <a:srgbClr val="FFFFFF"/>
                </a:solidFill>
                <a:latin typeface="Gotham Light" pitchFamily="50" charset="0"/>
              </a:rPr>
              <a:t> BRITA w </a:t>
            </a:r>
            <a:r>
              <a:rPr lang="en-US" sz="1600" dirty="0" err="1">
                <a:solidFill>
                  <a:srgbClr val="FFFFFF"/>
                </a:solidFill>
                <a:latin typeface="Gotham Light" pitchFamily="50" charset="0"/>
              </a:rPr>
              <a:t>ramach</a:t>
            </a:r>
            <a:r>
              <a:rPr lang="en-US" sz="1600" dirty="0">
                <a:solidFill>
                  <a:srgbClr val="FFFFFF"/>
                </a:solidFill>
                <a:latin typeface="Gotham Light" pitchFamily="50" charset="0"/>
              </a:rPr>
              <a:t> 4 </a:t>
            </a:r>
            <a:r>
              <a:rPr lang="pl-PL" sz="1600" dirty="0">
                <a:solidFill>
                  <a:srgbClr val="FFFFFF"/>
                </a:solidFill>
                <a:latin typeface="Gotham Light" pitchFamily="50" charset="0"/>
              </a:rPr>
              <a:t>obszarów</a:t>
            </a:r>
            <a:r>
              <a:rPr lang="en-US" sz="1600" dirty="0">
                <a:solidFill>
                  <a:srgbClr val="FFFFFF"/>
                </a:solidFill>
                <a:latin typeface="Gotham Light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Light" pitchFamily="50" charset="0"/>
              </a:rPr>
              <a:t>EcoVadis</a:t>
            </a:r>
            <a:endParaRPr sz="1600" dirty="0">
              <a:latin typeface="Gotham Light" pitchFamily="50" charset="0"/>
            </a:endParaRPr>
          </a:p>
        </p:txBody>
      </p:sp>
      <p:sp>
        <p:nvSpPr>
          <p:cNvPr id="448" name="Google Shape;448;p28"/>
          <p:cNvSpPr txBox="1"/>
          <p:nvPr/>
        </p:nvSpPr>
        <p:spPr>
          <a:xfrm>
            <a:off x="10274721" y="6223439"/>
            <a:ext cx="3869100" cy="16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37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Etyka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  <a:p>
            <a:pPr marL="1562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Polityka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w zakresie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przeciwdziałania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korupcji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i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łapownictwu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obejmująca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procedury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zatwierdzania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transakcji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charakterze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poufnym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1562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Polityka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w zakresie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przeciwdziałania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praktykom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antykonkurencyjnym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takim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jak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ustalanie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cen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czy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manipulacje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w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przetargach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1562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Szkolenia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etyki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dla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pracowników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w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celu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podniesienia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świadomości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temat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tych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kwestii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</p:txBody>
      </p:sp>
      <p:sp>
        <p:nvSpPr>
          <p:cNvPr id="449" name="Google Shape;449;p28"/>
          <p:cNvSpPr txBox="1"/>
          <p:nvPr/>
        </p:nvSpPr>
        <p:spPr>
          <a:xfrm>
            <a:off x="10274721" y="4734760"/>
            <a:ext cx="36252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37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Zrównoważone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kumimoji="0" lang="pl-PL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zaopanie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  <a:p>
            <a:pPr marL="156210" marR="5080" lvl="0" indent="-144145" algn="l" defTabSz="914400" rtl="0" eaLnBrk="1" fontAlgn="auto" latinLnBrk="0" hangingPunct="1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Ocena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dostawców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pod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kątem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spełnienia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wymagań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REACH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156210" marR="5080" lvl="0" indent="-144145" algn="l" defTabSz="914400" rtl="0" eaLnBrk="1" fontAlgn="auto" latinLnBrk="0" hangingPunct="1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Audyty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miejscu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u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dostawców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w zakresie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kwestii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środowiskowych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i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społecznych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156210" marR="5080" lvl="0" indent="-144145" algn="l" defTabSz="914400" rtl="0" eaLnBrk="1" fontAlgn="auto" latinLnBrk="0" hangingPunct="1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Włączenie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klauzul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społecznych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lub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środowiskowych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do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umów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z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dostawcami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</p:txBody>
      </p:sp>
      <p:sp>
        <p:nvSpPr>
          <p:cNvPr id="450" name="Google Shape;450;p28"/>
          <p:cNvSpPr txBox="1"/>
          <p:nvPr/>
        </p:nvSpPr>
        <p:spPr>
          <a:xfrm>
            <a:off x="10274720" y="1671397"/>
            <a:ext cx="3812400" cy="145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37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Środowisko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Energia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odnawialna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: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ponad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70%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całkowitego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zapotrzebowania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energię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grupy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BRITA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pochodzi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ze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źródeł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odnawialnych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Certyfikat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Zarządzania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Środowiskowego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ISO 14001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Programy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odbioru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i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recyklingu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produktów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: np. 100%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żywicy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jonowowymiennej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filtrów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BRITA Professional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wraca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 powrotem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obiegu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</p:txBody>
      </p:sp>
      <p:sp>
        <p:nvSpPr>
          <p:cNvPr id="451" name="Google Shape;451;p28"/>
          <p:cNvSpPr txBox="1"/>
          <p:nvPr/>
        </p:nvSpPr>
        <p:spPr>
          <a:xfrm>
            <a:off x="10274720" y="3331807"/>
            <a:ext cx="3479700" cy="1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375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Praw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pracy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i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prawa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człowieka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  <a:p>
            <a:pPr marL="1562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Polityka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dotycząca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różnorodności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dyskryminacji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pracy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dzieci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warunków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pracy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zdrowia i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bezpieczeństwa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pracowników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1562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Wdrożenie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rady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pracowników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156210" marR="0" lvl="0" indent="-14351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Badanie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satysfakcji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pracowników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</p:txBody>
      </p:sp>
      <p:sp>
        <p:nvSpPr>
          <p:cNvPr id="452" name="Google Shape;452;p28"/>
          <p:cNvSpPr txBox="1"/>
          <p:nvPr/>
        </p:nvSpPr>
        <p:spPr>
          <a:xfrm>
            <a:off x="12847899" y="260000"/>
            <a:ext cx="1398677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Zrównoważony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rozwój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3" name="Google Shape;453;p28"/>
          <p:cNvSpPr/>
          <p:nvPr/>
        </p:nvSpPr>
        <p:spPr>
          <a:xfrm>
            <a:off x="14307464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33" y="0"/>
                </a:moveTo>
                <a:lnTo>
                  <a:pt x="0" y="0"/>
                </a:lnTo>
                <a:lnTo>
                  <a:pt x="0" y="17995"/>
                </a:lnTo>
                <a:lnTo>
                  <a:pt x="812533" y="17995"/>
                </a:lnTo>
                <a:lnTo>
                  <a:pt x="8125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54" name="Google Shape;454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4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8"/>
          <p:cNvSpPr txBox="1"/>
          <p:nvPr/>
        </p:nvSpPr>
        <p:spPr>
          <a:xfrm>
            <a:off x="895392" y="7491385"/>
            <a:ext cx="24615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nasze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1B497F"/>
              </a:solidFill>
              <a:effectLst/>
              <a:uLnTx/>
              <a:uFillTx/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56" name="Google Shape;456;p28" descr="Ein Bild, das Kreis, Grafiken, Symbol, Schrift enthält.&#10;&#10;Automatisch generierte Beschreibu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82392" y="7449795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8">
            <a:hlinkClick r:id="rId10"/>
          </p:cNvPr>
          <p:cNvSpPr/>
          <p:nvPr/>
        </p:nvSpPr>
        <p:spPr>
          <a:xfrm>
            <a:off x="1619292" y="7423185"/>
            <a:ext cx="2167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Prostokąt 1">
            <a:hlinkClick r:id="rId11"/>
            <a:extLst>
              <a:ext uri="{FF2B5EF4-FFF2-40B4-BE49-F238E27FC236}">
                <a16:creationId xmlns:a16="http://schemas.microsoft.com/office/drawing/2014/main" id="{AA9EC794-4AAE-3046-B0A2-2AB2B665ABCE}"/>
              </a:ext>
            </a:extLst>
          </p:cNvPr>
          <p:cNvSpPr/>
          <p:nvPr/>
        </p:nvSpPr>
        <p:spPr>
          <a:xfrm>
            <a:off x="754428" y="8004626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57;p7">
            <a:extLst>
              <a:ext uri="{FF2B5EF4-FFF2-40B4-BE49-F238E27FC236}">
                <a16:creationId xmlns:a16="http://schemas.microsoft.com/office/drawing/2014/main" id="{8783D275-BEEC-1ACD-FA27-3EC597BD99F4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9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defTabSz="914400" rtl="0" eaLnBrk="1" fontAlgn="auto" latinLnBrk="0" hangingPunct="1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9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8"/>
          <p:cNvSpPr txBox="1"/>
          <p:nvPr/>
        </p:nvSpPr>
        <p:spPr>
          <a:xfrm>
            <a:off x="8127100" y="4011825"/>
            <a:ext cx="26841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446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84783"/>
                </a:solidFill>
              </a:rPr>
              <a:t>Rozwiązanie</a:t>
            </a:r>
            <a:r>
              <a:rPr lang="en-US" sz="32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 360°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8"/>
          <p:cNvSpPr/>
          <p:nvPr/>
        </p:nvSpPr>
        <p:spPr>
          <a:xfrm>
            <a:off x="0" y="629939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56322" y="0"/>
                </a:moveTo>
                <a:lnTo>
                  <a:pt x="1008564" y="977"/>
                </a:lnTo>
                <a:lnTo>
                  <a:pt x="961276" y="3883"/>
                </a:lnTo>
                <a:lnTo>
                  <a:pt x="914497" y="8679"/>
                </a:lnTo>
                <a:lnTo>
                  <a:pt x="868265" y="15328"/>
                </a:lnTo>
                <a:lnTo>
                  <a:pt x="822618" y="23790"/>
                </a:lnTo>
                <a:lnTo>
                  <a:pt x="777595" y="34027"/>
                </a:lnTo>
                <a:lnTo>
                  <a:pt x="733234" y="46002"/>
                </a:lnTo>
                <a:lnTo>
                  <a:pt x="689573" y="59674"/>
                </a:lnTo>
                <a:lnTo>
                  <a:pt x="646652" y="75007"/>
                </a:lnTo>
                <a:lnTo>
                  <a:pt x="604507" y="91962"/>
                </a:lnTo>
                <a:lnTo>
                  <a:pt x="563179" y="110500"/>
                </a:lnTo>
                <a:lnTo>
                  <a:pt x="522704" y="130583"/>
                </a:lnTo>
                <a:lnTo>
                  <a:pt x="483122" y="152173"/>
                </a:lnTo>
                <a:lnTo>
                  <a:pt x="444471" y="175230"/>
                </a:lnTo>
                <a:lnTo>
                  <a:pt x="406788" y="199718"/>
                </a:lnTo>
                <a:lnTo>
                  <a:pt x="370114" y="225597"/>
                </a:lnTo>
                <a:lnTo>
                  <a:pt x="334485" y="252829"/>
                </a:lnTo>
                <a:lnTo>
                  <a:pt x="299941" y="281376"/>
                </a:lnTo>
                <a:lnTo>
                  <a:pt x="266519" y="311199"/>
                </a:lnTo>
                <a:lnTo>
                  <a:pt x="234259" y="342260"/>
                </a:lnTo>
                <a:lnTo>
                  <a:pt x="203198" y="374520"/>
                </a:lnTo>
                <a:lnTo>
                  <a:pt x="173375" y="407942"/>
                </a:lnTo>
                <a:lnTo>
                  <a:pt x="144828" y="442486"/>
                </a:lnTo>
                <a:lnTo>
                  <a:pt x="117596" y="478115"/>
                </a:lnTo>
                <a:lnTo>
                  <a:pt x="91717" y="514789"/>
                </a:lnTo>
                <a:lnTo>
                  <a:pt x="67230" y="552471"/>
                </a:lnTo>
                <a:lnTo>
                  <a:pt x="44172" y="591123"/>
                </a:lnTo>
                <a:lnTo>
                  <a:pt x="22582" y="630705"/>
                </a:lnTo>
                <a:lnTo>
                  <a:pt x="2499" y="671180"/>
                </a:lnTo>
                <a:lnTo>
                  <a:pt x="0" y="676752"/>
                </a:lnTo>
                <a:lnTo>
                  <a:pt x="0" y="1649571"/>
                </a:lnTo>
                <a:lnTo>
                  <a:pt x="22582" y="1695176"/>
                </a:lnTo>
                <a:lnTo>
                  <a:pt x="44172" y="1734345"/>
                </a:lnTo>
                <a:lnTo>
                  <a:pt x="67230" y="1772567"/>
                </a:lnTo>
                <a:lnTo>
                  <a:pt x="91717" y="1809806"/>
                </a:lnTo>
                <a:lnTo>
                  <a:pt x="117596" y="1846025"/>
                </a:lnTo>
                <a:lnTo>
                  <a:pt x="144828" y="1881188"/>
                </a:lnTo>
                <a:lnTo>
                  <a:pt x="173375" y="1915260"/>
                </a:lnTo>
                <a:lnTo>
                  <a:pt x="203198" y="1948204"/>
                </a:lnTo>
                <a:lnTo>
                  <a:pt x="234259" y="1979985"/>
                </a:lnTo>
                <a:lnTo>
                  <a:pt x="266519" y="2010566"/>
                </a:lnTo>
                <a:lnTo>
                  <a:pt x="299941" y="2039912"/>
                </a:lnTo>
                <a:lnTo>
                  <a:pt x="334485" y="2067986"/>
                </a:lnTo>
                <a:lnTo>
                  <a:pt x="370114" y="2094753"/>
                </a:lnTo>
                <a:lnTo>
                  <a:pt x="406788" y="2120177"/>
                </a:lnTo>
                <a:lnTo>
                  <a:pt x="444471" y="2144220"/>
                </a:lnTo>
                <a:lnTo>
                  <a:pt x="483122" y="2166849"/>
                </a:lnTo>
                <a:lnTo>
                  <a:pt x="522704" y="2188026"/>
                </a:lnTo>
                <a:lnTo>
                  <a:pt x="562541" y="2207406"/>
                </a:lnTo>
                <a:lnTo>
                  <a:pt x="1547331" y="2207406"/>
                </a:lnTo>
                <a:lnTo>
                  <a:pt x="1599326" y="2181667"/>
                </a:lnTo>
                <a:lnTo>
                  <a:pt x="1639192" y="2159466"/>
                </a:lnTo>
                <a:lnTo>
                  <a:pt x="1678049" y="2135750"/>
                </a:lnTo>
                <a:lnTo>
                  <a:pt x="1715858" y="2110560"/>
                </a:lnTo>
                <a:lnTo>
                  <a:pt x="1752580" y="2083932"/>
                </a:lnTo>
                <a:lnTo>
                  <a:pt x="1788176" y="2055907"/>
                </a:lnTo>
                <a:lnTo>
                  <a:pt x="1822607" y="2026524"/>
                </a:lnTo>
                <a:lnTo>
                  <a:pt x="1855834" y="1995820"/>
                </a:lnTo>
                <a:lnTo>
                  <a:pt x="1887819" y="1963835"/>
                </a:lnTo>
                <a:lnTo>
                  <a:pt x="1918523" y="1930607"/>
                </a:lnTo>
                <a:lnTo>
                  <a:pt x="1947907" y="1896176"/>
                </a:lnTo>
                <a:lnTo>
                  <a:pt x="1975932" y="1860581"/>
                </a:lnTo>
                <a:lnTo>
                  <a:pt x="2002559" y="1823859"/>
                </a:lnTo>
                <a:lnTo>
                  <a:pt x="2027750" y="1786050"/>
                </a:lnTo>
                <a:lnTo>
                  <a:pt x="2051465" y="1747193"/>
                </a:lnTo>
                <a:lnTo>
                  <a:pt x="2073666" y="1707327"/>
                </a:lnTo>
                <a:lnTo>
                  <a:pt x="2094314" y="1666489"/>
                </a:lnTo>
                <a:lnTo>
                  <a:pt x="2113371" y="1624720"/>
                </a:lnTo>
                <a:lnTo>
                  <a:pt x="2130796" y="1582059"/>
                </a:lnTo>
                <a:lnTo>
                  <a:pt x="2146553" y="1538542"/>
                </a:lnTo>
                <a:lnTo>
                  <a:pt x="2160601" y="1494211"/>
                </a:lnTo>
                <a:lnTo>
                  <a:pt x="2172902" y="1449103"/>
                </a:lnTo>
                <a:lnTo>
                  <a:pt x="2183417" y="1403257"/>
                </a:lnTo>
                <a:lnTo>
                  <a:pt x="2192107" y="1356713"/>
                </a:lnTo>
                <a:lnTo>
                  <a:pt x="2198934" y="1309508"/>
                </a:lnTo>
                <a:lnTo>
                  <a:pt x="2203858" y="1261683"/>
                </a:lnTo>
                <a:lnTo>
                  <a:pt x="2206841" y="1213275"/>
                </a:lnTo>
                <a:lnTo>
                  <a:pt x="2207844" y="1164323"/>
                </a:lnTo>
                <a:lnTo>
                  <a:pt x="2206890" y="1116565"/>
                </a:lnTo>
                <a:lnTo>
                  <a:pt x="2204053" y="1069277"/>
                </a:lnTo>
                <a:lnTo>
                  <a:pt x="2199369" y="1022498"/>
                </a:lnTo>
                <a:lnTo>
                  <a:pt x="2192874" y="976266"/>
                </a:lnTo>
                <a:lnTo>
                  <a:pt x="2184604" y="930619"/>
                </a:lnTo>
                <a:lnTo>
                  <a:pt x="2174594" y="885596"/>
                </a:lnTo>
                <a:lnTo>
                  <a:pt x="2162881" y="841235"/>
                </a:lnTo>
                <a:lnTo>
                  <a:pt x="2149500" y="797574"/>
                </a:lnTo>
                <a:lnTo>
                  <a:pt x="2134489" y="754653"/>
                </a:lnTo>
                <a:lnTo>
                  <a:pt x="2117882" y="712508"/>
                </a:lnTo>
                <a:lnTo>
                  <a:pt x="2099715" y="671180"/>
                </a:lnTo>
                <a:lnTo>
                  <a:pt x="2080025" y="630705"/>
                </a:lnTo>
                <a:lnTo>
                  <a:pt x="2058848" y="591123"/>
                </a:lnTo>
                <a:lnTo>
                  <a:pt x="2036220" y="552471"/>
                </a:lnTo>
                <a:lnTo>
                  <a:pt x="2012176" y="514789"/>
                </a:lnTo>
                <a:lnTo>
                  <a:pt x="1986752" y="478115"/>
                </a:lnTo>
                <a:lnTo>
                  <a:pt x="1959986" y="442486"/>
                </a:lnTo>
                <a:lnTo>
                  <a:pt x="1931911" y="407942"/>
                </a:lnTo>
                <a:lnTo>
                  <a:pt x="1902566" y="374520"/>
                </a:lnTo>
                <a:lnTo>
                  <a:pt x="1871984" y="342260"/>
                </a:lnTo>
                <a:lnTo>
                  <a:pt x="1840204" y="311199"/>
                </a:lnTo>
                <a:lnTo>
                  <a:pt x="1807259" y="281376"/>
                </a:lnTo>
                <a:lnTo>
                  <a:pt x="1773187" y="252829"/>
                </a:lnTo>
                <a:lnTo>
                  <a:pt x="1738024" y="225597"/>
                </a:lnTo>
                <a:lnTo>
                  <a:pt x="1701805" y="199718"/>
                </a:lnTo>
                <a:lnTo>
                  <a:pt x="1664567" y="175230"/>
                </a:lnTo>
                <a:lnTo>
                  <a:pt x="1626345" y="152173"/>
                </a:lnTo>
                <a:lnTo>
                  <a:pt x="1587175" y="130583"/>
                </a:lnTo>
                <a:lnTo>
                  <a:pt x="1547093" y="110500"/>
                </a:lnTo>
                <a:lnTo>
                  <a:pt x="1506136" y="91962"/>
                </a:lnTo>
                <a:lnTo>
                  <a:pt x="1464340" y="75007"/>
                </a:lnTo>
                <a:lnTo>
                  <a:pt x="1421739" y="59674"/>
                </a:lnTo>
                <a:lnTo>
                  <a:pt x="1378371" y="46002"/>
                </a:lnTo>
                <a:lnTo>
                  <a:pt x="1334272" y="34027"/>
                </a:lnTo>
                <a:lnTo>
                  <a:pt x="1289476" y="23790"/>
                </a:lnTo>
                <a:lnTo>
                  <a:pt x="1244021" y="15328"/>
                </a:lnTo>
                <a:lnTo>
                  <a:pt x="1197942" y="8679"/>
                </a:lnTo>
                <a:lnTo>
                  <a:pt x="1151275" y="3883"/>
                </a:lnTo>
                <a:lnTo>
                  <a:pt x="1104056" y="977"/>
                </a:lnTo>
                <a:lnTo>
                  <a:pt x="1056322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0" name="Google Shape;700;p38"/>
          <p:cNvSpPr/>
          <p:nvPr/>
        </p:nvSpPr>
        <p:spPr>
          <a:xfrm>
            <a:off x="7335770" y="0"/>
            <a:ext cx="2315845" cy="1171575"/>
          </a:xfrm>
          <a:custGeom>
            <a:avLst/>
            <a:gdLst/>
            <a:ahLst/>
            <a:cxnLst/>
            <a:rect l="l" t="t" r="r" b="b"/>
            <a:pathLst>
              <a:path w="2315845" h="1171575" extrusionOk="0">
                <a:moveTo>
                  <a:pt x="2315824" y="0"/>
                </a:moveTo>
                <a:lnTo>
                  <a:pt x="8" y="0"/>
                </a:lnTo>
                <a:lnTo>
                  <a:pt x="0" y="393"/>
                </a:lnTo>
                <a:lnTo>
                  <a:pt x="977" y="48820"/>
                </a:lnTo>
                <a:lnTo>
                  <a:pt x="3883" y="96733"/>
                </a:lnTo>
                <a:lnTo>
                  <a:pt x="8679" y="144094"/>
                </a:lnTo>
                <a:lnTo>
                  <a:pt x="15327" y="190868"/>
                </a:lnTo>
                <a:lnTo>
                  <a:pt x="23789" y="237016"/>
                </a:lnTo>
                <a:lnTo>
                  <a:pt x="34026" y="282502"/>
                </a:lnTo>
                <a:lnTo>
                  <a:pt x="46001" y="327289"/>
                </a:lnTo>
                <a:lnTo>
                  <a:pt x="59673" y="371340"/>
                </a:lnTo>
                <a:lnTo>
                  <a:pt x="75006" y="414618"/>
                </a:lnTo>
                <a:lnTo>
                  <a:pt x="91960" y="457086"/>
                </a:lnTo>
                <a:lnTo>
                  <a:pt x="110498" y="498706"/>
                </a:lnTo>
                <a:lnTo>
                  <a:pt x="130580" y="539443"/>
                </a:lnTo>
                <a:lnTo>
                  <a:pt x="152169" y="579259"/>
                </a:lnTo>
                <a:lnTo>
                  <a:pt x="175227" y="618117"/>
                </a:lnTo>
                <a:lnTo>
                  <a:pt x="199714" y="655980"/>
                </a:lnTo>
                <a:lnTo>
                  <a:pt x="225593" y="692811"/>
                </a:lnTo>
                <a:lnTo>
                  <a:pt x="252824" y="728573"/>
                </a:lnTo>
                <a:lnTo>
                  <a:pt x="281370" y="763229"/>
                </a:lnTo>
                <a:lnTo>
                  <a:pt x="311193" y="796742"/>
                </a:lnTo>
                <a:lnTo>
                  <a:pt x="342253" y="829076"/>
                </a:lnTo>
                <a:lnTo>
                  <a:pt x="374513" y="860193"/>
                </a:lnTo>
                <a:lnTo>
                  <a:pt x="407934" y="890056"/>
                </a:lnTo>
                <a:lnTo>
                  <a:pt x="442478" y="918628"/>
                </a:lnTo>
                <a:lnTo>
                  <a:pt x="478106" y="945873"/>
                </a:lnTo>
                <a:lnTo>
                  <a:pt x="514780" y="971752"/>
                </a:lnTo>
                <a:lnTo>
                  <a:pt x="552462" y="996230"/>
                </a:lnTo>
                <a:lnTo>
                  <a:pt x="591113" y="1019270"/>
                </a:lnTo>
                <a:lnTo>
                  <a:pt x="630695" y="1040834"/>
                </a:lnTo>
                <a:lnTo>
                  <a:pt x="671169" y="1060885"/>
                </a:lnTo>
                <a:lnTo>
                  <a:pt x="712497" y="1079387"/>
                </a:lnTo>
                <a:lnTo>
                  <a:pt x="754641" y="1096302"/>
                </a:lnTo>
                <a:lnTo>
                  <a:pt x="797563" y="1111593"/>
                </a:lnTo>
                <a:lnTo>
                  <a:pt x="841223" y="1125224"/>
                </a:lnTo>
                <a:lnTo>
                  <a:pt x="885584" y="1137158"/>
                </a:lnTo>
                <a:lnTo>
                  <a:pt x="930607" y="1147357"/>
                </a:lnTo>
                <a:lnTo>
                  <a:pt x="976253" y="1155785"/>
                </a:lnTo>
                <a:lnTo>
                  <a:pt x="1022485" y="1162404"/>
                </a:lnTo>
                <a:lnTo>
                  <a:pt x="1069264" y="1167177"/>
                </a:lnTo>
                <a:lnTo>
                  <a:pt x="1116552" y="1170069"/>
                </a:lnTo>
                <a:lnTo>
                  <a:pt x="1164310" y="1171041"/>
                </a:lnTo>
                <a:lnTo>
                  <a:pt x="1212044" y="1170069"/>
                </a:lnTo>
                <a:lnTo>
                  <a:pt x="1259263" y="1167177"/>
                </a:lnTo>
                <a:lnTo>
                  <a:pt x="1305930" y="1162404"/>
                </a:lnTo>
                <a:lnTo>
                  <a:pt x="1352009" y="1155785"/>
                </a:lnTo>
                <a:lnTo>
                  <a:pt x="1397464" y="1147357"/>
                </a:lnTo>
                <a:lnTo>
                  <a:pt x="1442260" y="1137158"/>
                </a:lnTo>
                <a:lnTo>
                  <a:pt x="1486359" y="1125224"/>
                </a:lnTo>
                <a:lnTo>
                  <a:pt x="1529727" y="1111593"/>
                </a:lnTo>
                <a:lnTo>
                  <a:pt x="1572328" y="1096302"/>
                </a:lnTo>
                <a:lnTo>
                  <a:pt x="1614124" y="1079387"/>
                </a:lnTo>
                <a:lnTo>
                  <a:pt x="1655081" y="1060885"/>
                </a:lnTo>
                <a:lnTo>
                  <a:pt x="1695163" y="1040834"/>
                </a:lnTo>
                <a:lnTo>
                  <a:pt x="1734333" y="1019270"/>
                </a:lnTo>
                <a:lnTo>
                  <a:pt x="1772555" y="996230"/>
                </a:lnTo>
                <a:lnTo>
                  <a:pt x="1809793" y="971752"/>
                </a:lnTo>
                <a:lnTo>
                  <a:pt x="1846012" y="945873"/>
                </a:lnTo>
                <a:lnTo>
                  <a:pt x="1881176" y="918628"/>
                </a:lnTo>
                <a:lnTo>
                  <a:pt x="1915247" y="890056"/>
                </a:lnTo>
                <a:lnTo>
                  <a:pt x="1948192" y="860193"/>
                </a:lnTo>
                <a:lnTo>
                  <a:pt x="1979972" y="829076"/>
                </a:lnTo>
                <a:lnTo>
                  <a:pt x="2010554" y="796742"/>
                </a:lnTo>
                <a:lnTo>
                  <a:pt x="2039899" y="763229"/>
                </a:lnTo>
                <a:lnTo>
                  <a:pt x="2067974" y="728573"/>
                </a:lnTo>
                <a:lnTo>
                  <a:pt x="2094740" y="692811"/>
                </a:lnTo>
                <a:lnTo>
                  <a:pt x="2120164" y="655980"/>
                </a:lnTo>
                <a:lnTo>
                  <a:pt x="2144208" y="618117"/>
                </a:lnTo>
                <a:lnTo>
                  <a:pt x="2166836" y="579259"/>
                </a:lnTo>
                <a:lnTo>
                  <a:pt x="2188013" y="539443"/>
                </a:lnTo>
                <a:lnTo>
                  <a:pt x="2207703" y="498706"/>
                </a:lnTo>
                <a:lnTo>
                  <a:pt x="2225870" y="457086"/>
                </a:lnTo>
                <a:lnTo>
                  <a:pt x="2242477" y="414618"/>
                </a:lnTo>
                <a:lnTo>
                  <a:pt x="2257488" y="371340"/>
                </a:lnTo>
                <a:lnTo>
                  <a:pt x="2270869" y="327289"/>
                </a:lnTo>
                <a:lnTo>
                  <a:pt x="2282582" y="282502"/>
                </a:lnTo>
                <a:lnTo>
                  <a:pt x="2292592" y="237016"/>
                </a:lnTo>
                <a:lnTo>
                  <a:pt x="2300862" y="190868"/>
                </a:lnTo>
                <a:lnTo>
                  <a:pt x="2307357" y="144094"/>
                </a:lnTo>
                <a:lnTo>
                  <a:pt x="2312041" y="96733"/>
                </a:lnTo>
                <a:lnTo>
                  <a:pt x="2314878" y="48820"/>
                </a:lnTo>
                <a:lnTo>
                  <a:pt x="2315832" y="393"/>
                </a:lnTo>
                <a:lnTo>
                  <a:pt x="2315824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1" name="Google Shape;701;p38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B1EB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02" name="Google Shape;70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2463" y="3132728"/>
            <a:ext cx="1171651" cy="1171651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38"/>
          <p:cNvSpPr txBox="1"/>
          <p:nvPr/>
        </p:nvSpPr>
        <p:spPr>
          <a:xfrm>
            <a:off x="3840330" y="3269000"/>
            <a:ext cx="2827820" cy="105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0005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Usługi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doradcze</a:t>
            </a:r>
            <a:endParaRPr sz="1600" dirty="0">
              <a:latin typeface="Gotham Book" pitchFamily="50" charset="0"/>
              <a:sym typeface="Arial"/>
            </a:endParaRPr>
          </a:p>
          <a:p>
            <a:pPr marL="171450" marR="5080" lvl="0" indent="-159385" algn="r" rtl="0">
              <a:lnSpc>
                <a:spcPct val="102299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Wykwalifikowany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zespół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konsultantów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zapewni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profesjonalne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doradztwo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podczas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rozmowy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indywidualnej</a:t>
            </a:r>
            <a:r>
              <a:rPr lang="en-US" sz="1100" dirty="0">
                <a:latin typeface="Gotham Book" pitchFamily="50" charset="0"/>
              </a:rPr>
              <a:t> lub </a:t>
            </a:r>
            <a:r>
              <a:rPr lang="en-US" sz="1100" dirty="0" err="1">
                <a:latin typeface="Gotham Book" pitchFamily="50" charset="0"/>
              </a:rPr>
              <a:t>telefonicznie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704" name="Google Shape;704;p38"/>
          <p:cNvSpPr txBox="1"/>
          <p:nvPr/>
        </p:nvSpPr>
        <p:spPr>
          <a:xfrm>
            <a:off x="6115050" y="1970213"/>
            <a:ext cx="1780033" cy="87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540385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Dyspenser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284480" algn="r" rtl="0">
              <a:lnSpc>
                <a:spcPct val="102200"/>
              </a:lnSpc>
              <a:spcBef>
                <a:spcPts val="755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Szeroki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wybór</a:t>
            </a:r>
            <a:r>
              <a:rPr lang="pl-PL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modeli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oferujących różne rodzaje wody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pic>
        <p:nvPicPr>
          <p:cNvPr id="705" name="Google Shape;70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00742" y="1825669"/>
            <a:ext cx="1171663" cy="1171663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38"/>
          <p:cNvSpPr txBox="1"/>
          <p:nvPr/>
        </p:nvSpPr>
        <p:spPr>
          <a:xfrm>
            <a:off x="11019479" y="1889339"/>
            <a:ext cx="2180119" cy="87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Filt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r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755"/>
              </a:spcBef>
              <a:spcAft>
                <a:spcPts val="0"/>
              </a:spcAft>
              <a:buNone/>
            </a:pPr>
            <a:r>
              <a:rPr lang="en-US" sz="1100" dirty="0">
                <a:latin typeface="Gotham Book" pitchFamily="50" charset="0"/>
              </a:rPr>
              <a:t>Znajdź </a:t>
            </a:r>
            <a:r>
              <a:rPr lang="en-US" sz="1100" dirty="0" err="1">
                <a:latin typeface="Gotham Book" pitchFamily="50" charset="0"/>
              </a:rPr>
              <a:t>wysokiej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jakości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filtr</a:t>
            </a:r>
            <a:r>
              <a:rPr lang="en-US" sz="1100" dirty="0">
                <a:latin typeface="Gotham Book" pitchFamily="50" charset="0"/>
              </a:rPr>
              <a:t> do wody BRITA </a:t>
            </a:r>
            <a:r>
              <a:rPr lang="en-US" sz="1100" dirty="0" err="1">
                <a:latin typeface="Gotham Book" pitchFamily="50" charset="0"/>
              </a:rPr>
              <a:t>odpowiadający</a:t>
            </a:r>
            <a:r>
              <a:rPr lang="en-US" sz="1100" dirty="0">
                <a:latin typeface="Gotham Book" pitchFamily="50" charset="0"/>
              </a:rPr>
              <a:t> Twoim </a:t>
            </a:r>
            <a:r>
              <a:rPr lang="en-US" sz="1100" dirty="0" err="1">
                <a:latin typeface="Gotham Book" pitchFamily="50" charset="0"/>
              </a:rPr>
              <a:t>potrzebom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pic>
        <p:nvPicPr>
          <p:cNvPr id="707" name="Google Shape;707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6248" y="4709712"/>
            <a:ext cx="1171663" cy="1171663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38"/>
          <p:cNvSpPr txBox="1"/>
          <p:nvPr/>
        </p:nvSpPr>
        <p:spPr>
          <a:xfrm>
            <a:off x="12288373" y="4600171"/>
            <a:ext cx="2108876" cy="1397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  <a:sym typeface="Arial"/>
              </a:rPr>
              <a:t>B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utelki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0" rtl="0">
              <a:lnSpc>
                <a:spcPct val="102299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Szeroka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oferta</a:t>
            </a:r>
            <a:r>
              <a:rPr lang="en-US" sz="1100" dirty="0">
                <a:latin typeface="Gotham Book" pitchFamily="50" charset="0"/>
              </a:rPr>
              <a:t> butelek w </a:t>
            </a:r>
            <a:r>
              <a:rPr lang="en-US" sz="1100" dirty="0" err="1">
                <a:latin typeface="Gotham Book" pitchFamily="50" charset="0"/>
              </a:rPr>
              <a:t>różnych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stylach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oraz</a:t>
            </a:r>
            <a:r>
              <a:rPr lang="en-US" sz="1100" dirty="0">
                <a:latin typeface="Gotham Book" pitchFamily="50" charset="0"/>
              </a:rPr>
              <a:t> o </a:t>
            </a:r>
            <a:r>
              <a:rPr lang="en-US" sz="1100" dirty="0" err="1">
                <a:latin typeface="Gotham Book" pitchFamily="50" charset="0"/>
              </a:rPr>
              <a:t>różnych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pojemnościach</a:t>
            </a:r>
            <a:r>
              <a:rPr lang="en-US" sz="1100" dirty="0">
                <a:latin typeface="Gotham Book" pitchFamily="50" charset="0"/>
              </a:rPr>
              <a:t>. Możliwość </a:t>
            </a:r>
            <a:r>
              <a:rPr lang="en-US" sz="1100" dirty="0" err="1">
                <a:latin typeface="Gotham Book" pitchFamily="50" charset="0"/>
              </a:rPr>
              <a:t>personalizowania</a:t>
            </a:r>
            <a:r>
              <a:rPr lang="en-US" sz="1100" dirty="0">
                <a:latin typeface="Gotham Book" pitchFamily="50" charset="0"/>
              </a:rPr>
              <a:t> butelek (np. </a:t>
            </a:r>
            <a:r>
              <a:rPr lang="en-US" sz="1100" dirty="0" err="1">
                <a:latin typeface="Gotham Book" pitchFamily="50" charset="0"/>
              </a:rPr>
              <a:t>poprzez</a:t>
            </a:r>
            <a:r>
              <a:rPr lang="en-US" sz="1100" dirty="0">
                <a:latin typeface="Gotham Book" pitchFamily="50" charset="0"/>
              </a:rPr>
              <a:t> nadruk </a:t>
            </a:r>
            <a:r>
              <a:rPr lang="en-US" sz="1100" dirty="0" err="1">
                <a:latin typeface="Gotham Book" pitchFamily="50" charset="0"/>
              </a:rPr>
              <a:t>logotypu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firmy</a:t>
            </a:r>
            <a:r>
              <a:rPr lang="en-US" sz="1100" dirty="0">
                <a:latin typeface="Gotham Book" pitchFamily="50" charset="0"/>
              </a:rPr>
              <a:t>).</a:t>
            </a:r>
            <a:endParaRPr sz="1100" dirty="0">
              <a:latin typeface="Gotham Book" pitchFamily="50" charset="0"/>
              <a:sym typeface="Arial"/>
            </a:endParaRPr>
          </a:p>
        </p:txBody>
      </p:sp>
      <p:pic>
        <p:nvPicPr>
          <p:cNvPr id="709" name="Google Shape;709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2463" y="4709756"/>
            <a:ext cx="1171651" cy="1171651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38"/>
          <p:cNvSpPr txBox="1"/>
          <p:nvPr/>
        </p:nvSpPr>
        <p:spPr>
          <a:xfrm>
            <a:off x="4068911" y="4956250"/>
            <a:ext cx="2583013" cy="70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indent="0" algn="r">
              <a:lnSpc>
                <a:spcPct val="100000"/>
              </a:lnSpc>
              <a:spcBef>
                <a:spcPts val="0"/>
              </a:spcBef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Opcje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finansowania</a:t>
            </a:r>
            <a:endParaRPr sz="1600" dirty="0">
              <a:solidFill>
                <a:srgbClr val="084783"/>
              </a:solidFill>
              <a:latin typeface="Gotham Book" pitchFamily="50" charset="0"/>
            </a:endParaRPr>
          </a:p>
          <a:p>
            <a:pPr marL="15875" marR="5080" indent="-15875" algn="r">
              <a:lnSpc>
                <a:spcPct val="102299"/>
              </a:lnSpc>
              <a:spcBef>
                <a:spcPts val="750"/>
              </a:spcBef>
            </a:pPr>
            <a:r>
              <a:rPr lang="en-US" sz="1100" dirty="0" err="1">
                <a:latin typeface="Gotham Book" pitchFamily="50" charset="0"/>
              </a:rPr>
              <a:t>Atrakcyjne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opcje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kupna</a:t>
            </a:r>
            <a:r>
              <a:rPr lang="en-US" sz="1100" dirty="0">
                <a:latin typeface="Gotham Book" pitchFamily="50" charset="0"/>
              </a:rPr>
              <a:t> lub </a:t>
            </a:r>
            <a:r>
              <a:rPr lang="en-US" sz="1100" dirty="0" err="1">
                <a:latin typeface="Gotham Book" pitchFamily="50" charset="0"/>
              </a:rPr>
              <a:t>wynajmu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urządzenia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</a:endParaRPr>
          </a:p>
        </p:txBody>
      </p:sp>
      <p:pic>
        <p:nvPicPr>
          <p:cNvPr id="711" name="Google Shape;711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00742" y="6016761"/>
            <a:ext cx="1171663" cy="1171663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38"/>
          <p:cNvSpPr txBox="1"/>
          <p:nvPr/>
        </p:nvSpPr>
        <p:spPr>
          <a:xfrm>
            <a:off x="11064878" y="6156581"/>
            <a:ext cx="2994022" cy="105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Akcesoria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755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Dostosowane</a:t>
            </a:r>
            <a:r>
              <a:rPr lang="en-US" sz="1100" dirty="0">
                <a:latin typeface="Gotham Book" pitchFamily="50" charset="0"/>
              </a:rPr>
              <a:t> do butelek </a:t>
            </a:r>
            <a:r>
              <a:rPr lang="en-US" sz="1100" dirty="0" err="1">
                <a:latin typeface="Gotham Book" pitchFamily="50" charset="0"/>
              </a:rPr>
              <a:t>kratki</a:t>
            </a:r>
            <a:r>
              <a:rPr lang="en-US" sz="1100" dirty="0">
                <a:latin typeface="Gotham Book" pitchFamily="50" charset="0"/>
              </a:rPr>
              <a:t> do mycia w zmywarce i </a:t>
            </a:r>
            <a:r>
              <a:rPr lang="en-US" sz="1100" dirty="0" err="1">
                <a:latin typeface="Gotham Book" pitchFamily="50" charset="0"/>
              </a:rPr>
              <a:t>przechowywania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środki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czyszczące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oraz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akcesoria</a:t>
            </a:r>
            <a:r>
              <a:rPr lang="en-US" sz="1100" dirty="0">
                <a:latin typeface="Gotham Book" pitchFamily="50" charset="0"/>
              </a:rPr>
              <a:t> do </a:t>
            </a:r>
            <a:r>
              <a:rPr lang="en-US" sz="1100" dirty="0" err="1">
                <a:latin typeface="Gotham Book" pitchFamily="50" charset="0"/>
              </a:rPr>
              <a:t>czyszczenia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dyspenserów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pic>
        <p:nvPicPr>
          <p:cNvPr id="713" name="Google Shape;713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6248" y="3132722"/>
            <a:ext cx="1171663" cy="1171663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38"/>
          <p:cNvSpPr txBox="1"/>
          <p:nvPr/>
        </p:nvSpPr>
        <p:spPr>
          <a:xfrm>
            <a:off x="12248823" y="3074063"/>
            <a:ext cx="2713047" cy="121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475615" lvl="0" indent="0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Higiena </a:t>
            </a: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i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bezpieczeństwo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0" rtl="0">
              <a:lnSpc>
                <a:spcPct val="102200"/>
              </a:lnSpc>
              <a:spcBef>
                <a:spcPts val="695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Wbudowany</a:t>
            </a:r>
            <a:r>
              <a:rPr lang="en-US" sz="1100" dirty="0">
                <a:latin typeface="Gotham Book" pitchFamily="50" charset="0"/>
              </a:rPr>
              <a:t> system </a:t>
            </a:r>
            <a:r>
              <a:rPr lang="en-US" sz="1100" dirty="0" err="1">
                <a:latin typeface="Gotham Book" pitchFamily="50" charset="0"/>
              </a:rPr>
              <a:t>filtrów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zapewni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pełne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bezpieczeństwo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higienę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nawet</a:t>
            </a:r>
            <a:r>
              <a:rPr lang="en-US" sz="1100" dirty="0">
                <a:latin typeface="Gotham Book" pitchFamily="50" charset="0"/>
              </a:rPr>
              <a:t> w </a:t>
            </a:r>
            <a:r>
              <a:rPr lang="en-US" sz="1100" dirty="0" err="1">
                <a:latin typeface="Gotham Book" pitchFamily="50" charset="0"/>
              </a:rPr>
              <a:t>środowiskach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wysokiego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ryzyka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pic>
        <p:nvPicPr>
          <p:cNvPr id="715" name="Google Shape;715;p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94446" y="6016752"/>
            <a:ext cx="1171676" cy="1171676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8"/>
          <p:cNvSpPr txBox="1"/>
          <p:nvPr/>
        </p:nvSpPr>
        <p:spPr>
          <a:xfrm>
            <a:off x="5596799" y="6261125"/>
            <a:ext cx="2311025" cy="87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Usługa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serwisowa</a:t>
            </a:r>
            <a:endParaRPr sz="1600" dirty="0">
              <a:latin typeface="Gotham Book" pitchFamily="50" charset="0"/>
              <a:sym typeface="Arial"/>
            </a:endParaRPr>
          </a:p>
          <a:p>
            <a:pPr marL="15875" marR="5080" lvl="0" indent="-15875" algn="r" rtl="0">
              <a:lnSpc>
                <a:spcPct val="102299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Usługa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instalacyjna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oraz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bieżąca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obsługa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konserwacyjna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dyspensera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717" name="Google Shape;717;p38"/>
          <p:cNvSpPr txBox="1">
            <a:spLocks noGrp="1"/>
          </p:cNvSpPr>
          <p:nvPr>
            <p:ph type="title"/>
          </p:nvPr>
        </p:nvSpPr>
        <p:spPr>
          <a:xfrm>
            <a:off x="902224" y="559975"/>
            <a:ext cx="5400677" cy="144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Gotham Light" pitchFamily="50" charset="0"/>
              </a:rPr>
              <a:t>Kompleksowe</a:t>
            </a:r>
            <a:endParaRPr sz="3900" dirty="0">
              <a:latin typeface="Gotham Light" pitchFamily="50" charset="0"/>
            </a:endParaRPr>
          </a:p>
          <a:p>
            <a:pPr marL="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Gotham Light" pitchFamily="50" charset="0"/>
              </a:rPr>
              <a:t>rozwiązanie</a:t>
            </a:r>
            <a:endParaRPr sz="3900" dirty="0">
              <a:latin typeface="Gotham Light" pitchFamily="50" charset="0"/>
            </a:endParaRPr>
          </a:p>
        </p:txBody>
      </p:sp>
      <p:sp>
        <p:nvSpPr>
          <p:cNvPr id="718" name="Google Shape;718;p38"/>
          <p:cNvSpPr txBox="1"/>
          <p:nvPr/>
        </p:nvSpPr>
        <p:spPr>
          <a:xfrm>
            <a:off x="887274" y="259975"/>
            <a:ext cx="15216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83D0F5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wyjątkowa</a:t>
            </a:r>
            <a:r>
              <a:rPr lang="en-US" sz="900" dirty="0">
                <a:solidFill>
                  <a:srgbClr val="83D0F5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83D0F5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współpraca</a:t>
            </a:r>
            <a:endParaRPr lang="en-US" sz="900" dirty="0">
              <a:solidFill>
                <a:srgbClr val="83D0F5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9" name="Google Shape;719;p38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83D0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20" name="Google Shape;720;p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79518" y="1825669"/>
            <a:ext cx="1171663" cy="117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A08FFF52-AD6C-647F-1886-746F5794C7EB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2"/>
            <a:extLst>
              <a:ext uri="{FF2B5EF4-FFF2-40B4-BE49-F238E27FC236}">
                <a16:creationId xmlns:a16="http://schemas.microsoft.com/office/drawing/2014/main" id="{8BF7670C-BD9D-4686-06CD-AF013D5B1F8F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97B197F-44FF-E27E-8BB0-CB214D5624F7}"/>
              </a:ext>
            </a:extLst>
          </p:cNvPr>
          <p:cNvSpPr/>
          <p:nvPr/>
        </p:nvSpPr>
        <p:spPr>
          <a:xfrm>
            <a:off x="-9525" y="1739900"/>
            <a:ext cx="5048250" cy="6769100"/>
          </a:xfrm>
          <a:prstGeom prst="rect">
            <a:avLst/>
          </a:prstGeom>
          <a:solidFill>
            <a:srgbClr val="B1E1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C4F186F-F3DA-0C44-178B-61F85FBF1853}"/>
              </a:ext>
            </a:extLst>
          </p:cNvPr>
          <p:cNvSpPr/>
          <p:nvPr/>
        </p:nvSpPr>
        <p:spPr>
          <a:xfrm>
            <a:off x="5029200" y="1739900"/>
            <a:ext cx="5048250" cy="6769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82F36B9-DC62-FABE-1E20-F7F9CAC6C953}"/>
              </a:ext>
            </a:extLst>
          </p:cNvPr>
          <p:cNvSpPr/>
          <p:nvPr/>
        </p:nvSpPr>
        <p:spPr>
          <a:xfrm>
            <a:off x="10077450" y="1739900"/>
            <a:ext cx="5048250" cy="6769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7883C46-9A13-B400-3412-3E2123A0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44" y="556410"/>
            <a:ext cx="10968822" cy="918788"/>
          </a:xfrm>
        </p:spPr>
        <p:txBody>
          <a:bodyPr anchor="t">
            <a:noAutofit/>
          </a:bodyPr>
          <a:lstStyle/>
          <a:p>
            <a:pPr defTabSz="1134405" rtl="0">
              <a:spcBef>
                <a:spcPts val="496"/>
              </a:spcBef>
              <a:defRPr/>
            </a:pPr>
            <a:r>
              <a:rPr lang="pl-PL" sz="5400" spc="25" dirty="0">
                <a:solidFill>
                  <a:srgbClr val="084783"/>
                </a:solidFill>
                <a:latin typeface="Gotham Light" pitchFamily="2" charset="0"/>
              </a:rPr>
              <a:t>3-strefowa ochrona higieniczna</a:t>
            </a:r>
            <a:endParaRPr lang="en" sz="5400" spc="25" dirty="0">
              <a:solidFill>
                <a:srgbClr val="084783"/>
              </a:solidFill>
              <a:latin typeface="Gotham Light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8A8A68-2683-6D42-2A3E-989BAA4A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anchor="ctr">
            <a:normAutofit/>
          </a:bodyPr>
          <a:lstStyle/>
          <a:p>
            <a:pPr marL="0" marR="0" lvl="0" indent="0" algn="r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Tx/>
              <a:buSzTx/>
              <a:buFontTx/>
              <a:buNone/>
              <a:tabLst/>
              <a:defRPr/>
            </a:pPr>
            <a:fld id="{7E888711-24A8-49B4-85DB-3DA764D1E55A}" type="slidenum">
              <a:rPr kumimoji="0" lang="en" sz="1117" b="0" i="0" u="none" strike="noStrike" kern="1200" cap="none" spc="0" normalizeH="0" baseline="0" noProof="0">
                <a:ln>
                  <a:noFill/>
                </a:ln>
                <a:solidFill>
                  <a:srgbClr val="0057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134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44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117" b="0" i="0" u="none" strike="noStrike" kern="1200" cap="none" spc="0" normalizeH="0" baseline="0" noProof="0">
              <a:ln>
                <a:noFill/>
              </a:ln>
              <a:solidFill>
                <a:srgbClr val="00579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 descr="Ein Bild, das Grafiken, Schrift, Screenshot, Grafikdesign enthält.  Automatisch generierte Beschreibung">
            <a:extLst>
              <a:ext uri="{FF2B5EF4-FFF2-40B4-BE49-F238E27FC236}">
                <a16:creationId xmlns:a16="http://schemas.microsoft.com/office/drawing/2014/main" id="{91FF6B36-8FD8-1699-AE49-DAE5F2E648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604" y="556410"/>
            <a:ext cx="1573241" cy="330331"/>
          </a:xfrm>
          <a:prstGeom prst="rect">
            <a:avLst/>
          </a:prstGeom>
        </p:spPr>
      </p:pic>
      <p:pic>
        <p:nvPicPr>
          <p:cNvPr id="18" name="object 6">
            <a:extLst>
              <a:ext uri="{FF2B5EF4-FFF2-40B4-BE49-F238E27FC236}">
                <a16:creationId xmlns:a16="http://schemas.microsoft.com/office/drawing/2014/main" id="{7BBB6E3F-EF95-657B-2754-F41E9A85442D}"/>
              </a:ext>
            </a:extLst>
          </p:cNvPr>
          <p:cNvPicPr/>
          <p:nvPr/>
        </p:nvPicPr>
        <p:blipFill rotWithShape="1">
          <a:blip r:embed="rId3" cstate="print"/>
          <a:srcRect b="13301"/>
          <a:stretch/>
        </p:blipFill>
        <p:spPr>
          <a:xfrm>
            <a:off x="1963146" y="4165820"/>
            <a:ext cx="1244239" cy="4343180"/>
          </a:xfrm>
          <a:prstGeom prst="rect">
            <a:avLst/>
          </a:prstGeom>
        </p:spPr>
      </p:pic>
      <p:pic>
        <p:nvPicPr>
          <p:cNvPr id="19" name="object 2">
            <a:extLst>
              <a:ext uri="{FF2B5EF4-FFF2-40B4-BE49-F238E27FC236}">
                <a16:creationId xmlns:a16="http://schemas.microsoft.com/office/drawing/2014/main" id="{7659F7A1-26BD-9652-E582-B08E32434F2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282" y="4611160"/>
            <a:ext cx="2480887" cy="3873500"/>
          </a:xfrm>
          <a:prstGeom prst="rect">
            <a:avLst/>
          </a:prstGeom>
        </p:spPr>
      </p:pic>
      <p:pic>
        <p:nvPicPr>
          <p:cNvPr id="20" name="object 47">
            <a:extLst>
              <a:ext uri="{FF2B5EF4-FFF2-40B4-BE49-F238E27FC236}">
                <a16:creationId xmlns:a16="http://schemas.microsoft.com/office/drawing/2014/main" id="{93969E01-2F07-99CA-0A12-1F2479DB84D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06748" y="4672537"/>
            <a:ext cx="1234714" cy="1220300"/>
          </a:xfrm>
          <a:prstGeom prst="rect">
            <a:avLst/>
          </a:prstGeom>
        </p:spPr>
      </p:pic>
      <p:pic>
        <p:nvPicPr>
          <p:cNvPr id="21" name="Grafik 20" descr="Ein Bild, das Haushaltsgerät, Gerät, Küchengerät, Großes Haushaltsgerät enthält.  Automatisch generierte Beschreibung">
            <a:extLst>
              <a:ext uri="{FF2B5EF4-FFF2-40B4-BE49-F238E27FC236}">
                <a16:creationId xmlns:a16="http://schemas.microsoft.com/office/drawing/2014/main" id="{6719BE6C-7E30-737D-1D3F-3E892585A6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1" t="9702" r="22256" b="46072"/>
          <a:stretch/>
        </p:blipFill>
        <p:spPr>
          <a:xfrm>
            <a:off x="6714472" y="4800236"/>
            <a:ext cx="2427583" cy="3721100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313E344-C9DA-CB95-FECC-09C96C601F10}"/>
              </a:ext>
            </a:extLst>
          </p:cNvPr>
          <p:cNvGrpSpPr/>
          <p:nvPr/>
        </p:nvGrpSpPr>
        <p:grpSpPr>
          <a:xfrm>
            <a:off x="5657850" y="4660752"/>
            <a:ext cx="1238250" cy="1243871"/>
            <a:chOff x="11363325" y="2172429"/>
            <a:chExt cx="1238250" cy="1243871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E088233-D566-234E-B5AC-2E53D2207137}"/>
                </a:ext>
              </a:extLst>
            </p:cNvPr>
            <p:cNvSpPr/>
            <p:nvPr/>
          </p:nvSpPr>
          <p:spPr>
            <a:xfrm>
              <a:off x="11363325" y="2172429"/>
              <a:ext cx="1238250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Grafik 21" descr="Ein Bild, das Grafiken, Schrift, Logo, Symbol enthält.  Automatisch generierte Beschreibung">
              <a:extLst>
                <a:ext uri="{FF2B5EF4-FFF2-40B4-BE49-F238E27FC236}">
                  <a16:creationId xmlns:a16="http://schemas.microsoft.com/office/drawing/2014/main" id="{1EE672F4-2B81-1AE1-D158-EF7B9EAC0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325" y="2172429"/>
              <a:ext cx="1238250" cy="124387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6EF8C346-377E-539D-3C90-F5FCCED0F23E}"/>
              </a:ext>
            </a:extLst>
          </p:cNvPr>
          <p:cNvSpPr txBox="1"/>
          <p:nvPr/>
        </p:nvSpPr>
        <p:spPr>
          <a:xfrm>
            <a:off x="781744" y="2120900"/>
            <a:ext cx="39074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ok" pitchFamily="50" charset="0"/>
              </a:rPr>
              <a:t>Wielostopniowa filtracja wyznaczająca standardy w branży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ok" pitchFamily="50" charset="0"/>
              </a:rPr>
              <a:t>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ok" pitchFamily="50" charset="0"/>
              </a:rPr>
              <a:t>Usuwa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ok" pitchFamily="50" charset="0"/>
              </a:rPr>
              <a:t> 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ok" pitchFamily="50" charset="0"/>
              </a:rPr>
              <a:t>cząstki stałe, zawiesiny, bakterie, cysty, substancje zakłócające smak i zapach.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 Book" pitchFamily="50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AA1FB2A-58C3-869A-97A2-A109D79FBF07}"/>
              </a:ext>
            </a:extLst>
          </p:cNvPr>
          <p:cNvSpPr txBox="1"/>
          <p:nvPr/>
        </p:nvSpPr>
        <p:spPr>
          <a:xfrm>
            <a:off x="10251340" y="2091158"/>
            <a:ext cx="46400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</a:rPr>
              <a:t>Ochrona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</a:rPr>
              <a:t>przed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</a:rPr>
              <a:t>zanieczyszczeniami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</a:rPr>
              <a:t>wtórnymi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</a:rPr>
              <a:t>Kran wylewki jest automatycznie podgrzewany do ponad 125°C co 120 minut, zabijając w ten sposób ewentualne zarazki, które mogą pochodzić z zewnątrz. Aktywny 24/7 - nawet w okresie, gdy dyspenser nie jest używany.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B27D705-1B07-BBF8-A486-B16C0EC4258A}"/>
              </a:ext>
            </a:extLst>
          </p:cNvPr>
          <p:cNvSpPr txBox="1"/>
          <p:nvPr/>
        </p:nvSpPr>
        <p:spPr>
          <a:xfrm>
            <a:off x="5361767" y="2091159"/>
            <a:ext cx="44728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ok" pitchFamily="50" charset="0"/>
              </a:rPr>
              <a:t>Ochrona przed namnażaniem się zarazków wewnątrz urządzenia</a:t>
            </a: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 Book" pitchFamily="50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ok" pitchFamily="50" charset="0"/>
              </a:rPr>
              <a:t>Regularna, automatyczna funkcja samooczyszczenia poprzez cyrkulację wody przez wszystkie przewody i filtr. Zapobiega rozwojowi zarazków. Dostosowuje się do sposobu użytkowania dyspensera.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 Book" pitchFamily="50" charset="0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6ADF1F3-D420-E9C8-7E11-EEC5B7B90A88}"/>
              </a:ext>
            </a:extLst>
          </p:cNvPr>
          <p:cNvGrpSpPr/>
          <p:nvPr/>
        </p:nvGrpSpPr>
        <p:grpSpPr>
          <a:xfrm>
            <a:off x="541215" y="4656692"/>
            <a:ext cx="1244239" cy="1220299"/>
            <a:chOff x="623766" y="4115958"/>
            <a:chExt cx="1244239" cy="1220299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68E38A10-C9FB-985D-D603-565885D5C8A3}"/>
                </a:ext>
              </a:extLst>
            </p:cNvPr>
            <p:cNvSpPr/>
            <p:nvPr/>
          </p:nvSpPr>
          <p:spPr>
            <a:xfrm>
              <a:off x="623766" y="4115958"/>
              <a:ext cx="1244239" cy="12202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077BE9D-6FA8-FECA-206A-5810A2C894D5}"/>
                </a:ext>
              </a:extLst>
            </p:cNvPr>
            <p:cNvSpPr txBox="1"/>
            <p:nvPr/>
          </p:nvSpPr>
          <p:spPr>
            <a:xfrm>
              <a:off x="798040" y="4662819"/>
              <a:ext cx="9153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1" i="0" u="none" strike="noStrike" kern="0" cap="none" spc="2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CLARITY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Protect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pic>
          <p:nvPicPr>
            <p:cNvPr id="31" name="Grafik 30" descr="Ein Bild, das Grafiken, Schrift, Screenshot, Grafikdesign enthält.  Automatisch generierte Beschreibung">
              <a:extLst>
                <a:ext uri="{FF2B5EF4-FFF2-40B4-BE49-F238E27FC236}">
                  <a16:creationId xmlns:a16="http://schemas.microsoft.com/office/drawing/2014/main" id="{7B1FF567-E61D-A6C9-9C64-FAC440439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170"/>
            <a:stretch/>
          </p:blipFill>
          <p:spPr>
            <a:xfrm>
              <a:off x="1074168" y="4280829"/>
              <a:ext cx="343433" cy="330331"/>
            </a:xfrm>
            <a:prstGeom prst="rect">
              <a:avLst/>
            </a:prstGeom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5F08D1F8-A2DD-6343-EAB8-922D5C0F76E7}"/>
              </a:ext>
            </a:extLst>
          </p:cNvPr>
          <p:cNvSpPr/>
          <p:nvPr/>
        </p:nvSpPr>
        <p:spPr>
          <a:xfrm>
            <a:off x="9467850" y="2654300"/>
            <a:ext cx="648000" cy="648000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</a:t>
            </a:r>
          </a:p>
        </p:txBody>
      </p:sp>
      <p:sp>
        <p:nvSpPr>
          <p:cNvPr id="3" name="Google Shape;718;p38">
            <a:extLst>
              <a:ext uri="{FF2B5EF4-FFF2-40B4-BE49-F238E27FC236}">
                <a16:creationId xmlns:a16="http://schemas.microsoft.com/office/drawing/2014/main" id="{F20E8B08-3637-42AC-82A4-D170B4CF1385}"/>
              </a:ext>
            </a:extLst>
          </p:cNvPr>
          <p:cNvSpPr txBox="1"/>
          <p:nvPr/>
        </p:nvSpPr>
        <p:spPr>
          <a:xfrm>
            <a:off x="887274" y="259975"/>
            <a:ext cx="15216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83D0F5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 i bezpieczeństwo</a:t>
            </a:r>
            <a:endParaRPr lang="en-US" sz="900" dirty="0">
              <a:solidFill>
                <a:srgbClr val="83D0F5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Google Shape;719;p38">
            <a:extLst>
              <a:ext uri="{FF2B5EF4-FFF2-40B4-BE49-F238E27FC236}">
                <a16:creationId xmlns:a16="http://schemas.microsoft.com/office/drawing/2014/main" id="{A6140EBE-3FD4-50A3-E0FC-CFDD2B33FA4F}"/>
              </a:ext>
            </a:extLst>
          </p:cNvPr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83D0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04411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E748-B80D-1602-2ACB-A0757692116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 dirty="0"/>
              <a:t>Dyspensery do wody BRITA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453E5-B462-C857-D0CF-BB7E4206EB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/>
        <p:txBody>
          <a:bodyPr/>
          <a:lstStyle/>
          <a:p>
            <a:r>
              <a:rPr lang="pl-PL" dirty="0"/>
              <a:t>Dopasowane do każdej przestrzeni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8548-4C52-E796-5042-635E34BD3E5C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7370161-C519-46C5-9029-2C439855FB59}" type="datetime1"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134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03/02/2025</a:t>
            </a:fld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6ABB3-6EAC-B981-D111-495134B1FF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BRITA | Presentation title</a:t>
            </a:r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B39C-D74E-D53C-9957-0245A29E40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pPr marL="0" marR="0" lvl="0" indent="0" algn="r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E888711-24A8-49B4-85DB-3DA764D1E55A}" type="slidenum"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134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773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39"/>
          <p:cNvGrpSpPr/>
          <p:nvPr/>
        </p:nvGrpSpPr>
        <p:grpSpPr>
          <a:xfrm>
            <a:off x="6785610" y="1905"/>
            <a:ext cx="8339988" cy="8506802"/>
            <a:chOff x="6779996" y="0"/>
            <a:chExt cx="8339988" cy="8506802"/>
          </a:xfrm>
        </p:grpSpPr>
        <p:pic>
          <p:nvPicPr>
            <p:cNvPr id="729" name="Google Shape;729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97544" y="0"/>
              <a:ext cx="6922440" cy="8506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0" name="Google Shape;730;p39"/>
            <p:cNvSpPr/>
            <p:nvPr/>
          </p:nvSpPr>
          <p:spPr>
            <a:xfrm>
              <a:off x="6779996" y="0"/>
              <a:ext cx="2540635" cy="2813685"/>
            </a:xfrm>
            <a:custGeom>
              <a:avLst/>
              <a:gdLst/>
              <a:ahLst/>
              <a:cxnLst/>
              <a:rect l="l" t="t" r="r" b="b"/>
              <a:pathLst>
                <a:path w="2540634" h="2813685" extrusionOk="0">
                  <a:moveTo>
                    <a:pt x="2540254" y="0"/>
                  </a:moveTo>
                  <a:lnTo>
                    <a:pt x="0" y="0"/>
                  </a:lnTo>
                  <a:lnTo>
                    <a:pt x="0" y="2813405"/>
                  </a:lnTo>
                  <a:lnTo>
                    <a:pt x="2540254" y="2813405"/>
                  </a:lnTo>
                  <a:lnTo>
                    <a:pt x="25402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1" name="Google Shape;731;p39"/>
          <p:cNvSpPr txBox="1">
            <a:spLocks noGrp="1"/>
          </p:cNvSpPr>
          <p:nvPr>
            <p:ph type="title"/>
          </p:nvPr>
        </p:nvSpPr>
        <p:spPr>
          <a:xfrm>
            <a:off x="887300" y="567175"/>
            <a:ext cx="8489100" cy="212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1270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Gotham Light" pitchFamily="50" charset="0"/>
              </a:rPr>
              <a:t>Pomagamy</a:t>
            </a:r>
            <a:r>
              <a:rPr lang="en-US" sz="3900" dirty="0">
                <a:latin typeface="Gotham Light" pitchFamily="50" charset="0"/>
              </a:rPr>
              <a:t> w </a:t>
            </a:r>
            <a:r>
              <a:rPr lang="en-US" sz="3900" dirty="0" err="1">
                <a:latin typeface="Gotham Light" pitchFamily="50" charset="0"/>
              </a:rPr>
              <a:t>dokonywaniu</a:t>
            </a:r>
            <a:r>
              <a:rPr lang="en-US" sz="3900" dirty="0">
                <a:latin typeface="Gotham Light" pitchFamily="50" charset="0"/>
              </a:rPr>
              <a:t> </a:t>
            </a:r>
            <a:r>
              <a:rPr lang="en-US" sz="3900" dirty="0" err="1">
                <a:latin typeface="Gotham Light" pitchFamily="50" charset="0"/>
              </a:rPr>
              <a:t>lepszych</a:t>
            </a:r>
            <a:r>
              <a:rPr lang="en-US" sz="3900" dirty="0">
                <a:latin typeface="Gotham Light" pitchFamily="50" charset="0"/>
              </a:rPr>
              <a:t> </a:t>
            </a:r>
            <a:r>
              <a:rPr lang="en-US" sz="3900" dirty="0" err="1">
                <a:latin typeface="Gotham Light" pitchFamily="50" charset="0"/>
              </a:rPr>
              <a:t>wyborów</a:t>
            </a:r>
            <a:r>
              <a:rPr lang="en-US" sz="3900" dirty="0">
                <a:latin typeface="Gotham Light" pitchFamily="50" charset="0"/>
              </a:rPr>
              <a:t> </a:t>
            </a:r>
            <a:r>
              <a:rPr lang="en-US" sz="3900" dirty="0" err="1">
                <a:latin typeface="Gotham Light" pitchFamily="50" charset="0"/>
              </a:rPr>
              <a:t>dotyczących</a:t>
            </a:r>
            <a:r>
              <a:rPr lang="en-US" sz="3900" dirty="0">
                <a:latin typeface="Gotham Light" pitchFamily="50" charset="0"/>
              </a:rPr>
              <a:t> wody</a:t>
            </a:r>
            <a:endParaRPr sz="3900" dirty="0">
              <a:latin typeface="Gotham Light" pitchFamily="50" charset="0"/>
              <a:sym typeface="Arial"/>
            </a:endParaRPr>
          </a:p>
        </p:txBody>
      </p:sp>
      <p:sp>
        <p:nvSpPr>
          <p:cNvPr id="732" name="Google Shape;732;p39"/>
          <p:cNvSpPr txBox="1"/>
          <p:nvPr/>
        </p:nvSpPr>
        <p:spPr>
          <a:xfrm>
            <a:off x="3346640" y="6056485"/>
            <a:ext cx="1691100" cy="1195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5080" algn="ctr">
              <a:lnSpc>
                <a:spcPct val="118750"/>
              </a:lnSpc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Dyspensery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ze</a:t>
            </a: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zintegrowanym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kranem</a:t>
            </a:r>
            <a:endParaRPr lang="en-US" sz="1600" dirty="0">
              <a:solidFill>
                <a:srgbClr val="084783"/>
              </a:solidFill>
              <a:latin typeface="Gotham Book" pitchFamily="50" charset="0"/>
            </a:endParaRPr>
          </a:p>
          <a:p>
            <a:pPr marL="108585" marR="5080" lvl="0" indent="-9652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733" name="Google Shape;733;p39"/>
          <p:cNvSpPr txBox="1"/>
          <p:nvPr/>
        </p:nvSpPr>
        <p:spPr>
          <a:xfrm>
            <a:off x="1006271" y="6062886"/>
            <a:ext cx="1880464" cy="1195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5080" lvl="0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 err="1">
                <a:solidFill>
                  <a:srgbClr val="084783"/>
                </a:solidFill>
                <a:latin typeface="Gotham Book" pitchFamily="50" charset="0"/>
              </a:rPr>
              <a:t>Nablatowe</a:t>
            </a: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 i wolnostojące dyspensery do wody</a:t>
            </a:r>
          </a:p>
        </p:txBody>
      </p:sp>
      <p:grpSp>
        <p:nvGrpSpPr>
          <p:cNvPr id="734" name="Google Shape;734;p39"/>
          <p:cNvGrpSpPr/>
          <p:nvPr/>
        </p:nvGrpSpPr>
        <p:grpSpPr>
          <a:xfrm>
            <a:off x="1006271" y="4167987"/>
            <a:ext cx="1880464" cy="1625041"/>
            <a:chOff x="1006271" y="4167987"/>
            <a:chExt cx="1880464" cy="1625041"/>
          </a:xfrm>
        </p:grpSpPr>
        <p:pic>
          <p:nvPicPr>
            <p:cNvPr id="735" name="Google Shape;735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6271" y="4167987"/>
              <a:ext cx="888542" cy="1625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02561" y="4445381"/>
              <a:ext cx="728129" cy="11763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80286" y="4795698"/>
              <a:ext cx="1106449" cy="9973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8" name="Google Shape;738;p39"/>
          <p:cNvSpPr txBox="1"/>
          <p:nvPr/>
        </p:nvSpPr>
        <p:spPr>
          <a:xfrm>
            <a:off x="5469649" y="6056485"/>
            <a:ext cx="1935600" cy="90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5080" algn="ctr">
              <a:lnSpc>
                <a:spcPct val="118750"/>
              </a:lnSpc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Dyspensery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o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wysokiej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wydajności</a:t>
            </a:r>
            <a:endParaRPr lang="en-US" sz="1600" dirty="0">
              <a:solidFill>
                <a:srgbClr val="084783"/>
              </a:solidFill>
              <a:latin typeface="Gotham Book" pitchFamily="50" charset="0"/>
            </a:endParaRPr>
          </a:p>
        </p:txBody>
      </p:sp>
      <p:grpSp>
        <p:nvGrpSpPr>
          <p:cNvPr id="739" name="Google Shape;739;p39"/>
          <p:cNvGrpSpPr/>
          <p:nvPr/>
        </p:nvGrpSpPr>
        <p:grpSpPr>
          <a:xfrm>
            <a:off x="3435908" y="4257992"/>
            <a:ext cx="1511986" cy="1631353"/>
            <a:chOff x="3435908" y="4257992"/>
            <a:chExt cx="1511986" cy="1631353"/>
          </a:xfrm>
        </p:grpSpPr>
        <p:pic>
          <p:nvPicPr>
            <p:cNvPr id="740" name="Google Shape;740;p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35908" y="4257992"/>
              <a:ext cx="1414195" cy="1631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1" name="Google Shape;741;p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71010" y="4257992"/>
              <a:ext cx="776884" cy="16313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2" name="Google Shape;742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59501" y="4130650"/>
            <a:ext cx="1230388" cy="168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07404" y="3958006"/>
            <a:ext cx="1336319" cy="195157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39"/>
          <p:cNvSpPr txBox="1"/>
          <p:nvPr/>
        </p:nvSpPr>
        <p:spPr>
          <a:xfrm>
            <a:off x="887299" y="2683341"/>
            <a:ext cx="6415544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dirty="0">
                <a:solidFill>
                  <a:srgbClr val="084783"/>
                </a:solidFill>
                <a:latin typeface="Gotham Book" pitchFamily="50" charset="0"/>
              </a:rPr>
              <a:t>Łatwe w użytkowaniu, przyjemne dla oka. Technologia i wzornictwo naszych produktów wyróżniają naszą markę.</a:t>
            </a:r>
            <a:endParaRPr sz="2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745" name="Google Shape;745;p39"/>
          <p:cNvSpPr txBox="1"/>
          <p:nvPr/>
        </p:nvSpPr>
        <p:spPr>
          <a:xfrm>
            <a:off x="887274" y="259975"/>
            <a:ext cx="16911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6" name="Google Shape;746;p39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47" name="Google Shape;747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33EFED57-7020-148A-9D4A-B3746215BA38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2"/>
            <a:extLst>
              <a:ext uri="{FF2B5EF4-FFF2-40B4-BE49-F238E27FC236}">
                <a16:creationId xmlns:a16="http://schemas.microsoft.com/office/drawing/2014/main" id="{D067AE4A-0391-F414-4DC2-0EB3B567D6B7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hlinkClick r:id="rId3"/>
            <a:extLst>
              <a:ext uri="{FF2B5EF4-FFF2-40B4-BE49-F238E27FC236}">
                <a16:creationId xmlns:a16="http://schemas.microsoft.com/office/drawing/2014/main" id="{F6B701AD-75EE-DD24-268C-12F9B50862AB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58" name="Google Shape;758;p40"/>
          <p:cNvGrpSpPr/>
          <p:nvPr/>
        </p:nvGrpSpPr>
        <p:grpSpPr>
          <a:xfrm>
            <a:off x="0" y="341287"/>
            <a:ext cx="7170351" cy="8165565"/>
            <a:chOff x="0" y="341287"/>
            <a:chExt cx="7170351" cy="8165565"/>
          </a:xfrm>
        </p:grpSpPr>
        <p:sp>
          <p:nvSpPr>
            <p:cNvPr id="759" name="Google Shape;759;p40"/>
            <p:cNvSpPr/>
            <p:nvPr/>
          </p:nvSpPr>
          <p:spPr>
            <a:xfrm>
              <a:off x="0" y="341287"/>
              <a:ext cx="812800" cy="18415"/>
            </a:xfrm>
            <a:custGeom>
              <a:avLst/>
              <a:gdLst/>
              <a:ahLst/>
              <a:cxnLst/>
              <a:rect l="l" t="t" r="r" b="b"/>
              <a:pathLst>
                <a:path w="812800" h="18414" extrusionOk="0">
                  <a:moveTo>
                    <a:pt x="812520" y="0"/>
                  </a:moveTo>
                  <a:lnTo>
                    <a:pt x="0" y="0"/>
                  </a:lnTo>
                  <a:lnTo>
                    <a:pt x="0" y="17995"/>
                  </a:lnTo>
                  <a:lnTo>
                    <a:pt x="812520" y="17995"/>
                  </a:lnTo>
                  <a:lnTo>
                    <a:pt x="81252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2369192" y="6298957"/>
              <a:ext cx="2315845" cy="2207895"/>
            </a:xfrm>
            <a:custGeom>
              <a:avLst/>
              <a:gdLst/>
              <a:ahLst/>
              <a:cxnLst/>
              <a:rect l="l" t="t" r="r" b="b"/>
              <a:pathLst>
                <a:path w="2315845" h="2207895" extrusionOk="0">
                  <a:moveTo>
                    <a:pt x="1164323" y="0"/>
                  </a:moveTo>
                  <a:lnTo>
                    <a:pt x="1116565" y="977"/>
                  </a:lnTo>
                  <a:lnTo>
                    <a:pt x="1069277" y="3883"/>
                  </a:lnTo>
                  <a:lnTo>
                    <a:pt x="1022498" y="8679"/>
                  </a:lnTo>
                  <a:lnTo>
                    <a:pt x="976266" y="15328"/>
                  </a:lnTo>
                  <a:lnTo>
                    <a:pt x="930619" y="23790"/>
                  </a:lnTo>
                  <a:lnTo>
                    <a:pt x="885596" y="34027"/>
                  </a:lnTo>
                  <a:lnTo>
                    <a:pt x="841235" y="46002"/>
                  </a:lnTo>
                  <a:lnTo>
                    <a:pt x="797574" y="59674"/>
                  </a:lnTo>
                  <a:lnTo>
                    <a:pt x="754653" y="75007"/>
                  </a:lnTo>
                  <a:lnTo>
                    <a:pt x="712508" y="91962"/>
                  </a:lnTo>
                  <a:lnTo>
                    <a:pt x="671180" y="110500"/>
                  </a:lnTo>
                  <a:lnTo>
                    <a:pt x="630705" y="130583"/>
                  </a:lnTo>
                  <a:lnTo>
                    <a:pt x="591123" y="152173"/>
                  </a:lnTo>
                  <a:lnTo>
                    <a:pt x="552471" y="175230"/>
                  </a:lnTo>
                  <a:lnTo>
                    <a:pt x="514789" y="199718"/>
                  </a:lnTo>
                  <a:lnTo>
                    <a:pt x="478115" y="225597"/>
                  </a:lnTo>
                  <a:lnTo>
                    <a:pt x="442486" y="252829"/>
                  </a:lnTo>
                  <a:lnTo>
                    <a:pt x="407942" y="281376"/>
                  </a:lnTo>
                  <a:lnTo>
                    <a:pt x="374520" y="311199"/>
                  </a:lnTo>
                  <a:lnTo>
                    <a:pt x="342260" y="342260"/>
                  </a:lnTo>
                  <a:lnTo>
                    <a:pt x="311199" y="374520"/>
                  </a:lnTo>
                  <a:lnTo>
                    <a:pt x="281376" y="407942"/>
                  </a:lnTo>
                  <a:lnTo>
                    <a:pt x="252829" y="442486"/>
                  </a:lnTo>
                  <a:lnTo>
                    <a:pt x="225597" y="478115"/>
                  </a:lnTo>
                  <a:lnTo>
                    <a:pt x="199718" y="514789"/>
                  </a:lnTo>
                  <a:lnTo>
                    <a:pt x="175230" y="552471"/>
                  </a:lnTo>
                  <a:lnTo>
                    <a:pt x="152173" y="591123"/>
                  </a:lnTo>
                  <a:lnTo>
                    <a:pt x="130583" y="630705"/>
                  </a:lnTo>
                  <a:lnTo>
                    <a:pt x="110500" y="671180"/>
                  </a:lnTo>
                  <a:lnTo>
                    <a:pt x="91962" y="712508"/>
                  </a:lnTo>
                  <a:lnTo>
                    <a:pt x="75007" y="754653"/>
                  </a:lnTo>
                  <a:lnTo>
                    <a:pt x="59674" y="797574"/>
                  </a:lnTo>
                  <a:lnTo>
                    <a:pt x="46002" y="841235"/>
                  </a:lnTo>
                  <a:lnTo>
                    <a:pt x="34027" y="885596"/>
                  </a:lnTo>
                  <a:lnTo>
                    <a:pt x="23790" y="930619"/>
                  </a:lnTo>
                  <a:lnTo>
                    <a:pt x="15328" y="976266"/>
                  </a:lnTo>
                  <a:lnTo>
                    <a:pt x="8679" y="1022498"/>
                  </a:lnTo>
                  <a:lnTo>
                    <a:pt x="3883" y="1069277"/>
                  </a:lnTo>
                  <a:lnTo>
                    <a:pt x="977" y="1116565"/>
                  </a:lnTo>
                  <a:lnTo>
                    <a:pt x="0" y="1164323"/>
                  </a:lnTo>
                  <a:lnTo>
                    <a:pt x="977" y="1212057"/>
                  </a:lnTo>
                  <a:lnTo>
                    <a:pt x="3883" y="1259276"/>
                  </a:lnTo>
                  <a:lnTo>
                    <a:pt x="8679" y="1305943"/>
                  </a:lnTo>
                  <a:lnTo>
                    <a:pt x="15328" y="1352022"/>
                  </a:lnTo>
                  <a:lnTo>
                    <a:pt x="23790" y="1397477"/>
                  </a:lnTo>
                  <a:lnTo>
                    <a:pt x="34027" y="1442272"/>
                  </a:lnTo>
                  <a:lnTo>
                    <a:pt x="46002" y="1486372"/>
                  </a:lnTo>
                  <a:lnTo>
                    <a:pt x="59674" y="1529740"/>
                  </a:lnTo>
                  <a:lnTo>
                    <a:pt x="75007" y="1572340"/>
                  </a:lnTo>
                  <a:lnTo>
                    <a:pt x="91962" y="1614137"/>
                  </a:lnTo>
                  <a:lnTo>
                    <a:pt x="110500" y="1655094"/>
                  </a:lnTo>
                  <a:lnTo>
                    <a:pt x="130583" y="1695176"/>
                  </a:lnTo>
                  <a:lnTo>
                    <a:pt x="152173" y="1734345"/>
                  </a:lnTo>
                  <a:lnTo>
                    <a:pt x="175230" y="1772567"/>
                  </a:lnTo>
                  <a:lnTo>
                    <a:pt x="199718" y="1809806"/>
                  </a:lnTo>
                  <a:lnTo>
                    <a:pt x="225597" y="1846025"/>
                  </a:lnTo>
                  <a:lnTo>
                    <a:pt x="252829" y="1881188"/>
                  </a:lnTo>
                  <a:lnTo>
                    <a:pt x="281376" y="1915260"/>
                  </a:lnTo>
                  <a:lnTo>
                    <a:pt x="311199" y="1948204"/>
                  </a:lnTo>
                  <a:lnTo>
                    <a:pt x="342260" y="1979985"/>
                  </a:lnTo>
                  <a:lnTo>
                    <a:pt x="374520" y="2010566"/>
                  </a:lnTo>
                  <a:lnTo>
                    <a:pt x="407942" y="2039912"/>
                  </a:lnTo>
                  <a:lnTo>
                    <a:pt x="442486" y="2067986"/>
                  </a:lnTo>
                  <a:lnTo>
                    <a:pt x="478115" y="2094753"/>
                  </a:lnTo>
                  <a:lnTo>
                    <a:pt x="514789" y="2120177"/>
                  </a:lnTo>
                  <a:lnTo>
                    <a:pt x="552471" y="2144220"/>
                  </a:lnTo>
                  <a:lnTo>
                    <a:pt x="591123" y="2166849"/>
                  </a:lnTo>
                  <a:lnTo>
                    <a:pt x="630705" y="2188026"/>
                  </a:lnTo>
                  <a:lnTo>
                    <a:pt x="671473" y="2207845"/>
                  </a:lnTo>
                  <a:lnTo>
                    <a:pt x="1654369" y="2207845"/>
                  </a:lnTo>
                  <a:lnTo>
                    <a:pt x="1707327" y="2181667"/>
                  </a:lnTo>
                  <a:lnTo>
                    <a:pt x="1747193" y="2159466"/>
                  </a:lnTo>
                  <a:lnTo>
                    <a:pt x="1786050" y="2135750"/>
                  </a:lnTo>
                  <a:lnTo>
                    <a:pt x="1823859" y="2110560"/>
                  </a:lnTo>
                  <a:lnTo>
                    <a:pt x="1860581" y="2083932"/>
                  </a:lnTo>
                  <a:lnTo>
                    <a:pt x="1896176" y="2055907"/>
                  </a:lnTo>
                  <a:lnTo>
                    <a:pt x="1930607" y="2026524"/>
                  </a:lnTo>
                  <a:lnTo>
                    <a:pt x="1963835" y="1995820"/>
                  </a:lnTo>
                  <a:lnTo>
                    <a:pt x="1995820" y="1963835"/>
                  </a:lnTo>
                  <a:lnTo>
                    <a:pt x="2026524" y="1930607"/>
                  </a:lnTo>
                  <a:lnTo>
                    <a:pt x="2055907" y="1896176"/>
                  </a:lnTo>
                  <a:lnTo>
                    <a:pt x="2083932" y="1860581"/>
                  </a:lnTo>
                  <a:lnTo>
                    <a:pt x="2110560" y="1823859"/>
                  </a:lnTo>
                  <a:lnTo>
                    <a:pt x="2135750" y="1786050"/>
                  </a:lnTo>
                  <a:lnTo>
                    <a:pt x="2159466" y="1747193"/>
                  </a:lnTo>
                  <a:lnTo>
                    <a:pt x="2181667" y="1707327"/>
                  </a:lnTo>
                  <a:lnTo>
                    <a:pt x="2202315" y="1666489"/>
                  </a:lnTo>
                  <a:lnTo>
                    <a:pt x="2221371" y="1624720"/>
                  </a:lnTo>
                  <a:lnTo>
                    <a:pt x="2238797" y="1582059"/>
                  </a:lnTo>
                  <a:lnTo>
                    <a:pt x="2254553" y="1538542"/>
                  </a:lnTo>
                  <a:lnTo>
                    <a:pt x="2268602" y="1494211"/>
                  </a:lnTo>
                  <a:lnTo>
                    <a:pt x="2280902" y="1449103"/>
                  </a:lnTo>
                  <a:lnTo>
                    <a:pt x="2291417" y="1403257"/>
                  </a:lnTo>
                  <a:lnTo>
                    <a:pt x="2300108" y="1356713"/>
                  </a:lnTo>
                  <a:lnTo>
                    <a:pt x="2306934" y="1309508"/>
                  </a:lnTo>
                  <a:lnTo>
                    <a:pt x="2311859" y="1261683"/>
                  </a:lnTo>
                  <a:lnTo>
                    <a:pt x="2314842" y="1213275"/>
                  </a:lnTo>
                  <a:lnTo>
                    <a:pt x="2315845" y="1164323"/>
                  </a:lnTo>
                  <a:lnTo>
                    <a:pt x="2314891" y="1116565"/>
                  </a:lnTo>
                  <a:lnTo>
                    <a:pt x="2312054" y="1069277"/>
                  </a:lnTo>
                  <a:lnTo>
                    <a:pt x="2307370" y="1022498"/>
                  </a:lnTo>
                  <a:lnTo>
                    <a:pt x="2300875" y="976266"/>
                  </a:lnTo>
                  <a:lnTo>
                    <a:pt x="2292604" y="930619"/>
                  </a:lnTo>
                  <a:lnTo>
                    <a:pt x="2282594" y="885596"/>
                  </a:lnTo>
                  <a:lnTo>
                    <a:pt x="2270881" y="841235"/>
                  </a:lnTo>
                  <a:lnTo>
                    <a:pt x="2257501" y="797574"/>
                  </a:lnTo>
                  <a:lnTo>
                    <a:pt x="2242489" y="754653"/>
                  </a:lnTo>
                  <a:lnTo>
                    <a:pt x="2225882" y="712508"/>
                  </a:lnTo>
                  <a:lnTo>
                    <a:pt x="2207716" y="671180"/>
                  </a:lnTo>
                  <a:lnTo>
                    <a:pt x="2188026" y="630705"/>
                  </a:lnTo>
                  <a:lnTo>
                    <a:pt x="2166849" y="591123"/>
                  </a:lnTo>
                  <a:lnTo>
                    <a:pt x="2144220" y="552471"/>
                  </a:lnTo>
                  <a:lnTo>
                    <a:pt x="2120177" y="514789"/>
                  </a:lnTo>
                  <a:lnTo>
                    <a:pt x="2094753" y="478115"/>
                  </a:lnTo>
                  <a:lnTo>
                    <a:pt x="2067986" y="442486"/>
                  </a:lnTo>
                  <a:lnTo>
                    <a:pt x="2039912" y="407942"/>
                  </a:lnTo>
                  <a:lnTo>
                    <a:pt x="2010566" y="374520"/>
                  </a:lnTo>
                  <a:lnTo>
                    <a:pt x="1979985" y="342260"/>
                  </a:lnTo>
                  <a:lnTo>
                    <a:pt x="1948204" y="311199"/>
                  </a:lnTo>
                  <a:lnTo>
                    <a:pt x="1915260" y="281376"/>
                  </a:lnTo>
                  <a:lnTo>
                    <a:pt x="1881188" y="252829"/>
                  </a:lnTo>
                  <a:lnTo>
                    <a:pt x="1846025" y="225597"/>
                  </a:lnTo>
                  <a:lnTo>
                    <a:pt x="1809806" y="199718"/>
                  </a:lnTo>
                  <a:lnTo>
                    <a:pt x="1772567" y="175230"/>
                  </a:lnTo>
                  <a:lnTo>
                    <a:pt x="1734345" y="152173"/>
                  </a:lnTo>
                  <a:lnTo>
                    <a:pt x="1695176" y="130583"/>
                  </a:lnTo>
                  <a:lnTo>
                    <a:pt x="1655094" y="110500"/>
                  </a:lnTo>
                  <a:lnTo>
                    <a:pt x="1614137" y="91962"/>
                  </a:lnTo>
                  <a:lnTo>
                    <a:pt x="1572340" y="75007"/>
                  </a:lnTo>
                  <a:lnTo>
                    <a:pt x="1529740" y="59674"/>
                  </a:lnTo>
                  <a:lnTo>
                    <a:pt x="1486372" y="46002"/>
                  </a:lnTo>
                  <a:lnTo>
                    <a:pt x="1442272" y="34027"/>
                  </a:lnTo>
                  <a:lnTo>
                    <a:pt x="1397477" y="23790"/>
                  </a:lnTo>
                  <a:lnTo>
                    <a:pt x="1352022" y="15328"/>
                  </a:lnTo>
                  <a:lnTo>
                    <a:pt x="1305943" y="8679"/>
                  </a:lnTo>
                  <a:lnTo>
                    <a:pt x="1259276" y="3883"/>
                  </a:lnTo>
                  <a:lnTo>
                    <a:pt x="1212057" y="977"/>
                  </a:lnTo>
                  <a:lnTo>
                    <a:pt x="1164323" y="0"/>
                  </a:lnTo>
                  <a:close/>
                </a:path>
              </a:pathLst>
            </a:custGeom>
            <a:solidFill>
              <a:srgbClr val="83D0F5">
                <a:alpha val="6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4854506" y="6298957"/>
              <a:ext cx="2315845" cy="2207895"/>
            </a:xfrm>
            <a:custGeom>
              <a:avLst/>
              <a:gdLst/>
              <a:ahLst/>
              <a:cxnLst/>
              <a:rect l="l" t="t" r="r" b="b"/>
              <a:pathLst>
                <a:path w="2315845" h="2207895" extrusionOk="0">
                  <a:moveTo>
                    <a:pt x="1164323" y="0"/>
                  </a:moveTo>
                  <a:lnTo>
                    <a:pt x="1116565" y="977"/>
                  </a:lnTo>
                  <a:lnTo>
                    <a:pt x="1069277" y="3883"/>
                  </a:lnTo>
                  <a:lnTo>
                    <a:pt x="1022498" y="8679"/>
                  </a:lnTo>
                  <a:lnTo>
                    <a:pt x="976266" y="15328"/>
                  </a:lnTo>
                  <a:lnTo>
                    <a:pt x="930619" y="23790"/>
                  </a:lnTo>
                  <a:lnTo>
                    <a:pt x="885596" y="34027"/>
                  </a:lnTo>
                  <a:lnTo>
                    <a:pt x="841235" y="46002"/>
                  </a:lnTo>
                  <a:lnTo>
                    <a:pt x="797574" y="59674"/>
                  </a:lnTo>
                  <a:lnTo>
                    <a:pt x="754653" y="75007"/>
                  </a:lnTo>
                  <a:lnTo>
                    <a:pt x="712508" y="91962"/>
                  </a:lnTo>
                  <a:lnTo>
                    <a:pt x="671180" y="110500"/>
                  </a:lnTo>
                  <a:lnTo>
                    <a:pt x="630705" y="130583"/>
                  </a:lnTo>
                  <a:lnTo>
                    <a:pt x="591123" y="152173"/>
                  </a:lnTo>
                  <a:lnTo>
                    <a:pt x="552471" y="175230"/>
                  </a:lnTo>
                  <a:lnTo>
                    <a:pt x="514789" y="199718"/>
                  </a:lnTo>
                  <a:lnTo>
                    <a:pt x="478115" y="225597"/>
                  </a:lnTo>
                  <a:lnTo>
                    <a:pt x="442486" y="252829"/>
                  </a:lnTo>
                  <a:lnTo>
                    <a:pt x="407942" y="281376"/>
                  </a:lnTo>
                  <a:lnTo>
                    <a:pt x="374520" y="311199"/>
                  </a:lnTo>
                  <a:lnTo>
                    <a:pt x="342260" y="342260"/>
                  </a:lnTo>
                  <a:lnTo>
                    <a:pt x="311199" y="374520"/>
                  </a:lnTo>
                  <a:lnTo>
                    <a:pt x="281376" y="407942"/>
                  </a:lnTo>
                  <a:lnTo>
                    <a:pt x="252829" y="442486"/>
                  </a:lnTo>
                  <a:lnTo>
                    <a:pt x="225597" y="478115"/>
                  </a:lnTo>
                  <a:lnTo>
                    <a:pt x="199718" y="514789"/>
                  </a:lnTo>
                  <a:lnTo>
                    <a:pt x="175230" y="552471"/>
                  </a:lnTo>
                  <a:lnTo>
                    <a:pt x="152173" y="591123"/>
                  </a:lnTo>
                  <a:lnTo>
                    <a:pt x="130583" y="630705"/>
                  </a:lnTo>
                  <a:lnTo>
                    <a:pt x="110500" y="671180"/>
                  </a:lnTo>
                  <a:lnTo>
                    <a:pt x="91962" y="712508"/>
                  </a:lnTo>
                  <a:lnTo>
                    <a:pt x="75007" y="754653"/>
                  </a:lnTo>
                  <a:lnTo>
                    <a:pt x="59674" y="797574"/>
                  </a:lnTo>
                  <a:lnTo>
                    <a:pt x="46002" y="841235"/>
                  </a:lnTo>
                  <a:lnTo>
                    <a:pt x="34027" y="885596"/>
                  </a:lnTo>
                  <a:lnTo>
                    <a:pt x="23790" y="930619"/>
                  </a:lnTo>
                  <a:lnTo>
                    <a:pt x="15328" y="976266"/>
                  </a:lnTo>
                  <a:lnTo>
                    <a:pt x="8679" y="1022498"/>
                  </a:lnTo>
                  <a:lnTo>
                    <a:pt x="3883" y="1069277"/>
                  </a:lnTo>
                  <a:lnTo>
                    <a:pt x="977" y="1116565"/>
                  </a:lnTo>
                  <a:lnTo>
                    <a:pt x="0" y="1164323"/>
                  </a:lnTo>
                  <a:lnTo>
                    <a:pt x="977" y="1212057"/>
                  </a:lnTo>
                  <a:lnTo>
                    <a:pt x="3883" y="1259276"/>
                  </a:lnTo>
                  <a:lnTo>
                    <a:pt x="8679" y="1305943"/>
                  </a:lnTo>
                  <a:lnTo>
                    <a:pt x="15328" y="1352022"/>
                  </a:lnTo>
                  <a:lnTo>
                    <a:pt x="23790" y="1397477"/>
                  </a:lnTo>
                  <a:lnTo>
                    <a:pt x="34027" y="1442272"/>
                  </a:lnTo>
                  <a:lnTo>
                    <a:pt x="46002" y="1486372"/>
                  </a:lnTo>
                  <a:lnTo>
                    <a:pt x="59674" y="1529740"/>
                  </a:lnTo>
                  <a:lnTo>
                    <a:pt x="75007" y="1572340"/>
                  </a:lnTo>
                  <a:lnTo>
                    <a:pt x="91962" y="1614137"/>
                  </a:lnTo>
                  <a:lnTo>
                    <a:pt x="110500" y="1655094"/>
                  </a:lnTo>
                  <a:lnTo>
                    <a:pt x="130583" y="1695176"/>
                  </a:lnTo>
                  <a:lnTo>
                    <a:pt x="152173" y="1734345"/>
                  </a:lnTo>
                  <a:lnTo>
                    <a:pt x="175230" y="1772567"/>
                  </a:lnTo>
                  <a:lnTo>
                    <a:pt x="199718" y="1809806"/>
                  </a:lnTo>
                  <a:lnTo>
                    <a:pt x="225597" y="1846025"/>
                  </a:lnTo>
                  <a:lnTo>
                    <a:pt x="252829" y="1881188"/>
                  </a:lnTo>
                  <a:lnTo>
                    <a:pt x="281376" y="1915260"/>
                  </a:lnTo>
                  <a:lnTo>
                    <a:pt x="311199" y="1948204"/>
                  </a:lnTo>
                  <a:lnTo>
                    <a:pt x="342260" y="1979985"/>
                  </a:lnTo>
                  <a:lnTo>
                    <a:pt x="374520" y="2010566"/>
                  </a:lnTo>
                  <a:lnTo>
                    <a:pt x="407942" y="2039912"/>
                  </a:lnTo>
                  <a:lnTo>
                    <a:pt x="442486" y="2067986"/>
                  </a:lnTo>
                  <a:lnTo>
                    <a:pt x="478115" y="2094753"/>
                  </a:lnTo>
                  <a:lnTo>
                    <a:pt x="514789" y="2120177"/>
                  </a:lnTo>
                  <a:lnTo>
                    <a:pt x="552471" y="2144220"/>
                  </a:lnTo>
                  <a:lnTo>
                    <a:pt x="591123" y="2166849"/>
                  </a:lnTo>
                  <a:lnTo>
                    <a:pt x="630705" y="2188026"/>
                  </a:lnTo>
                  <a:lnTo>
                    <a:pt x="671473" y="2207845"/>
                  </a:lnTo>
                  <a:lnTo>
                    <a:pt x="1648825" y="2207845"/>
                  </a:lnTo>
                  <a:lnTo>
                    <a:pt x="1701663" y="2181667"/>
                  </a:lnTo>
                  <a:lnTo>
                    <a:pt x="1741503" y="2159466"/>
                  </a:lnTo>
                  <a:lnTo>
                    <a:pt x="1780385" y="2135750"/>
                  </a:lnTo>
                  <a:lnTo>
                    <a:pt x="1818265" y="2110560"/>
                  </a:lnTo>
                  <a:lnTo>
                    <a:pt x="1855101" y="2083932"/>
                  </a:lnTo>
                  <a:lnTo>
                    <a:pt x="1890849" y="2055907"/>
                  </a:lnTo>
                  <a:lnTo>
                    <a:pt x="1925468" y="2026524"/>
                  </a:lnTo>
                  <a:lnTo>
                    <a:pt x="1958914" y="1995820"/>
                  </a:lnTo>
                  <a:lnTo>
                    <a:pt x="1991145" y="1963835"/>
                  </a:lnTo>
                  <a:lnTo>
                    <a:pt x="2022119" y="1930607"/>
                  </a:lnTo>
                  <a:lnTo>
                    <a:pt x="2051791" y="1896176"/>
                  </a:lnTo>
                  <a:lnTo>
                    <a:pt x="2080120" y="1860581"/>
                  </a:lnTo>
                  <a:lnTo>
                    <a:pt x="2107063" y="1823859"/>
                  </a:lnTo>
                  <a:lnTo>
                    <a:pt x="2132578" y="1786050"/>
                  </a:lnTo>
                  <a:lnTo>
                    <a:pt x="2156621" y="1747193"/>
                  </a:lnTo>
                  <a:lnTo>
                    <a:pt x="2179150" y="1707327"/>
                  </a:lnTo>
                  <a:lnTo>
                    <a:pt x="2200122" y="1666489"/>
                  </a:lnTo>
                  <a:lnTo>
                    <a:pt x="2219494" y="1624720"/>
                  </a:lnTo>
                  <a:lnTo>
                    <a:pt x="2237224" y="1582059"/>
                  </a:lnTo>
                  <a:lnTo>
                    <a:pt x="2253269" y="1538542"/>
                  </a:lnTo>
                  <a:lnTo>
                    <a:pt x="2267586" y="1494211"/>
                  </a:lnTo>
                  <a:lnTo>
                    <a:pt x="2280133" y="1449103"/>
                  </a:lnTo>
                  <a:lnTo>
                    <a:pt x="2290867" y="1403257"/>
                  </a:lnTo>
                  <a:lnTo>
                    <a:pt x="2299745" y="1356713"/>
                  </a:lnTo>
                  <a:lnTo>
                    <a:pt x="2306725" y="1309508"/>
                  </a:lnTo>
                  <a:lnTo>
                    <a:pt x="2311763" y="1261683"/>
                  </a:lnTo>
                  <a:lnTo>
                    <a:pt x="2314817" y="1213275"/>
                  </a:lnTo>
                  <a:lnTo>
                    <a:pt x="2315845" y="1164323"/>
                  </a:lnTo>
                  <a:lnTo>
                    <a:pt x="2314867" y="1116565"/>
                  </a:lnTo>
                  <a:lnTo>
                    <a:pt x="2311963" y="1069277"/>
                  </a:lnTo>
                  <a:lnTo>
                    <a:pt x="2307170" y="1022498"/>
                  </a:lnTo>
                  <a:lnTo>
                    <a:pt x="2300529" y="976266"/>
                  </a:lnTo>
                  <a:lnTo>
                    <a:pt x="2292079" y="930619"/>
                  </a:lnTo>
                  <a:lnTo>
                    <a:pt x="2281860" y="885596"/>
                  </a:lnTo>
                  <a:lnTo>
                    <a:pt x="2269911" y="841235"/>
                  </a:lnTo>
                  <a:lnTo>
                    <a:pt x="2256272" y="797574"/>
                  </a:lnTo>
                  <a:lnTo>
                    <a:pt x="2240983" y="754653"/>
                  </a:lnTo>
                  <a:lnTo>
                    <a:pt x="2224082" y="712508"/>
                  </a:lnTo>
                  <a:lnTo>
                    <a:pt x="2205610" y="671180"/>
                  </a:lnTo>
                  <a:lnTo>
                    <a:pt x="2185607" y="630705"/>
                  </a:lnTo>
                  <a:lnTo>
                    <a:pt x="2164111" y="591123"/>
                  </a:lnTo>
                  <a:lnTo>
                    <a:pt x="2141162" y="552471"/>
                  </a:lnTo>
                  <a:lnTo>
                    <a:pt x="2116801" y="514789"/>
                  </a:lnTo>
                  <a:lnTo>
                    <a:pt x="2091066" y="478115"/>
                  </a:lnTo>
                  <a:lnTo>
                    <a:pt x="2063998" y="442486"/>
                  </a:lnTo>
                  <a:lnTo>
                    <a:pt x="2035635" y="407942"/>
                  </a:lnTo>
                  <a:lnTo>
                    <a:pt x="2006017" y="374520"/>
                  </a:lnTo>
                  <a:lnTo>
                    <a:pt x="1975184" y="342260"/>
                  </a:lnTo>
                  <a:lnTo>
                    <a:pt x="1943176" y="311199"/>
                  </a:lnTo>
                  <a:lnTo>
                    <a:pt x="1910032" y="281376"/>
                  </a:lnTo>
                  <a:lnTo>
                    <a:pt x="1875792" y="252829"/>
                  </a:lnTo>
                  <a:lnTo>
                    <a:pt x="1840495" y="225597"/>
                  </a:lnTo>
                  <a:lnTo>
                    <a:pt x="1804180" y="199718"/>
                  </a:lnTo>
                  <a:lnTo>
                    <a:pt x="1766888" y="175230"/>
                  </a:lnTo>
                  <a:lnTo>
                    <a:pt x="1728658" y="152173"/>
                  </a:lnTo>
                  <a:lnTo>
                    <a:pt x="1689530" y="130583"/>
                  </a:lnTo>
                  <a:lnTo>
                    <a:pt x="1649543" y="110500"/>
                  </a:lnTo>
                  <a:lnTo>
                    <a:pt x="1608736" y="91962"/>
                  </a:lnTo>
                  <a:lnTo>
                    <a:pt x="1567150" y="75007"/>
                  </a:lnTo>
                  <a:lnTo>
                    <a:pt x="1524824" y="59674"/>
                  </a:lnTo>
                  <a:lnTo>
                    <a:pt x="1481798" y="46002"/>
                  </a:lnTo>
                  <a:lnTo>
                    <a:pt x="1438110" y="34027"/>
                  </a:lnTo>
                  <a:lnTo>
                    <a:pt x="1393801" y="23790"/>
                  </a:lnTo>
                  <a:lnTo>
                    <a:pt x="1348911" y="15328"/>
                  </a:lnTo>
                  <a:lnTo>
                    <a:pt x="1303478" y="8679"/>
                  </a:lnTo>
                  <a:lnTo>
                    <a:pt x="1257543" y="3883"/>
                  </a:lnTo>
                  <a:lnTo>
                    <a:pt x="1211144" y="977"/>
                  </a:lnTo>
                  <a:lnTo>
                    <a:pt x="1164323" y="0"/>
                  </a:lnTo>
                  <a:close/>
                </a:path>
              </a:pathLst>
            </a:custGeom>
            <a:solidFill>
              <a:srgbClr val="FFFFFF">
                <a:alpha val="34901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7" name="Google Shape;757;p40"/>
          <p:cNvSpPr txBox="1"/>
          <p:nvPr/>
        </p:nvSpPr>
        <p:spPr>
          <a:xfrm>
            <a:off x="887301" y="260000"/>
            <a:ext cx="18786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2" name="Google Shape;762;p40"/>
          <p:cNvSpPr/>
          <p:nvPr/>
        </p:nvSpPr>
        <p:spPr>
          <a:xfrm>
            <a:off x="14784705" y="4153551"/>
            <a:ext cx="340995" cy="1636395"/>
          </a:xfrm>
          <a:custGeom>
            <a:avLst/>
            <a:gdLst/>
            <a:ahLst/>
            <a:cxnLst/>
            <a:rect l="l" t="t" r="r" b="b"/>
            <a:pathLst>
              <a:path w="340994" h="1636395" extrusionOk="0">
                <a:moveTo>
                  <a:pt x="340457" y="0"/>
                </a:moveTo>
                <a:lnTo>
                  <a:pt x="311199" y="29770"/>
                </a:lnTo>
                <a:lnTo>
                  <a:pt x="281376" y="62533"/>
                </a:lnTo>
                <a:lnTo>
                  <a:pt x="252829" y="96416"/>
                </a:lnTo>
                <a:lnTo>
                  <a:pt x="225597" y="131385"/>
                </a:lnTo>
                <a:lnTo>
                  <a:pt x="199718" y="167404"/>
                </a:lnTo>
                <a:lnTo>
                  <a:pt x="175230" y="204437"/>
                </a:lnTo>
                <a:lnTo>
                  <a:pt x="152173" y="242448"/>
                </a:lnTo>
                <a:lnTo>
                  <a:pt x="130583" y="281401"/>
                </a:lnTo>
                <a:lnTo>
                  <a:pt x="110500" y="321261"/>
                </a:lnTo>
                <a:lnTo>
                  <a:pt x="91962" y="361992"/>
                </a:lnTo>
                <a:lnTo>
                  <a:pt x="75007" y="403557"/>
                </a:lnTo>
                <a:lnTo>
                  <a:pt x="59674" y="445922"/>
                </a:lnTo>
                <a:lnTo>
                  <a:pt x="46002" y="489050"/>
                </a:lnTo>
                <a:lnTo>
                  <a:pt x="34027" y="532906"/>
                </a:lnTo>
                <a:lnTo>
                  <a:pt x="23790" y="577454"/>
                </a:lnTo>
                <a:lnTo>
                  <a:pt x="15328" y="622658"/>
                </a:lnTo>
                <a:lnTo>
                  <a:pt x="8679" y="668482"/>
                </a:lnTo>
                <a:lnTo>
                  <a:pt x="3883" y="714890"/>
                </a:lnTo>
                <a:lnTo>
                  <a:pt x="977" y="761847"/>
                </a:lnTo>
                <a:lnTo>
                  <a:pt x="0" y="809317"/>
                </a:lnTo>
                <a:lnTo>
                  <a:pt x="977" y="857740"/>
                </a:lnTo>
                <a:lnTo>
                  <a:pt x="3883" y="905650"/>
                </a:lnTo>
                <a:lnTo>
                  <a:pt x="8679" y="953008"/>
                </a:lnTo>
                <a:lnTo>
                  <a:pt x="15328" y="999778"/>
                </a:lnTo>
                <a:lnTo>
                  <a:pt x="23790" y="1045923"/>
                </a:lnTo>
                <a:lnTo>
                  <a:pt x="34027" y="1091407"/>
                </a:lnTo>
                <a:lnTo>
                  <a:pt x="46002" y="1136191"/>
                </a:lnTo>
                <a:lnTo>
                  <a:pt x="59674" y="1180239"/>
                </a:lnTo>
                <a:lnTo>
                  <a:pt x="75007" y="1223515"/>
                </a:lnTo>
                <a:lnTo>
                  <a:pt x="91962" y="1265980"/>
                </a:lnTo>
                <a:lnTo>
                  <a:pt x="110500" y="1307599"/>
                </a:lnTo>
                <a:lnTo>
                  <a:pt x="130583" y="1348334"/>
                </a:lnTo>
                <a:lnTo>
                  <a:pt x="152173" y="1388148"/>
                </a:lnTo>
                <a:lnTo>
                  <a:pt x="175230" y="1427004"/>
                </a:lnTo>
                <a:lnTo>
                  <a:pt x="199718" y="1464865"/>
                </a:lnTo>
                <a:lnTo>
                  <a:pt x="225597" y="1501695"/>
                </a:lnTo>
                <a:lnTo>
                  <a:pt x="252829" y="1537456"/>
                </a:lnTo>
                <a:lnTo>
                  <a:pt x="281376" y="1572111"/>
                </a:lnTo>
                <a:lnTo>
                  <a:pt x="311199" y="1605623"/>
                </a:lnTo>
                <a:lnTo>
                  <a:pt x="340457" y="1636079"/>
                </a:lnTo>
                <a:lnTo>
                  <a:pt x="340457" y="0"/>
                </a:lnTo>
                <a:close/>
              </a:path>
            </a:pathLst>
          </a:custGeom>
          <a:solidFill>
            <a:srgbClr val="00B1EB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" name="Google Shape;763;p40"/>
          <p:cNvSpPr/>
          <p:nvPr/>
        </p:nvSpPr>
        <p:spPr>
          <a:xfrm>
            <a:off x="12294214" y="6298957"/>
            <a:ext cx="2315845" cy="2207895"/>
          </a:xfrm>
          <a:custGeom>
            <a:avLst/>
            <a:gdLst/>
            <a:ahLst/>
            <a:cxnLst/>
            <a:rect l="l" t="t" r="r" b="b"/>
            <a:pathLst>
              <a:path w="2315844" h="2207895" extrusionOk="0">
                <a:moveTo>
                  <a:pt x="1164323" y="0"/>
                </a:moveTo>
                <a:lnTo>
                  <a:pt x="1116565" y="977"/>
                </a:lnTo>
                <a:lnTo>
                  <a:pt x="1069277" y="3883"/>
                </a:lnTo>
                <a:lnTo>
                  <a:pt x="1022498" y="8679"/>
                </a:lnTo>
                <a:lnTo>
                  <a:pt x="976266" y="15328"/>
                </a:lnTo>
                <a:lnTo>
                  <a:pt x="930619" y="23790"/>
                </a:lnTo>
                <a:lnTo>
                  <a:pt x="885596" y="34027"/>
                </a:lnTo>
                <a:lnTo>
                  <a:pt x="841235" y="46002"/>
                </a:lnTo>
                <a:lnTo>
                  <a:pt x="797574" y="59674"/>
                </a:lnTo>
                <a:lnTo>
                  <a:pt x="754653" y="75007"/>
                </a:lnTo>
                <a:lnTo>
                  <a:pt x="712508" y="91962"/>
                </a:lnTo>
                <a:lnTo>
                  <a:pt x="671180" y="110500"/>
                </a:lnTo>
                <a:lnTo>
                  <a:pt x="630705" y="130583"/>
                </a:lnTo>
                <a:lnTo>
                  <a:pt x="591123" y="152173"/>
                </a:lnTo>
                <a:lnTo>
                  <a:pt x="552471" y="175230"/>
                </a:lnTo>
                <a:lnTo>
                  <a:pt x="514789" y="199718"/>
                </a:lnTo>
                <a:lnTo>
                  <a:pt x="478115" y="225597"/>
                </a:lnTo>
                <a:lnTo>
                  <a:pt x="442486" y="252829"/>
                </a:lnTo>
                <a:lnTo>
                  <a:pt x="407942" y="281376"/>
                </a:lnTo>
                <a:lnTo>
                  <a:pt x="374520" y="311199"/>
                </a:lnTo>
                <a:lnTo>
                  <a:pt x="342260" y="342260"/>
                </a:lnTo>
                <a:lnTo>
                  <a:pt x="311199" y="374520"/>
                </a:lnTo>
                <a:lnTo>
                  <a:pt x="281376" y="407942"/>
                </a:lnTo>
                <a:lnTo>
                  <a:pt x="252829" y="442486"/>
                </a:lnTo>
                <a:lnTo>
                  <a:pt x="225597" y="478115"/>
                </a:lnTo>
                <a:lnTo>
                  <a:pt x="199718" y="514789"/>
                </a:lnTo>
                <a:lnTo>
                  <a:pt x="175230" y="552471"/>
                </a:lnTo>
                <a:lnTo>
                  <a:pt x="152173" y="591123"/>
                </a:lnTo>
                <a:lnTo>
                  <a:pt x="130583" y="630705"/>
                </a:lnTo>
                <a:lnTo>
                  <a:pt x="110500" y="671180"/>
                </a:lnTo>
                <a:lnTo>
                  <a:pt x="91962" y="712508"/>
                </a:lnTo>
                <a:lnTo>
                  <a:pt x="75007" y="754653"/>
                </a:lnTo>
                <a:lnTo>
                  <a:pt x="59674" y="797574"/>
                </a:lnTo>
                <a:lnTo>
                  <a:pt x="46002" y="841235"/>
                </a:lnTo>
                <a:lnTo>
                  <a:pt x="34027" y="885596"/>
                </a:lnTo>
                <a:lnTo>
                  <a:pt x="23790" y="930619"/>
                </a:lnTo>
                <a:lnTo>
                  <a:pt x="15328" y="976266"/>
                </a:lnTo>
                <a:lnTo>
                  <a:pt x="8679" y="1022498"/>
                </a:lnTo>
                <a:lnTo>
                  <a:pt x="3883" y="1069277"/>
                </a:lnTo>
                <a:lnTo>
                  <a:pt x="977" y="1116565"/>
                </a:lnTo>
                <a:lnTo>
                  <a:pt x="0" y="1164323"/>
                </a:lnTo>
                <a:lnTo>
                  <a:pt x="977" y="1212057"/>
                </a:lnTo>
                <a:lnTo>
                  <a:pt x="3883" y="1259276"/>
                </a:lnTo>
                <a:lnTo>
                  <a:pt x="8679" y="1305943"/>
                </a:lnTo>
                <a:lnTo>
                  <a:pt x="15328" y="1352022"/>
                </a:lnTo>
                <a:lnTo>
                  <a:pt x="23790" y="1397477"/>
                </a:lnTo>
                <a:lnTo>
                  <a:pt x="34027" y="1442272"/>
                </a:lnTo>
                <a:lnTo>
                  <a:pt x="46002" y="1486372"/>
                </a:lnTo>
                <a:lnTo>
                  <a:pt x="59674" y="1529740"/>
                </a:lnTo>
                <a:lnTo>
                  <a:pt x="75007" y="1572340"/>
                </a:lnTo>
                <a:lnTo>
                  <a:pt x="91962" y="1614137"/>
                </a:lnTo>
                <a:lnTo>
                  <a:pt x="110500" y="1655094"/>
                </a:lnTo>
                <a:lnTo>
                  <a:pt x="130583" y="1695176"/>
                </a:lnTo>
                <a:lnTo>
                  <a:pt x="152173" y="1734345"/>
                </a:lnTo>
                <a:lnTo>
                  <a:pt x="175230" y="1772567"/>
                </a:lnTo>
                <a:lnTo>
                  <a:pt x="199718" y="1809806"/>
                </a:lnTo>
                <a:lnTo>
                  <a:pt x="225597" y="1846025"/>
                </a:lnTo>
                <a:lnTo>
                  <a:pt x="252829" y="1881188"/>
                </a:lnTo>
                <a:lnTo>
                  <a:pt x="281376" y="1915260"/>
                </a:lnTo>
                <a:lnTo>
                  <a:pt x="311199" y="1948204"/>
                </a:lnTo>
                <a:lnTo>
                  <a:pt x="342260" y="1979985"/>
                </a:lnTo>
                <a:lnTo>
                  <a:pt x="374520" y="2010566"/>
                </a:lnTo>
                <a:lnTo>
                  <a:pt x="407942" y="2039912"/>
                </a:lnTo>
                <a:lnTo>
                  <a:pt x="442486" y="2067986"/>
                </a:lnTo>
                <a:lnTo>
                  <a:pt x="478115" y="2094753"/>
                </a:lnTo>
                <a:lnTo>
                  <a:pt x="514789" y="2120177"/>
                </a:lnTo>
                <a:lnTo>
                  <a:pt x="552471" y="2144220"/>
                </a:lnTo>
                <a:lnTo>
                  <a:pt x="591123" y="2166849"/>
                </a:lnTo>
                <a:lnTo>
                  <a:pt x="630705" y="2188026"/>
                </a:lnTo>
                <a:lnTo>
                  <a:pt x="671473" y="2207845"/>
                </a:lnTo>
                <a:lnTo>
                  <a:pt x="1654369" y="2207845"/>
                </a:lnTo>
                <a:lnTo>
                  <a:pt x="1707327" y="2181667"/>
                </a:lnTo>
                <a:lnTo>
                  <a:pt x="1747193" y="2159466"/>
                </a:lnTo>
                <a:lnTo>
                  <a:pt x="1786050" y="2135750"/>
                </a:lnTo>
                <a:lnTo>
                  <a:pt x="1823859" y="2110560"/>
                </a:lnTo>
                <a:lnTo>
                  <a:pt x="1860581" y="2083932"/>
                </a:lnTo>
                <a:lnTo>
                  <a:pt x="1896176" y="2055907"/>
                </a:lnTo>
                <a:lnTo>
                  <a:pt x="1930607" y="2026524"/>
                </a:lnTo>
                <a:lnTo>
                  <a:pt x="1963835" y="1995820"/>
                </a:lnTo>
                <a:lnTo>
                  <a:pt x="1995820" y="1963835"/>
                </a:lnTo>
                <a:lnTo>
                  <a:pt x="2026524" y="1930607"/>
                </a:lnTo>
                <a:lnTo>
                  <a:pt x="2055907" y="1896176"/>
                </a:lnTo>
                <a:lnTo>
                  <a:pt x="2083932" y="1860581"/>
                </a:lnTo>
                <a:lnTo>
                  <a:pt x="2110560" y="1823859"/>
                </a:lnTo>
                <a:lnTo>
                  <a:pt x="2135750" y="1786050"/>
                </a:lnTo>
                <a:lnTo>
                  <a:pt x="2159466" y="1747193"/>
                </a:lnTo>
                <a:lnTo>
                  <a:pt x="2181667" y="1707327"/>
                </a:lnTo>
                <a:lnTo>
                  <a:pt x="2202315" y="1666489"/>
                </a:lnTo>
                <a:lnTo>
                  <a:pt x="2221371" y="1624720"/>
                </a:lnTo>
                <a:lnTo>
                  <a:pt x="2238797" y="1582059"/>
                </a:lnTo>
                <a:lnTo>
                  <a:pt x="2254553" y="1538542"/>
                </a:lnTo>
                <a:lnTo>
                  <a:pt x="2268602" y="1494211"/>
                </a:lnTo>
                <a:lnTo>
                  <a:pt x="2280902" y="1449103"/>
                </a:lnTo>
                <a:lnTo>
                  <a:pt x="2291417" y="1403257"/>
                </a:lnTo>
                <a:lnTo>
                  <a:pt x="2300108" y="1356713"/>
                </a:lnTo>
                <a:lnTo>
                  <a:pt x="2306934" y="1309508"/>
                </a:lnTo>
                <a:lnTo>
                  <a:pt x="2311859" y="1261683"/>
                </a:lnTo>
                <a:lnTo>
                  <a:pt x="2314842" y="1213275"/>
                </a:lnTo>
                <a:lnTo>
                  <a:pt x="2315844" y="1164323"/>
                </a:lnTo>
                <a:lnTo>
                  <a:pt x="2314891" y="1116565"/>
                </a:lnTo>
                <a:lnTo>
                  <a:pt x="2312054" y="1069277"/>
                </a:lnTo>
                <a:lnTo>
                  <a:pt x="2307370" y="1022498"/>
                </a:lnTo>
                <a:lnTo>
                  <a:pt x="2300875" y="976266"/>
                </a:lnTo>
                <a:lnTo>
                  <a:pt x="2292604" y="930619"/>
                </a:lnTo>
                <a:lnTo>
                  <a:pt x="2282594" y="885596"/>
                </a:lnTo>
                <a:lnTo>
                  <a:pt x="2270881" y="841235"/>
                </a:lnTo>
                <a:lnTo>
                  <a:pt x="2257501" y="797574"/>
                </a:lnTo>
                <a:lnTo>
                  <a:pt x="2242489" y="754653"/>
                </a:lnTo>
                <a:lnTo>
                  <a:pt x="2225882" y="712508"/>
                </a:lnTo>
                <a:lnTo>
                  <a:pt x="2207716" y="671180"/>
                </a:lnTo>
                <a:lnTo>
                  <a:pt x="2188026" y="630705"/>
                </a:lnTo>
                <a:lnTo>
                  <a:pt x="2166849" y="591123"/>
                </a:lnTo>
                <a:lnTo>
                  <a:pt x="2144220" y="552471"/>
                </a:lnTo>
                <a:lnTo>
                  <a:pt x="2120177" y="514789"/>
                </a:lnTo>
                <a:lnTo>
                  <a:pt x="2094753" y="478115"/>
                </a:lnTo>
                <a:lnTo>
                  <a:pt x="2067986" y="442486"/>
                </a:lnTo>
                <a:lnTo>
                  <a:pt x="2039912" y="407942"/>
                </a:lnTo>
                <a:lnTo>
                  <a:pt x="2010566" y="374520"/>
                </a:lnTo>
                <a:lnTo>
                  <a:pt x="1979985" y="342260"/>
                </a:lnTo>
                <a:lnTo>
                  <a:pt x="1948204" y="311199"/>
                </a:lnTo>
                <a:lnTo>
                  <a:pt x="1915260" y="281376"/>
                </a:lnTo>
                <a:lnTo>
                  <a:pt x="1881188" y="252829"/>
                </a:lnTo>
                <a:lnTo>
                  <a:pt x="1846025" y="225597"/>
                </a:lnTo>
                <a:lnTo>
                  <a:pt x="1809806" y="199718"/>
                </a:lnTo>
                <a:lnTo>
                  <a:pt x="1772567" y="175230"/>
                </a:lnTo>
                <a:lnTo>
                  <a:pt x="1734345" y="152173"/>
                </a:lnTo>
                <a:lnTo>
                  <a:pt x="1695176" y="130583"/>
                </a:lnTo>
                <a:lnTo>
                  <a:pt x="1655094" y="110500"/>
                </a:lnTo>
                <a:lnTo>
                  <a:pt x="1614137" y="91962"/>
                </a:lnTo>
                <a:lnTo>
                  <a:pt x="1572340" y="75007"/>
                </a:lnTo>
                <a:lnTo>
                  <a:pt x="1529740" y="59674"/>
                </a:lnTo>
                <a:lnTo>
                  <a:pt x="1486372" y="46002"/>
                </a:lnTo>
                <a:lnTo>
                  <a:pt x="1442272" y="34027"/>
                </a:lnTo>
                <a:lnTo>
                  <a:pt x="1397477" y="23790"/>
                </a:lnTo>
                <a:lnTo>
                  <a:pt x="1352022" y="15328"/>
                </a:lnTo>
                <a:lnTo>
                  <a:pt x="1305943" y="8679"/>
                </a:lnTo>
                <a:lnTo>
                  <a:pt x="1259276" y="3883"/>
                </a:lnTo>
                <a:lnTo>
                  <a:pt x="1212057" y="977"/>
                </a:lnTo>
                <a:lnTo>
                  <a:pt x="1164323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" name="Google Shape;764;p40"/>
          <p:cNvSpPr txBox="1"/>
          <p:nvPr/>
        </p:nvSpPr>
        <p:spPr>
          <a:xfrm>
            <a:off x="245497" y="2741937"/>
            <a:ext cx="6924854" cy="4826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Europejska produkcja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: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 przeciwieństwie do większości konkurencyjnych rozwiązań wszystkie dyspensery do wody BRITA są produkowane w Europie, szklane butelki w Anglii, a filtry w Niemczech. </a:t>
            </a:r>
          </a:p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Zrównoważona eksploatacja: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Dyspensery BRITA posiadają naturalny czynnik chłodniczy R290, a tryb czuwania i możliwość ustawienia temperatury wody dodatkowo pozytywnie wpływają na obniżenie kosztów eksploatacyjnych.</a:t>
            </a:r>
          </a:p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Ekologia: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 zakładach produkcyjnych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Wielkiej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Brytanii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Niemczech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korzystamy z odnawialnych źródeł energii i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energooszczędn</a:t>
            </a:r>
            <a:r>
              <a:rPr kumimoji="0" lang="pl-PL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ych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technologi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i. Zmniejszyliśmy zużycie wody w fabrykach dzięki ponownemu wykorzystaniu s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zarej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wody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. </a:t>
            </a:r>
          </a:p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Filtracja: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nowoczesne filtry BRITA są gwarantem wysokiej jakości i bezpieczeństwa serwowanej wody. </a:t>
            </a:r>
            <a:r>
              <a:rPr kumimoji="0" lang="pl-P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Jako jeden z nielicznych producentów dyspenserów do wody, produkujemy własne filtry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które montujemy w każdym z naszych systemów. Nasz filtr CLARITY </a:t>
            </a:r>
            <a:r>
              <a:rPr kumimoji="0" lang="pl-PL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Protect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o wydajności 11.500 litrów wywodzi się z rozwiązania </a:t>
            </a:r>
            <a:r>
              <a:rPr kumimoji="0" lang="pl-PL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HygienePlus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(3-stopniowa ochrona higieniczna), które z sukcesem od ponad 20 lat stosujemy w miejscach, w których bezpieczeństwo higieniczne jest najważniejsze, np. w szpitalach. W systemach z gorącą wodą zawsze stosujemy dodatkowy </a:t>
            </a:r>
            <a:r>
              <a:rPr kumimoji="0" lang="pl-P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filtr do redukcji twardości węglanowej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(np. wapnia), który gwarantuje najwyższą jakość przygotowywanych gorących napojów. Filtr </a:t>
            </a:r>
            <a:r>
              <a:rPr kumimoji="0" lang="pl-PL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Purity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C </a:t>
            </a:r>
            <a:r>
              <a:rPr kumimoji="0" lang="pl-PL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Dispenser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został stworzony w oparciu o długoletnią współpracę z baristami i w standardzie wyposażamy go w </a:t>
            </a:r>
            <a:r>
              <a:rPr kumimoji="0" lang="pl-PL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IntelliBypass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umożliwiający ustawienie optymalnych parametrów wody</a:t>
            </a:r>
            <a:endParaRPr kumimoji="0" lang="pl-PL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Medium" pitchFamily="50" charset="0"/>
              <a:cs typeface="Arial"/>
              <a:sym typeface="Arial"/>
            </a:endParaRPr>
          </a:p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Bezpieczeństwo higieniczne: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Dyspensery BRITA jako jedyne na rynku są standardowo wyposażone w </a:t>
            </a:r>
            <a:r>
              <a:rPr kumimoji="0" lang="pl-P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opatentowaną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technologię dezynfekcji termicznej </a:t>
            </a:r>
            <a:r>
              <a:rPr kumimoji="0" lang="pl-PL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ThermalGate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™, która eliminuje bakterie i wirusy mogące dostać się z zewnątrz, poprzez kran do wnętrza urządzenia. </a:t>
            </a:r>
          </a:p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endParaRPr kumimoji="0" lang="pl-PL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</p:txBody>
      </p:sp>
      <p:sp>
        <p:nvSpPr>
          <p:cNvPr id="767" name="Google Shape;767;p40"/>
          <p:cNvSpPr txBox="1">
            <a:spLocks noGrp="1"/>
          </p:cNvSpPr>
          <p:nvPr>
            <p:ph type="title"/>
          </p:nvPr>
        </p:nvSpPr>
        <p:spPr>
          <a:xfrm>
            <a:off x="892984" y="567173"/>
            <a:ext cx="11822614" cy="210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1270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Gotham Light" pitchFamily="50" charset="0"/>
              </a:rPr>
              <a:t>Czym dyspensery BRITA wyróżniają się na rynku?</a:t>
            </a:r>
            <a:endParaRPr dirty="0">
              <a:latin typeface="Gotham Light" pitchFamily="50" charset="0"/>
            </a:endParaRPr>
          </a:p>
        </p:txBody>
      </p:sp>
      <p:pic>
        <p:nvPicPr>
          <p:cNvPr id="769" name="Google Shape;76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64;p40">
            <a:extLst>
              <a:ext uri="{FF2B5EF4-FFF2-40B4-BE49-F238E27FC236}">
                <a16:creationId xmlns:a16="http://schemas.microsoft.com/office/drawing/2014/main" id="{D9985A32-730D-DAA2-4E08-9771FA6ECB01}"/>
              </a:ext>
            </a:extLst>
          </p:cNvPr>
          <p:cNvSpPr txBox="1"/>
          <p:nvPr/>
        </p:nvSpPr>
        <p:spPr>
          <a:xfrm>
            <a:off x="7685203" y="2741937"/>
            <a:ext cx="6924855" cy="399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56210" marR="5080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Bezpieczeństwo użytkownika: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przykładamy szczególną wagę do bezpieczeństwa, dlatego każdy z dyspenserów jest wyposażony w zestaw czujników wykrywających ewentualne wycieki: na tacy ociekowej, wewnątrz urządzenia, w bojlerze, w systemie chłodzenia; czujniki wykrywające nieprawidłowe funkcjonowanie systemów, zabezpieczenie przed poparzeniem, ale również w standardzie montujemy </a:t>
            </a:r>
            <a:r>
              <a:rPr kumimoji="0" lang="pl-PL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AquaStop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, który w przypadku niekontrolowanego wycieku odcina dopływ wody do systemu</a:t>
            </a:r>
          </a:p>
          <a:p>
            <a:pPr marL="156210" marR="92075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Trwałość: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obudowy dyspenserów są wykonane z wysokiej jakości stali nierdzewnej, wiatraki odprowadzające gorące powietrze wykonane są aluminium, podczas, gdy standardem rynkowym jest montowanie wiatraków z tworzywa sztucznego</a:t>
            </a:r>
          </a:p>
          <a:p>
            <a:pPr marL="156210" marR="92075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Made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-by-BRITA: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będąc producentem dyspenserów do wody mamy pełną kontrolę nad procesem produkcji, a dzięki współpracy z producentami z Europy jesteśmy w stanie zachować założone wskaźniki jakości np. bloków aluminiowych do chłodzenia, które odpowiadają za wydajność dyspensera</a:t>
            </a:r>
          </a:p>
          <a:p>
            <a:pPr marL="156210" marR="92075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Laboratorium Sensoryczne: 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jako producent filtrów i dyspenserów do wody, posiadamy własne laboratorium sensoryczne, które stale współpracuje z działem Badań i Rozwoju, zapewniając najwyższą jakość filtrowanej wody</a:t>
            </a:r>
          </a:p>
          <a:p>
            <a:pPr marL="156210" marR="92075" lvl="0" indent="-144145" algn="l" defTabSz="914400" rtl="0" eaLnBrk="1" fontAlgn="auto" latinLnBrk="0" hangingPunct="1">
              <a:lnSpc>
                <a:spcPct val="102200"/>
              </a:lnSpc>
              <a:spcBef>
                <a:spcPts val="113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Rozwiązanie 360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°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:</a:t>
            </a: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oferujemy kompleksową usługę począwszy od wsparcia w wyborze odpowiedniego dyspensera do wody i akcesoriów, różnych opcji finansowania, opieki profesjonalnego zespołu obsługi klienta i techników serwisu</a:t>
            </a:r>
          </a:p>
        </p:txBody>
      </p:sp>
    </p:spTree>
    <p:extLst>
      <p:ext uri="{BB962C8B-B14F-4D97-AF65-F5344CB8AC3E}">
        <p14:creationId xmlns:p14="http://schemas.microsoft.com/office/powerpoint/2010/main" val="1813642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145500" cy="7456881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41"/>
          <p:cNvSpPr/>
          <p:nvPr/>
        </p:nvSpPr>
        <p:spPr>
          <a:xfrm>
            <a:off x="8045156" y="1905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1" name="Google Shape;781;p41"/>
          <p:cNvSpPr txBox="1"/>
          <p:nvPr/>
        </p:nvSpPr>
        <p:spPr>
          <a:xfrm>
            <a:off x="887300" y="260000"/>
            <a:ext cx="1648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782" name="Google Shape;782;p41"/>
          <p:cNvGrpSpPr/>
          <p:nvPr/>
        </p:nvGrpSpPr>
        <p:grpSpPr>
          <a:xfrm>
            <a:off x="0" y="341287"/>
            <a:ext cx="6563540" cy="7804899"/>
            <a:chOff x="0" y="341287"/>
            <a:chExt cx="6563540" cy="7804899"/>
          </a:xfrm>
        </p:grpSpPr>
        <p:sp>
          <p:nvSpPr>
            <p:cNvPr id="783" name="Google Shape;783;p41"/>
            <p:cNvSpPr/>
            <p:nvPr/>
          </p:nvSpPr>
          <p:spPr>
            <a:xfrm>
              <a:off x="0" y="341287"/>
              <a:ext cx="812800" cy="18415"/>
            </a:xfrm>
            <a:custGeom>
              <a:avLst/>
              <a:gdLst/>
              <a:ahLst/>
              <a:cxnLst/>
              <a:rect l="l" t="t" r="r" b="b"/>
              <a:pathLst>
                <a:path w="812800" h="18414" extrusionOk="0">
                  <a:moveTo>
                    <a:pt x="812520" y="0"/>
                  </a:moveTo>
                  <a:lnTo>
                    <a:pt x="0" y="0"/>
                  </a:lnTo>
                  <a:lnTo>
                    <a:pt x="0" y="17995"/>
                  </a:lnTo>
                  <a:lnTo>
                    <a:pt x="812520" y="17995"/>
                  </a:lnTo>
                  <a:lnTo>
                    <a:pt x="8125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784" name="Google Shape;784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00777" y="7787250"/>
              <a:ext cx="138099" cy="137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602" y="7784895"/>
              <a:ext cx="119887" cy="1423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31147" y="7784894"/>
              <a:ext cx="111912" cy="142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005614" y="7958500"/>
              <a:ext cx="433654" cy="91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279058" y="7795097"/>
              <a:ext cx="113093" cy="203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9" name="Google Shape;789;p4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50765" y="7795564"/>
              <a:ext cx="112775" cy="203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0" name="Google Shape;790;p4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911298" y="7907831"/>
              <a:ext cx="114080" cy="116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1" name="Google Shape;791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77071" y="7769848"/>
              <a:ext cx="113664" cy="116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2" name="Google Shape;792;p4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777080" y="7907844"/>
              <a:ext cx="113512" cy="116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3" name="Google Shape;793;p4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911613" y="7769574"/>
              <a:ext cx="113195" cy="117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4" name="Google Shape;794;p4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149327" y="7649313"/>
              <a:ext cx="363448" cy="491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4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254574" y="7763497"/>
              <a:ext cx="157835" cy="152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4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78667" y="7676858"/>
              <a:ext cx="305364" cy="299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7" name="Google Shape;797;p4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203488" y="8064844"/>
              <a:ext cx="216501" cy="52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p4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489473" y="7729194"/>
              <a:ext cx="649097" cy="322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9" name="Google Shape;799;p4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696668" y="7716832"/>
              <a:ext cx="423862" cy="360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0" name="Google Shape;800;p41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507513" y="7647750"/>
              <a:ext cx="292607" cy="4984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1" name="Google Shape;801;p41"/>
          <p:cNvSpPr txBox="1"/>
          <p:nvPr/>
        </p:nvSpPr>
        <p:spPr>
          <a:xfrm>
            <a:off x="4819201" y="7667090"/>
            <a:ext cx="79375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4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476476" y="7646289"/>
            <a:ext cx="270649" cy="5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41"/>
          <p:cNvSpPr txBox="1"/>
          <p:nvPr/>
        </p:nvSpPr>
        <p:spPr>
          <a:xfrm>
            <a:off x="1509765" y="8046376"/>
            <a:ext cx="195580" cy="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" b="1">
                <a:solidFill>
                  <a:srgbClr val="14120E"/>
                </a:solidFill>
                <a:latin typeface="Arial"/>
                <a:ea typeface="Arial"/>
                <a:cs typeface="Arial"/>
                <a:sym typeface="Arial"/>
              </a:rPr>
              <a:t>KUKreg4</a:t>
            </a:r>
            <a:endParaRPr sz="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41"/>
          <p:cNvSpPr txBox="1"/>
          <p:nvPr/>
        </p:nvSpPr>
        <p:spPr>
          <a:xfrm>
            <a:off x="5564085" y="8196782"/>
            <a:ext cx="1012190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**applies to BRITA Top Pro</a:t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41"/>
          <p:cNvSpPr txBox="1">
            <a:spLocks noGrp="1"/>
          </p:cNvSpPr>
          <p:nvPr>
            <p:ph type="title"/>
          </p:nvPr>
        </p:nvSpPr>
        <p:spPr>
          <a:xfrm>
            <a:off x="8746200" y="1721400"/>
            <a:ext cx="520983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FFFF"/>
                </a:solidFill>
                <a:latin typeface="Gotham Book" pitchFamily="50" charset="0"/>
              </a:rPr>
              <a:t>Przedstawiamy</a:t>
            </a:r>
            <a:r>
              <a:rPr lang="en-US" sz="3200" dirty="0">
                <a:solidFill>
                  <a:srgbClr val="FFFFFF"/>
                </a:solidFill>
                <a:latin typeface="Gotham Book" pitchFamily="50" charset="0"/>
              </a:rPr>
              <a:t> Top Pro</a:t>
            </a:r>
            <a:endParaRPr dirty="0">
              <a:latin typeface="Gotham Book" pitchFamily="50" charset="0"/>
            </a:endParaRPr>
          </a:p>
        </p:txBody>
      </p:sp>
      <p:sp>
        <p:nvSpPr>
          <p:cNvPr id="806" name="Google Shape;806;p41"/>
          <p:cNvSpPr txBox="1"/>
          <p:nvPr/>
        </p:nvSpPr>
        <p:spPr>
          <a:xfrm>
            <a:off x="8746199" y="2388724"/>
            <a:ext cx="5368200" cy="5463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42036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Nasz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klasyczny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wszechstronny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dyspenser do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wody dla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biznesu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sektora ochrony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zdrowia.</a:t>
            </a:r>
            <a:endParaRPr sz="2000" dirty="0">
              <a:latin typeface="Gotham Book" pitchFamily="50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3700" dirty="0">
              <a:latin typeface="Gotham Book" pitchFamily="50" charset="0"/>
              <a:sym typeface="Arial"/>
            </a:endParaRPr>
          </a:p>
          <a:p>
            <a:pPr marL="270510" marR="13525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Wszechstronny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dyspenser do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wody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spełniający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różnorodne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wymagania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3525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Możliwość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wyboru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aż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czterech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rodzajów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wody: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nieschłodzonej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schłodzonej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niegazowanej,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schłodzonej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musującej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gazowanej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3525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W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ydajność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 jakiej potrzebujesz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: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dwie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wersje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wydajności dla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średnie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dużej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konsumpcji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obie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z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filtrami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BRITA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                                    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(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Wydajność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: 50 l/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godz.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lub 85 l/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godz.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)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3525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Niezrównana higiena,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dzięki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rozwiązaniu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BRITA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HygienePlus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–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któremu od ponad 20 lat ufa sektor ochrony zdrowia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</p:txBody>
      </p:sp>
      <p:pic>
        <p:nvPicPr>
          <p:cNvPr id="807" name="Google Shape;807;p4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42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13" name="Google Shape;813;p42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932" y="212276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107" y="212276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9837" y="212276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15582" y="212276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88416" y="1100112"/>
            <a:ext cx="2393886" cy="740669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42"/>
          <p:cNvSpPr/>
          <p:nvPr/>
        </p:nvSpPr>
        <p:spPr>
          <a:xfrm>
            <a:off x="5573109" y="2116082"/>
            <a:ext cx="1807210" cy="0"/>
          </a:xfrm>
          <a:custGeom>
            <a:avLst/>
            <a:gdLst/>
            <a:ahLst/>
            <a:cxnLst/>
            <a:rect l="l" t="t" r="r" b="b"/>
            <a:pathLst>
              <a:path w="1807209" h="120000" extrusionOk="0">
                <a:moveTo>
                  <a:pt x="0" y="0"/>
                </a:moveTo>
                <a:lnTo>
                  <a:pt x="1807095" y="0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9" name="Google Shape;819;p42"/>
          <p:cNvSpPr/>
          <p:nvPr/>
        </p:nvSpPr>
        <p:spPr>
          <a:xfrm>
            <a:off x="7364965" y="210084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 extrusionOk="0">
                <a:moveTo>
                  <a:pt x="23660" y="0"/>
                </a:move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79"/>
                </a:lnTo>
                <a:lnTo>
                  <a:pt x="15240" y="30479"/>
                </a:lnTo>
                <a:lnTo>
                  <a:pt x="23660" y="30479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0" name="Google Shape;820;p42"/>
          <p:cNvSpPr/>
          <p:nvPr/>
        </p:nvSpPr>
        <p:spPr>
          <a:xfrm>
            <a:off x="8100594" y="2466045"/>
            <a:ext cx="1665605" cy="574040"/>
          </a:xfrm>
          <a:custGeom>
            <a:avLst/>
            <a:gdLst/>
            <a:ahLst/>
            <a:cxnLst/>
            <a:rect l="l" t="t" r="r" b="b"/>
            <a:pathLst>
              <a:path w="1665604" h="574039" extrusionOk="0">
                <a:moveTo>
                  <a:pt x="1665236" y="573519"/>
                </a:moveTo>
                <a:lnTo>
                  <a:pt x="0" y="573519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1" name="Google Shape;821;p42"/>
          <p:cNvSpPr/>
          <p:nvPr/>
        </p:nvSpPr>
        <p:spPr>
          <a:xfrm>
            <a:off x="8085354" y="245080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 extrusionOk="0">
                <a:moveTo>
                  <a:pt x="23660" y="0"/>
                </a:move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79"/>
                </a:lnTo>
                <a:lnTo>
                  <a:pt x="15240" y="30479"/>
                </a:lnTo>
                <a:lnTo>
                  <a:pt x="23660" y="30479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22" name="Google Shape;822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48622" y="2869996"/>
            <a:ext cx="709676" cy="709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3" name="Google Shape;823;p42"/>
          <p:cNvGrpSpPr/>
          <p:nvPr/>
        </p:nvGrpSpPr>
        <p:grpSpPr>
          <a:xfrm>
            <a:off x="9028023" y="5323676"/>
            <a:ext cx="728986" cy="30480"/>
            <a:chOff x="9028023" y="5323676"/>
            <a:chExt cx="728986" cy="30480"/>
          </a:xfrm>
        </p:grpSpPr>
        <p:sp>
          <p:nvSpPr>
            <p:cNvPr id="824" name="Google Shape;824;p42"/>
            <p:cNvSpPr/>
            <p:nvPr/>
          </p:nvSpPr>
          <p:spPr>
            <a:xfrm>
              <a:off x="9043269" y="5338917"/>
              <a:ext cx="713740" cy="0"/>
            </a:xfrm>
            <a:custGeom>
              <a:avLst/>
              <a:gdLst/>
              <a:ahLst/>
              <a:cxnLst/>
              <a:rect l="l" t="t" r="r" b="b"/>
              <a:pathLst>
                <a:path w="713740" h="120000" extrusionOk="0">
                  <a:moveTo>
                    <a:pt x="713562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42"/>
            <p:cNvSpPr/>
            <p:nvPr/>
          </p:nvSpPr>
          <p:spPr>
            <a:xfrm>
              <a:off x="9028023" y="532367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26" name="Google Shape;826;p42"/>
          <p:cNvGrpSpPr/>
          <p:nvPr/>
        </p:nvGrpSpPr>
        <p:grpSpPr>
          <a:xfrm>
            <a:off x="8666938" y="4269394"/>
            <a:ext cx="1090300" cy="30480"/>
            <a:chOff x="8666938" y="4269394"/>
            <a:chExt cx="1090300" cy="30480"/>
          </a:xfrm>
        </p:grpSpPr>
        <p:sp>
          <p:nvSpPr>
            <p:cNvPr id="827" name="Google Shape;827;p42"/>
            <p:cNvSpPr/>
            <p:nvPr/>
          </p:nvSpPr>
          <p:spPr>
            <a:xfrm>
              <a:off x="8682183" y="4284634"/>
              <a:ext cx="1075055" cy="0"/>
            </a:xfrm>
            <a:custGeom>
              <a:avLst/>
              <a:gdLst/>
              <a:ahLst/>
              <a:cxnLst/>
              <a:rect l="l" t="t" r="r" b="b"/>
              <a:pathLst>
                <a:path w="1075054" h="120000" extrusionOk="0">
                  <a:moveTo>
                    <a:pt x="1074648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42"/>
            <p:cNvSpPr/>
            <p:nvPr/>
          </p:nvSpPr>
          <p:spPr>
            <a:xfrm>
              <a:off x="8666938" y="426939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29" name="Google Shape;829;p42"/>
          <p:cNvGrpSpPr/>
          <p:nvPr/>
        </p:nvGrpSpPr>
        <p:grpSpPr>
          <a:xfrm>
            <a:off x="8667168" y="1785128"/>
            <a:ext cx="1089664" cy="30480"/>
            <a:chOff x="8667168" y="1785128"/>
            <a:chExt cx="1089664" cy="30480"/>
          </a:xfrm>
        </p:grpSpPr>
        <p:sp>
          <p:nvSpPr>
            <p:cNvPr id="830" name="Google Shape;830;p42"/>
            <p:cNvSpPr/>
            <p:nvPr/>
          </p:nvSpPr>
          <p:spPr>
            <a:xfrm>
              <a:off x="8682412" y="1800368"/>
              <a:ext cx="1074420" cy="0"/>
            </a:xfrm>
            <a:custGeom>
              <a:avLst/>
              <a:gdLst/>
              <a:ahLst/>
              <a:cxnLst/>
              <a:rect l="l" t="t" r="r" b="b"/>
              <a:pathLst>
                <a:path w="1074420" h="120000" extrusionOk="0">
                  <a:moveTo>
                    <a:pt x="107442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42"/>
            <p:cNvSpPr/>
            <p:nvPr/>
          </p:nvSpPr>
          <p:spPr>
            <a:xfrm>
              <a:off x="8667168" y="178512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32" name="Google Shape;832;p42"/>
          <p:cNvGrpSpPr/>
          <p:nvPr/>
        </p:nvGrpSpPr>
        <p:grpSpPr>
          <a:xfrm>
            <a:off x="13279945" y="6494488"/>
            <a:ext cx="299085" cy="1287348"/>
            <a:chOff x="13279945" y="6494488"/>
            <a:chExt cx="299085" cy="1287348"/>
          </a:xfrm>
        </p:grpSpPr>
        <p:sp>
          <p:nvSpPr>
            <p:cNvPr id="833" name="Google Shape;833;p42"/>
            <p:cNvSpPr/>
            <p:nvPr/>
          </p:nvSpPr>
          <p:spPr>
            <a:xfrm>
              <a:off x="13279945" y="7039521"/>
              <a:ext cx="299085" cy="742315"/>
            </a:xfrm>
            <a:custGeom>
              <a:avLst/>
              <a:gdLst/>
              <a:ahLst/>
              <a:cxnLst/>
              <a:rect l="l" t="t" r="r" b="b"/>
              <a:pathLst>
                <a:path w="299084" h="742315" extrusionOk="0">
                  <a:moveTo>
                    <a:pt x="0" y="742162"/>
                  </a:moveTo>
                  <a:lnTo>
                    <a:pt x="298678" y="742162"/>
                  </a:lnTo>
                  <a:lnTo>
                    <a:pt x="298678" y="0"/>
                  </a:lnTo>
                  <a:lnTo>
                    <a:pt x="0" y="0"/>
                  </a:lnTo>
                  <a:lnTo>
                    <a:pt x="0" y="742162"/>
                  </a:lnTo>
                  <a:close/>
                </a:path>
              </a:pathLst>
            </a:custGeom>
            <a:noFill/>
            <a:ln w="10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42"/>
            <p:cNvSpPr/>
            <p:nvPr/>
          </p:nvSpPr>
          <p:spPr>
            <a:xfrm>
              <a:off x="13333987" y="7040787"/>
              <a:ext cx="187325" cy="740410"/>
            </a:xfrm>
            <a:custGeom>
              <a:avLst/>
              <a:gdLst/>
              <a:ahLst/>
              <a:cxnLst/>
              <a:rect l="l" t="t" r="r" b="b"/>
              <a:pathLst>
                <a:path w="187325" h="740409" extrusionOk="0">
                  <a:moveTo>
                    <a:pt x="0" y="740359"/>
                  </a:moveTo>
                  <a:lnTo>
                    <a:pt x="0" y="0"/>
                  </a:lnTo>
                </a:path>
                <a:path w="187325" h="740409" extrusionOk="0">
                  <a:moveTo>
                    <a:pt x="187312" y="740359"/>
                  </a:moveTo>
                  <a:lnTo>
                    <a:pt x="187312" y="0"/>
                  </a:lnTo>
                </a:path>
              </a:pathLst>
            </a:custGeom>
            <a:noFill/>
            <a:ln w="10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42"/>
            <p:cNvSpPr/>
            <p:nvPr/>
          </p:nvSpPr>
          <p:spPr>
            <a:xfrm>
              <a:off x="13279945" y="6494488"/>
              <a:ext cx="299085" cy="544830"/>
            </a:xfrm>
            <a:custGeom>
              <a:avLst/>
              <a:gdLst/>
              <a:ahLst/>
              <a:cxnLst/>
              <a:rect l="l" t="t" r="r" b="b"/>
              <a:pathLst>
                <a:path w="299084" h="544829" extrusionOk="0">
                  <a:moveTo>
                    <a:pt x="0" y="544690"/>
                  </a:moveTo>
                  <a:lnTo>
                    <a:pt x="298665" y="544690"/>
                  </a:lnTo>
                  <a:lnTo>
                    <a:pt x="298665" y="0"/>
                  </a:lnTo>
                  <a:lnTo>
                    <a:pt x="0" y="0"/>
                  </a:lnTo>
                  <a:lnTo>
                    <a:pt x="0" y="544690"/>
                  </a:lnTo>
                  <a:close/>
                </a:path>
                <a:path w="299084" h="544829" extrusionOk="0">
                  <a:moveTo>
                    <a:pt x="54432" y="501611"/>
                  </a:moveTo>
                  <a:lnTo>
                    <a:pt x="244259" y="501611"/>
                  </a:lnTo>
                  <a:lnTo>
                    <a:pt x="244259" y="164668"/>
                  </a:lnTo>
                  <a:lnTo>
                    <a:pt x="54432" y="164668"/>
                  </a:lnTo>
                  <a:lnTo>
                    <a:pt x="54432" y="501611"/>
                  </a:lnTo>
                  <a:close/>
                </a:path>
                <a:path w="299084" h="544829" extrusionOk="0">
                  <a:moveTo>
                    <a:pt x="54432" y="122872"/>
                  </a:moveTo>
                  <a:lnTo>
                    <a:pt x="244259" y="122872"/>
                  </a:lnTo>
                  <a:lnTo>
                    <a:pt x="244259" y="43014"/>
                  </a:lnTo>
                  <a:lnTo>
                    <a:pt x="54432" y="43014"/>
                  </a:lnTo>
                  <a:lnTo>
                    <a:pt x="54432" y="122872"/>
                  </a:lnTo>
                  <a:close/>
                </a:path>
              </a:pathLst>
            </a:custGeom>
            <a:noFill/>
            <a:ln w="10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42"/>
            <p:cNvSpPr/>
            <p:nvPr/>
          </p:nvSpPr>
          <p:spPr>
            <a:xfrm>
              <a:off x="13419162" y="6659169"/>
              <a:ext cx="24130" cy="19050"/>
            </a:xfrm>
            <a:custGeom>
              <a:avLst/>
              <a:gdLst/>
              <a:ahLst/>
              <a:cxnLst/>
              <a:rect l="l" t="t" r="r" b="b"/>
              <a:pathLst>
                <a:path w="24130" h="19050" extrusionOk="0">
                  <a:moveTo>
                    <a:pt x="24041" y="0"/>
                  </a:moveTo>
                  <a:lnTo>
                    <a:pt x="0" y="0"/>
                  </a:lnTo>
                  <a:lnTo>
                    <a:pt x="0" y="18999"/>
                  </a:lnTo>
                  <a:lnTo>
                    <a:pt x="24041" y="18999"/>
                  </a:lnTo>
                  <a:lnTo>
                    <a:pt x="240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37" name="Google Shape;837;p42"/>
          <p:cNvGrpSpPr/>
          <p:nvPr/>
        </p:nvGrpSpPr>
        <p:grpSpPr>
          <a:xfrm>
            <a:off x="13775232" y="6494488"/>
            <a:ext cx="438784" cy="1282624"/>
            <a:chOff x="13775232" y="6494488"/>
            <a:chExt cx="438784" cy="1282624"/>
          </a:xfrm>
        </p:grpSpPr>
        <p:sp>
          <p:nvSpPr>
            <p:cNvPr id="838" name="Google Shape;838;p42"/>
            <p:cNvSpPr/>
            <p:nvPr/>
          </p:nvSpPr>
          <p:spPr>
            <a:xfrm>
              <a:off x="13844955" y="6494488"/>
              <a:ext cx="299085" cy="544830"/>
            </a:xfrm>
            <a:custGeom>
              <a:avLst/>
              <a:gdLst/>
              <a:ahLst/>
              <a:cxnLst/>
              <a:rect l="l" t="t" r="r" b="b"/>
              <a:pathLst>
                <a:path w="299084" h="544829" extrusionOk="0">
                  <a:moveTo>
                    <a:pt x="0" y="544690"/>
                  </a:moveTo>
                  <a:lnTo>
                    <a:pt x="298957" y="544690"/>
                  </a:lnTo>
                  <a:lnTo>
                    <a:pt x="298957" y="0"/>
                  </a:lnTo>
                  <a:lnTo>
                    <a:pt x="0" y="0"/>
                  </a:lnTo>
                  <a:lnTo>
                    <a:pt x="0" y="544690"/>
                  </a:lnTo>
                  <a:close/>
                </a:path>
                <a:path w="299084" h="544829" extrusionOk="0">
                  <a:moveTo>
                    <a:pt x="54482" y="501611"/>
                  </a:moveTo>
                  <a:lnTo>
                    <a:pt x="244487" y="501611"/>
                  </a:lnTo>
                  <a:lnTo>
                    <a:pt x="244487" y="164668"/>
                  </a:lnTo>
                  <a:lnTo>
                    <a:pt x="54482" y="164668"/>
                  </a:lnTo>
                  <a:lnTo>
                    <a:pt x="54482" y="501611"/>
                  </a:lnTo>
                  <a:close/>
                </a:path>
                <a:path w="299084" h="544829" extrusionOk="0">
                  <a:moveTo>
                    <a:pt x="54482" y="122872"/>
                  </a:moveTo>
                  <a:lnTo>
                    <a:pt x="244487" y="122872"/>
                  </a:lnTo>
                  <a:lnTo>
                    <a:pt x="244487" y="43014"/>
                  </a:lnTo>
                  <a:lnTo>
                    <a:pt x="54482" y="43014"/>
                  </a:lnTo>
                  <a:lnTo>
                    <a:pt x="54482" y="122872"/>
                  </a:lnTo>
                  <a:close/>
                </a:path>
              </a:pathLst>
            </a:custGeom>
            <a:noFill/>
            <a:ln w="10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42"/>
            <p:cNvSpPr/>
            <p:nvPr/>
          </p:nvSpPr>
          <p:spPr>
            <a:xfrm>
              <a:off x="13984312" y="6659156"/>
              <a:ext cx="24130" cy="19050"/>
            </a:xfrm>
            <a:custGeom>
              <a:avLst/>
              <a:gdLst/>
              <a:ahLst/>
              <a:cxnLst/>
              <a:rect l="l" t="t" r="r" b="b"/>
              <a:pathLst>
                <a:path w="24130" h="19050" extrusionOk="0">
                  <a:moveTo>
                    <a:pt x="24066" y="0"/>
                  </a:moveTo>
                  <a:lnTo>
                    <a:pt x="0" y="0"/>
                  </a:lnTo>
                  <a:lnTo>
                    <a:pt x="0" y="18999"/>
                  </a:lnTo>
                  <a:lnTo>
                    <a:pt x="24066" y="18999"/>
                  </a:lnTo>
                  <a:lnTo>
                    <a:pt x="240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42"/>
            <p:cNvSpPr/>
            <p:nvPr/>
          </p:nvSpPr>
          <p:spPr>
            <a:xfrm>
              <a:off x="13775232" y="7039242"/>
              <a:ext cx="438784" cy="737870"/>
            </a:xfrm>
            <a:custGeom>
              <a:avLst/>
              <a:gdLst/>
              <a:ahLst/>
              <a:cxnLst/>
              <a:rect l="l" t="t" r="r" b="b"/>
              <a:pathLst>
                <a:path w="438784" h="737870" extrusionOk="0">
                  <a:moveTo>
                    <a:pt x="0" y="737323"/>
                  </a:moveTo>
                  <a:lnTo>
                    <a:pt x="438391" y="737323"/>
                  </a:lnTo>
                  <a:lnTo>
                    <a:pt x="438391" y="0"/>
                  </a:lnTo>
                  <a:lnTo>
                    <a:pt x="0" y="0"/>
                  </a:lnTo>
                  <a:lnTo>
                    <a:pt x="0" y="737323"/>
                  </a:lnTo>
                  <a:close/>
                </a:path>
              </a:pathLst>
            </a:custGeom>
            <a:noFill/>
            <a:ln w="10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41" name="Google Shape;841;p42"/>
          <p:cNvSpPr txBox="1"/>
          <p:nvPr/>
        </p:nvSpPr>
        <p:spPr>
          <a:xfrm>
            <a:off x="887300" y="260000"/>
            <a:ext cx="16656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2" name="Google Shape;842;p42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3" name="Google Shape;843;p42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569D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4" name="Google Shape;844;p42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5" name="Google Shape;845;p42"/>
          <p:cNvSpPr txBox="1"/>
          <p:nvPr/>
        </p:nvSpPr>
        <p:spPr>
          <a:xfrm>
            <a:off x="9954100" y="1679490"/>
            <a:ext cx="20511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Intuicyjny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wyświetlacz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możliwość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wyboru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</a:rPr>
              <a:t>przycisków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</a:rPr>
              <a:t>dotykowych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</a:rPr>
              <a:t> lub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</a:rPr>
              <a:t>mechanicznych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6" name="Google Shape;846;p42"/>
          <p:cNvSpPr txBox="1"/>
          <p:nvPr/>
        </p:nvSpPr>
        <p:spPr>
          <a:xfrm>
            <a:off x="4255356" y="2006642"/>
            <a:ext cx="11175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Wersje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średniej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dużej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wydajności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847" name="Google Shape;847;p42"/>
          <p:cNvSpPr txBox="1"/>
          <p:nvPr/>
        </p:nvSpPr>
        <p:spPr>
          <a:xfrm>
            <a:off x="9954100" y="4163483"/>
            <a:ext cx="1410300" cy="52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Wysokiej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jakości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materiały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                   tj. 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</a:rPr>
              <a:t>s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</a:rPr>
              <a:t>tal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</a:rPr>
              <a:t>nierdzewna</a:t>
            </a:r>
            <a:endParaRPr sz="1000" dirty="0">
              <a:solidFill>
                <a:srgbClr val="FFFFFF"/>
              </a:solidFill>
              <a:latin typeface="Gotham Medium" pitchFamily="50" charset="0"/>
            </a:endParaRPr>
          </a:p>
        </p:txBody>
      </p:sp>
      <p:sp>
        <p:nvSpPr>
          <p:cNvPr id="848" name="Google Shape;848;p42"/>
          <p:cNvSpPr txBox="1"/>
          <p:nvPr/>
        </p:nvSpPr>
        <p:spPr>
          <a:xfrm>
            <a:off x="9954100" y="5226727"/>
            <a:ext cx="1495500" cy="10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Rozwiązania sprzyjające ekologii: naturalny czynnik chłodniczy i wyjątkowo niski pobór energii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849" name="Google Shape;849;p42"/>
          <p:cNvGrpSpPr/>
          <p:nvPr/>
        </p:nvGrpSpPr>
        <p:grpSpPr>
          <a:xfrm>
            <a:off x="3294180" y="3213396"/>
            <a:ext cx="3226776" cy="1093120"/>
            <a:chOff x="3294180" y="3213396"/>
            <a:chExt cx="3226776" cy="1093120"/>
          </a:xfrm>
        </p:grpSpPr>
        <p:pic>
          <p:nvPicPr>
            <p:cNvPr id="850" name="Google Shape;850;p42" descr="Ein Bild, das Symbol, Kreis, Grafiken, Schrift enthält.&#10;&#10;Automatisch generierte Beschreibu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294180" y="3320506"/>
              <a:ext cx="723900" cy="72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1" name="Google Shape;851;p42"/>
            <p:cNvSpPr txBox="1"/>
            <p:nvPr/>
          </p:nvSpPr>
          <p:spPr>
            <a:xfrm>
              <a:off x="4255356" y="3213396"/>
              <a:ext cx="2265600" cy="109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67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000" dirty="0" err="1">
                  <a:solidFill>
                    <a:srgbClr val="084783"/>
                  </a:solidFill>
                  <a:latin typeface="Gotham Medium" pitchFamily="50" charset="0"/>
                </a:rPr>
                <a:t>Easy</a:t>
              </a:r>
              <a:r>
                <a:rPr lang="pl-PL" sz="1000" dirty="0">
                  <a:solidFill>
                    <a:srgbClr val="084783"/>
                  </a:solidFill>
                  <a:latin typeface="Gotham Medium" pitchFamily="50" charset="0"/>
                </a:rPr>
                <a:t> Access Panel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pomaga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stworzyć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wolne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od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barier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środowisko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pracy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.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Opcjonalną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jednostkę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sterującą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można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ustawić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tak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, aby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zapewnić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łatwy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dostęp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dla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osób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na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wózkach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inwalidzkich</a:t>
              </a:r>
              <a:endParaRPr sz="1000" dirty="0">
                <a:latin typeface="Gotham Book" pitchFamily="50" charset="0"/>
                <a:sym typeface="Arial"/>
              </a:endParaRPr>
            </a:p>
          </p:txBody>
        </p:sp>
      </p:grpSp>
      <p:grpSp>
        <p:nvGrpSpPr>
          <p:cNvPr id="852" name="Google Shape;852;p42"/>
          <p:cNvGrpSpPr/>
          <p:nvPr/>
        </p:nvGrpSpPr>
        <p:grpSpPr>
          <a:xfrm>
            <a:off x="3295768" y="4484042"/>
            <a:ext cx="3032288" cy="1633268"/>
            <a:chOff x="3295768" y="4518829"/>
            <a:chExt cx="3032288" cy="1633268"/>
          </a:xfrm>
        </p:grpSpPr>
        <p:pic>
          <p:nvPicPr>
            <p:cNvPr id="853" name="Google Shape;853;p4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295768" y="4720745"/>
              <a:ext cx="720725" cy="720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4" name="Google Shape;854;p42"/>
            <p:cNvSpPr txBox="1"/>
            <p:nvPr/>
          </p:nvSpPr>
          <p:spPr>
            <a:xfrm>
              <a:off x="4255356" y="4518829"/>
              <a:ext cx="2072700" cy="1633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67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Opcjonalne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potrójne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zabezpieczenie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>
                  <a:solidFill>
                    <a:srgbClr val="084783"/>
                  </a:solidFill>
                  <a:latin typeface="Gotham Medium" pitchFamily="50" charset="0"/>
                </a:rPr>
                <a:t>BRITA </a:t>
              </a:r>
              <a:r>
                <a:rPr lang="en-US" sz="1000" dirty="0" err="1">
                  <a:solidFill>
                    <a:srgbClr val="084783"/>
                  </a:solidFill>
                  <a:latin typeface="Gotham Medium" pitchFamily="50" charset="0"/>
                </a:rPr>
                <a:t>HygienePlus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zostało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zaprojektowane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z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myślą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o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środowiskach</a:t>
              </a:r>
              <a:r>
                <a:rPr lang="pl-PL" sz="1000" dirty="0">
                  <a:solidFill>
                    <a:srgbClr val="084783"/>
                  </a:solidFill>
                  <a:latin typeface="Gotham Book" pitchFamily="50" charset="0"/>
                </a:rPr>
                <a:t>, w których higiena jest najważniejsza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. </a:t>
              </a:r>
              <a:r>
                <a:rPr lang="pl-PL" sz="1000" dirty="0">
                  <a:solidFill>
                    <a:srgbClr val="084783"/>
                  </a:solidFill>
                  <a:latin typeface="Gotham Book" pitchFamily="50" charset="0"/>
                </a:rPr>
                <a:t>Rozwiązanie c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hroni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pl-PL" sz="1000" dirty="0">
                  <a:solidFill>
                    <a:srgbClr val="084783"/>
                  </a:solidFill>
                  <a:latin typeface="Gotham Book" pitchFamily="50" charset="0"/>
                </a:rPr>
                <a:t>dyspenser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przed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zanieczyszczeniami</a:t>
              </a:r>
              <a:r>
                <a:rPr lang="pl-PL" sz="1000" dirty="0">
                  <a:solidFill>
                    <a:srgbClr val="084783"/>
                  </a:solidFill>
                  <a:latin typeface="Gotham Book" pitchFamily="50" charset="0"/>
                </a:rPr>
                <a:t> bakteriologicznymi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i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zarazkami</a:t>
              </a:r>
              <a:endParaRPr sz="1000" dirty="0">
                <a:latin typeface="Gotham Book" pitchFamily="50" charset="0"/>
                <a:sym typeface="Arial"/>
              </a:endParaRPr>
            </a:p>
          </p:txBody>
        </p:sp>
      </p:grpSp>
      <p:sp>
        <p:nvSpPr>
          <p:cNvPr id="855" name="Google Shape;855;p42"/>
          <p:cNvSpPr txBox="1"/>
          <p:nvPr/>
        </p:nvSpPr>
        <p:spPr>
          <a:xfrm>
            <a:off x="11961842" y="7083721"/>
            <a:ext cx="1006500" cy="70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</a:pPr>
            <a:r>
              <a:rPr lang="pl-PL" sz="1000" dirty="0">
                <a:solidFill>
                  <a:srgbClr val="FFFFFF"/>
                </a:solidFill>
              </a:rPr>
              <a:t>Dwie opcje instalacji:</a:t>
            </a: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pl-PL" sz="1000" dirty="0">
                <a:solidFill>
                  <a:srgbClr val="FFFFFF"/>
                </a:solidFill>
              </a:rPr>
              <a:t>Wolnostojący</a:t>
            </a: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pl-PL" sz="1000" dirty="0" err="1">
                <a:solidFill>
                  <a:srgbClr val="FFFFFF"/>
                </a:solidFill>
              </a:rPr>
              <a:t>Nablatowy</a:t>
            </a:r>
            <a:endParaRPr lang="pl-PL" sz="1000" dirty="0">
              <a:solidFill>
                <a:srgbClr val="FFFFFF"/>
              </a:solidFill>
            </a:endParaRPr>
          </a:p>
        </p:txBody>
      </p:sp>
      <p:grpSp>
        <p:nvGrpSpPr>
          <p:cNvPr id="856" name="Google Shape;856;p42"/>
          <p:cNvGrpSpPr/>
          <p:nvPr/>
        </p:nvGrpSpPr>
        <p:grpSpPr>
          <a:xfrm>
            <a:off x="3294180" y="6291479"/>
            <a:ext cx="3026390" cy="1114815"/>
            <a:chOff x="3255624" y="5932488"/>
            <a:chExt cx="3026390" cy="1114815"/>
          </a:xfrm>
        </p:grpSpPr>
        <p:pic>
          <p:nvPicPr>
            <p:cNvPr id="857" name="Google Shape;857;p4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255624" y="5932488"/>
              <a:ext cx="801013" cy="804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8" name="Google Shape;858;p42"/>
            <p:cNvSpPr txBox="1"/>
            <p:nvPr/>
          </p:nvSpPr>
          <p:spPr>
            <a:xfrm>
              <a:off x="4232114" y="5954183"/>
              <a:ext cx="2049900" cy="109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38100" marR="30480" lvl="0" indent="0" algn="l" rtl="0">
                <a:lnSpc>
                  <a:spcPct val="1167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Nasze </a:t>
              </a:r>
              <a:r>
                <a:rPr lang="pl-PL" sz="1000" dirty="0">
                  <a:solidFill>
                    <a:srgbClr val="084783"/>
                  </a:solidFill>
                  <a:latin typeface="Gotham Book" pitchFamily="50" charset="0"/>
                </a:rPr>
                <a:t>dyspensery do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wody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wytwarzają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o 86%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mniej</a:t>
              </a:r>
              <a:r>
                <a:rPr lang="pl-PL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pl-PL" sz="1000" dirty="0" err="1">
                  <a:solidFill>
                    <a:srgbClr val="084783"/>
                  </a:solidFill>
                  <a:latin typeface="Gotham Book" pitchFamily="50" charset="0"/>
                </a:rPr>
                <a:t>dwutlenkuwęgla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niż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woda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butelkowana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i o 64%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mniej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niż</a:t>
              </a:r>
              <a:r>
                <a:rPr lang="en-US" sz="1000" dirty="0">
                  <a:solidFill>
                    <a:srgbClr val="084783"/>
                  </a:solidFill>
                  <a:latin typeface="Gotham Book" pitchFamily="50" charset="0"/>
                </a:rPr>
                <a:t> dystrybutory wody </a:t>
              </a:r>
              <a:r>
                <a:rPr lang="en-US" sz="1000" dirty="0" err="1">
                  <a:solidFill>
                    <a:srgbClr val="084783"/>
                  </a:solidFill>
                  <a:latin typeface="Gotham Book" pitchFamily="50" charset="0"/>
                </a:rPr>
                <a:t>butelkowanej</a:t>
              </a:r>
              <a:endParaRPr sz="1000" dirty="0">
                <a:latin typeface="Gotham Book" pitchFamily="50" charset="0"/>
                <a:sym typeface="Arial"/>
              </a:endParaRPr>
            </a:p>
          </p:txBody>
        </p:sp>
      </p:grpSp>
      <p:sp>
        <p:nvSpPr>
          <p:cNvPr id="859" name="Google Shape;859;p42"/>
          <p:cNvSpPr txBox="1">
            <a:spLocks noGrp="1"/>
          </p:cNvSpPr>
          <p:nvPr>
            <p:ph type="title"/>
          </p:nvPr>
        </p:nvSpPr>
        <p:spPr>
          <a:xfrm>
            <a:off x="889781" y="626019"/>
            <a:ext cx="2393886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Top Pro</a:t>
            </a:r>
            <a:endParaRPr dirty="0">
              <a:latin typeface="Gotham Book" pitchFamily="50" charset="0"/>
            </a:endParaRPr>
          </a:p>
        </p:txBody>
      </p:sp>
      <p:sp>
        <p:nvSpPr>
          <p:cNvPr id="860" name="Google Shape;860;p42"/>
          <p:cNvSpPr txBox="1"/>
          <p:nvPr/>
        </p:nvSpPr>
        <p:spPr>
          <a:xfrm>
            <a:off x="887299" y="1311050"/>
            <a:ext cx="4659369" cy="60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Nasz klasyczny, wszechstronny dyspenser do wody dla biznesu i sektora ochrony zdrowia.</a:t>
            </a:r>
          </a:p>
        </p:txBody>
      </p:sp>
      <p:sp>
        <p:nvSpPr>
          <p:cNvPr id="861" name="Google Shape;861;p42"/>
          <p:cNvSpPr txBox="1"/>
          <p:nvPr/>
        </p:nvSpPr>
        <p:spPr>
          <a:xfrm>
            <a:off x="9956920" y="2934458"/>
            <a:ext cx="12414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ThermalGate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™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–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funkcja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skutecznej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dezynfekcji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termicznej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kranu</a:t>
            </a:r>
            <a:endParaRPr sz="1000" dirty="0">
              <a:latin typeface="Gotham Book" pitchFamily="50" charset="0"/>
              <a:sym typeface="Arial"/>
            </a:endParaRPr>
          </a:p>
        </p:txBody>
      </p:sp>
      <p:pic>
        <p:nvPicPr>
          <p:cNvPr id="862" name="Google Shape;862;p4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42"/>
          <p:cNvSpPr txBox="1"/>
          <p:nvPr/>
        </p:nvSpPr>
        <p:spPr>
          <a:xfrm>
            <a:off x="887299" y="7495569"/>
            <a:ext cx="20541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1B497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64" name="Google Shape;864;p42" descr="Ein Bild, das Kreis, Grafiken, Symbol, Schrift enthält.&#10;&#10;Automatisch generierte Beschreibu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67050" y="7453975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42">
            <a:hlinkClick r:id="rId14"/>
          </p:cNvPr>
          <p:cNvSpPr/>
          <p:nvPr/>
        </p:nvSpPr>
        <p:spPr>
          <a:xfrm>
            <a:off x="1163950" y="7427375"/>
            <a:ext cx="22080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E615249A-3B5D-581F-3147-6299DDDC937C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5"/>
            <a:extLst>
              <a:ext uri="{FF2B5EF4-FFF2-40B4-BE49-F238E27FC236}">
                <a16:creationId xmlns:a16="http://schemas.microsoft.com/office/drawing/2014/main" id="{0E1D55EC-75D8-D1F9-8866-C5322F11795D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a 28">
            <a:extLst>
              <a:ext uri="{FF2B5EF4-FFF2-40B4-BE49-F238E27FC236}">
                <a16:creationId xmlns:a16="http://schemas.microsoft.com/office/drawing/2014/main" id="{87042DE0-8E3D-970F-FEB4-BC70F8675FAF}"/>
              </a:ext>
            </a:extLst>
          </p:cNvPr>
          <p:cNvGrpSpPr/>
          <p:nvPr/>
        </p:nvGrpSpPr>
        <p:grpSpPr>
          <a:xfrm>
            <a:off x="0" y="-10779"/>
            <a:ext cx="5650566" cy="7453983"/>
            <a:chOff x="0" y="-10779"/>
            <a:chExt cx="5650566" cy="7453983"/>
          </a:xfrm>
        </p:grpSpPr>
        <p:pic>
          <p:nvPicPr>
            <p:cNvPr id="25" name="Obraz 24" descr="Obraz zawierający ubrania, osoba, człowiek, w pomieszczeniu&#10;&#10;Opis wygenerowany automatycznie">
              <a:extLst>
                <a:ext uri="{FF2B5EF4-FFF2-40B4-BE49-F238E27FC236}">
                  <a16:creationId xmlns:a16="http://schemas.microsoft.com/office/drawing/2014/main" id="{9045D230-2EE8-24D3-5568-579EFB167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" r="69108" b="-17"/>
            <a:stretch/>
          </p:blipFill>
          <p:spPr>
            <a:xfrm>
              <a:off x="0" y="-8102"/>
              <a:ext cx="4409655" cy="7451306"/>
            </a:xfrm>
            <a:prstGeom prst="rect">
              <a:avLst/>
            </a:prstGeom>
          </p:spPr>
        </p:pic>
        <p:pic>
          <p:nvPicPr>
            <p:cNvPr id="27" name="Obraz 26" descr="Obraz zawierający ubrania, osoba, człowiek, w pomieszczeniu&#10;&#10;Opis wygenerowany automatycznie">
              <a:extLst>
                <a:ext uri="{FF2B5EF4-FFF2-40B4-BE49-F238E27FC236}">
                  <a16:creationId xmlns:a16="http://schemas.microsoft.com/office/drawing/2014/main" id="{B3D29F22-F7CD-89D9-ECBC-51010F330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39" r="69301"/>
            <a:stretch/>
          </p:blipFill>
          <p:spPr>
            <a:xfrm>
              <a:off x="4391783" y="-10779"/>
              <a:ext cx="779338" cy="7451306"/>
            </a:xfrm>
            <a:prstGeom prst="rect">
              <a:avLst/>
            </a:prstGeom>
          </p:spPr>
        </p:pic>
        <p:pic>
          <p:nvPicPr>
            <p:cNvPr id="28" name="Obraz 27" descr="Obraz zawierający ubrania, osoba, człowiek, w pomieszczeniu&#10;&#10;Opis wygenerowany automatycznie">
              <a:extLst>
                <a:ext uri="{FF2B5EF4-FFF2-40B4-BE49-F238E27FC236}">
                  <a16:creationId xmlns:a16="http://schemas.microsoft.com/office/drawing/2014/main" id="{C8FC70A7-B553-22B1-854C-D55F1636C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39" r="69301"/>
            <a:stretch/>
          </p:blipFill>
          <p:spPr>
            <a:xfrm>
              <a:off x="4871228" y="-10779"/>
              <a:ext cx="779338" cy="7451306"/>
            </a:xfrm>
            <a:prstGeom prst="rect">
              <a:avLst/>
            </a:prstGeom>
          </p:spPr>
        </p:pic>
      </p:grpSp>
      <p:sp>
        <p:nvSpPr>
          <p:cNvPr id="1118" name="Google Shape;1118;p50"/>
          <p:cNvSpPr/>
          <p:nvPr/>
        </p:nvSpPr>
        <p:spPr>
          <a:xfrm>
            <a:off x="5650566" y="0"/>
            <a:ext cx="9475134" cy="8509000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50"/>
          <p:cNvSpPr txBox="1"/>
          <p:nvPr/>
        </p:nvSpPr>
        <p:spPr>
          <a:xfrm>
            <a:off x="887301" y="260000"/>
            <a:ext cx="1852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7" name="Google Shape;1137;p50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8" name="Google Shape;1138;p50"/>
          <p:cNvSpPr txBox="1">
            <a:spLocks noGrp="1"/>
          </p:cNvSpPr>
          <p:nvPr>
            <p:ph type="title"/>
          </p:nvPr>
        </p:nvSpPr>
        <p:spPr>
          <a:xfrm>
            <a:off x="5886307" y="719752"/>
            <a:ext cx="6606540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dirty="0">
                <a:solidFill>
                  <a:srgbClr val="FFFFFF"/>
                </a:solidFill>
                <a:latin typeface="Gotham Book" pitchFamily="50" charset="0"/>
              </a:rPr>
              <a:t>Dlaczego warto wybrać dyspenser do wody BRITA?</a:t>
            </a:r>
            <a:endParaRPr dirty="0">
              <a:latin typeface="Gotham Book" pitchFamily="50" charset="0"/>
            </a:endParaRPr>
          </a:p>
        </p:txBody>
      </p:sp>
      <p:sp>
        <p:nvSpPr>
          <p:cNvPr id="1139" name="Google Shape;1139;p50"/>
          <p:cNvSpPr txBox="1"/>
          <p:nvPr/>
        </p:nvSpPr>
        <p:spPr>
          <a:xfrm>
            <a:off x="5803369" y="1626029"/>
            <a:ext cx="10404371" cy="688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Wszechstronny: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dostępny jako model wolnostojący z szafką lub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nablatowy</a:t>
            </a: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Medium" pitchFamily="50" charset="0"/>
              <a:cs typeface="Arial"/>
              <a:sym typeface="Arial"/>
            </a:endParaRP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Poręczna wysokość: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dyspenser Top Pro ma 32 cm wysokości dozowania, idealnie sprawując się w napełnianiu wysokich butelek lub karafek.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Wybór dwóch wydajności: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 zależności od Twoich potrzeb masz do wyboru wersję o większej (85 l/godz.) lub mniejszej wydajności (50 l/godz.). 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Miejsce pracy bez barier: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odatkowa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jednostka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sterująca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dyspenserem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BRITA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(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Easy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Access Panel)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pomagająca stworzyć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środowisko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przyjazne dla osób z ograniczeniami ruchowymi.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Prosta obsługa: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dzięki przyciskom dotykowym lub opcjonalnym przyciskom mechanicznym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ułatwiącym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obsługę dyspensera pracownikom noszącym rękawice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Przyjazny dla użytkownika interfejs: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system posiada wyświetlacz dotykowy - umożliwiający zmianę ustawień dyspensera i dający dostęp do informacji o urządzeniu w różnych językach.</a:t>
            </a:r>
          </a:p>
          <a:p>
            <a:pPr marL="270510" marR="1515745" lvl="0" indent="-239394" algn="l" defTabSz="1812925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Wstępnie zaprogramowane porcje: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 naciśnięciu przycisku dyspenser automatycznie wydaje określoną porcję wody; dostępne są dwie wstępnie ustawione wielkości porcji dla szklanki i butelki.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Cztery rodzaje wody: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niechłodzona lub schłodzona niegazowana, gazowana i musująca.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Technologia filtracji oparta o ponad 50-letnie doświadczenie BRITA: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filtr BRITA CLARITY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Protect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zachowuje minerały i usuwa niepożądane substancje i mikroorganizmy, takie jak: pestycydy, hormony, bakterie i cysty.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Nacisk na zrównoważony rozwój: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nasze dyspensery do wody wytwarzają o 86% mniej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dwutlenkuwęgla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niż woda butelkowana i o 64% mniej niż dystrybutory wody butelkowanej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Skuteczne zabezpieczenia: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potężna funkcja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ThermalGate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™ (dezynfekcja termiczna) i system wykrywania wycieków zapewniają spokój i komfort. 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Niezrównana higiena: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dzięki rozwiązaniu BRITA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HygienePlus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– któremu od ponad 20 lat ufa sektor ochrony zdrowia, np. placówki szpitalne.</a:t>
            </a:r>
          </a:p>
        </p:txBody>
      </p:sp>
      <p:pic>
        <p:nvPicPr>
          <p:cNvPr id="1140" name="Google Shape;114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09;p47">
            <a:extLst>
              <a:ext uri="{FF2B5EF4-FFF2-40B4-BE49-F238E27FC236}">
                <a16:creationId xmlns:a16="http://schemas.microsoft.com/office/drawing/2014/main" id="{E6FA35F5-82A8-4F02-8F62-A3BE7C739C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347" y="7787250"/>
            <a:ext cx="138099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10;p47">
            <a:extLst>
              <a:ext uri="{FF2B5EF4-FFF2-40B4-BE49-F238E27FC236}">
                <a16:creationId xmlns:a16="http://schemas.microsoft.com/office/drawing/2014/main" id="{F4A913A1-8A47-B358-9125-E728ED0B85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172" y="7784895"/>
            <a:ext cx="119887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11;p47">
            <a:extLst>
              <a:ext uri="{FF2B5EF4-FFF2-40B4-BE49-F238E27FC236}">
                <a16:creationId xmlns:a16="http://schemas.microsoft.com/office/drawing/2014/main" id="{DC774C8A-0C64-1FCB-280D-7F0E407665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6717" y="7784894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12;p47">
            <a:extLst>
              <a:ext uri="{FF2B5EF4-FFF2-40B4-BE49-F238E27FC236}">
                <a16:creationId xmlns:a16="http://schemas.microsoft.com/office/drawing/2014/main" id="{4F1A2A10-0F97-9215-00E7-C8EB32C1674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1184" y="7958499"/>
            <a:ext cx="433654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13;p47">
            <a:extLst>
              <a:ext uri="{FF2B5EF4-FFF2-40B4-BE49-F238E27FC236}">
                <a16:creationId xmlns:a16="http://schemas.microsoft.com/office/drawing/2014/main" id="{BBB679D9-28BD-1191-FE30-5F3F6FA309F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4628" y="7795097"/>
            <a:ext cx="1130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14;p47">
            <a:extLst>
              <a:ext uri="{FF2B5EF4-FFF2-40B4-BE49-F238E27FC236}">
                <a16:creationId xmlns:a16="http://schemas.microsoft.com/office/drawing/2014/main" id="{7D63CE5E-7FF7-9E12-74DE-AA5729C96E8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96335" y="7795564"/>
            <a:ext cx="112775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15;p47">
            <a:extLst>
              <a:ext uri="{FF2B5EF4-FFF2-40B4-BE49-F238E27FC236}">
                <a16:creationId xmlns:a16="http://schemas.microsoft.com/office/drawing/2014/main" id="{571A7A4E-DA38-5F6F-2337-384BD09F071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2641" y="7769848"/>
            <a:ext cx="113664" cy="1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6;p47">
            <a:extLst>
              <a:ext uri="{FF2B5EF4-FFF2-40B4-BE49-F238E27FC236}">
                <a16:creationId xmlns:a16="http://schemas.microsoft.com/office/drawing/2014/main" id="{72CB3749-7BCD-D050-2702-9A9A8CD5C84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56868" y="7907831"/>
            <a:ext cx="114080" cy="11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17;p47">
            <a:extLst>
              <a:ext uri="{FF2B5EF4-FFF2-40B4-BE49-F238E27FC236}">
                <a16:creationId xmlns:a16="http://schemas.microsoft.com/office/drawing/2014/main" id="{EC02D03D-8B83-94A4-96D7-567F2261818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22650" y="7907844"/>
            <a:ext cx="113512" cy="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18;p47">
            <a:extLst>
              <a:ext uri="{FF2B5EF4-FFF2-40B4-BE49-F238E27FC236}">
                <a16:creationId xmlns:a16="http://schemas.microsoft.com/office/drawing/2014/main" id="{1DAFF0B6-5906-D4C8-FB32-831AAB78033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57183" y="7769574"/>
            <a:ext cx="113195" cy="11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9;p47">
            <a:extLst>
              <a:ext uri="{FF2B5EF4-FFF2-40B4-BE49-F238E27FC236}">
                <a16:creationId xmlns:a16="http://schemas.microsoft.com/office/drawing/2014/main" id="{498AF897-79B5-C50C-9EDB-DBD8CF76A4B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94897" y="7649313"/>
            <a:ext cx="363448" cy="49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20;p47">
            <a:extLst>
              <a:ext uri="{FF2B5EF4-FFF2-40B4-BE49-F238E27FC236}">
                <a16:creationId xmlns:a16="http://schemas.microsoft.com/office/drawing/2014/main" id="{E7EABFE6-4D3C-6816-3B7D-764878B6FC1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100144" y="7763497"/>
            <a:ext cx="157835" cy="15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1;p47">
            <a:extLst>
              <a:ext uri="{FF2B5EF4-FFF2-40B4-BE49-F238E27FC236}">
                <a16:creationId xmlns:a16="http://schemas.microsoft.com/office/drawing/2014/main" id="{C30F6166-F159-9FA9-12E4-F6626C955153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024237" y="7676858"/>
            <a:ext cx="305364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22;p47">
            <a:extLst>
              <a:ext uri="{FF2B5EF4-FFF2-40B4-BE49-F238E27FC236}">
                <a16:creationId xmlns:a16="http://schemas.microsoft.com/office/drawing/2014/main" id="{E393BB35-F610-39DD-985D-7508A8699FF6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049058" y="8064844"/>
            <a:ext cx="216501" cy="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3;p47">
            <a:extLst>
              <a:ext uri="{FF2B5EF4-FFF2-40B4-BE49-F238E27FC236}">
                <a16:creationId xmlns:a16="http://schemas.microsoft.com/office/drawing/2014/main" id="{905DEABA-7C37-828F-4941-62D56322F35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335043" y="7729195"/>
            <a:ext cx="649097" cy="32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4;p47">
            <a:extLst>
              <a:ext uri="{FF2B5EF4-FFF2-40B4-BE49-F238E27FC236}">
                <a16:creationId xmlns:a16="http://schemas.microsoft.com/office/drawing/2014/main" id="{1FAEB6D9-DDBF-9507-E4EA-FCE68F6D3AB3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42238" y="7716832"/>
            <a:ext cx="423862" cy="3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5;p47">
            <a:extLst>
              <a:ext uri="{FF2B5EF4-FFF2-40B4-BE49-F238E27FC236}">
                <a16:creationId xmlns:a16="http://schemas.microsoft.com/office/drawing/2014/main" id="{FFEB5CB3-C7BC-8E50-5CF9-9C850B9354F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353083" y="7647751"/>
            <a:ext cx="292607" cy="4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26;p47">
            <a:extLst>
              <a:ext uri="{FF2B5EF4-FFF2-40B4-BE49-F238E27FC236}">
                <a16:creationId xmlns:a16="http://schemas.microsoft.com/office/drawing/2014/main" id="{6DA12AD0-9E32-485B-B2E4-BF5FBD5FD4C4}"/>
              </a:ext>
            </a:extLst>
          </p:cNvPr>
          <p:cNvSpPr txBox="1"/>
          <p:nvPr/>
        </p:nvSpPr>
        <p:spPr>
          <a:xfrm>
            <a:off x="3664771" y="7667090"/>
            <a:ext cx="79375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**</a:t>
            </a: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1027;p47">
            <a:extLst>
              <a:ext uri="{FF2B5EF4-FFF2-40B4-BE49-F238E27FC236}">
                <a16:creationId xmlns:a16="http://schemas.microsoft.com/office/drawing/2014/main" id="{771346A1-1CBB-D3D0-1685-28A30B718E3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22046" y="7646289"/>
            <a:ext cx="270649" cy="5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28;p47">
            <a:extLst>
              <a:ext uri="{FF2B5EF4-FFF2-40B4-BE49-F238E27FC236}">
                <a16:creationId xmlns:a16="http://schemas.microsoft.com/office/drawing/2014/main" id="{3C9C3D6E-726A-D1F4-930B-2A182FA473D1}"/>
              </a:ext>
            </a:extLst>
          </p:cNvPr>
          <p:cNvSpPr txBox="1"/>
          <p:nvPr/>
        </p:nvSpPr>
        <p:spPr>
          <a:xfrm>
            <a:off x="355335" y="8046376"/>
            <a:ext cx="195580" cy="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" b="1" i="0" u="none" strike="noStrike" kern="0" cap="none" spc="0" normalizeH="0" baseline="0" noProof="0">
                <a:ln>
                  <a:noFill/>
                </a:ln>
                <a:solidFill>
                  <a:srgbClr val="14120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KUKreg4</a:t>
            </a:r>
            <a:endParaRPr kumimoji="0" sz="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029;p47">
            <a:extLst>
              <a:ext uri="{FF2B5EF4-FFF2-40B4-BE49-F238E27FC236}">
                <a16:creationId xmlns:a16="http://schemas.microsoft.com/office/drawing/2014/main" id="{69F1259C-312A-7E4A-9970-05AD60558C58}"/>
              </a:ext>
            </a:extLst>
          </p:cNvPr>
          <p:cNvSpPr txBox="1"/>
          <p:nvPr/>
        </p:nvSpPr>
        <p:spPr>
          <a:xfrm>
            <a:off x="4409655" y="8196782"/>
            <a:ext cx="1012190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**applies to BRITA Top Pro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207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2" name="Google Shape;872;p43"/>
          <p:cNvGraphicFramePr/>
          <p:nvPr>
            <p:extLst>
              <p:ext uri="{D42A27DB-BD31-4B8C-83A1-F6EECF244321}">
                <p14:modId xmlns:p14="http://schemas.microsoft.com/office/powerpoint/2010/main" val="3032344252"/>
              </p:ext>
            </p:extLst>
          </p:nvPr>
        </p:nvGraphicFramePr>
        <p:xfrm>
          <a:off x="899998" y="2590724"/>
          <a:ext cx="13317850" cy="4713056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377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3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Top Pro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gazowana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+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Top Pro </a:t>
                      </a: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niegazowana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Konstrukcja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/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Typ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nablatowy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nablatowy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499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 bazowa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90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Rodzaje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87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50">
                <a:tc gridSpan="4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Opcje konfiguracji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Funkcja higieniczna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BRITA 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ThermalGate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™ 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lub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BRITA 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HygienePlus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BRITA ThermalGate™ or BRITA HygienePlus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Przyciski dozowania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Panel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dotykowy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lub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przyciski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mechaniczne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panel dotykowy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montażu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niezależnie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od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istniejących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blatów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499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instalacji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środowisku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pozbawionym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barier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Easy Access Panel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Easy Access Panel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556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instalacji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bez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podłączania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odplywu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 anchor="ctr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Pojemnik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ściekowy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Pojemnik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ściekowy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Times New Roman"/>
                        <a:cs typeface="Arial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gridSpan="4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Dane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techniczne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100" marB="0"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50 l/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duży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: 85 l/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50 l/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duży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85 l/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jednostki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mm)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278 x 530 x 518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278 x 530 x 518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bazowa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278 x 910 x 518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płyta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bazowa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440 x 4 x 510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 dyspensera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330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330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Waga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ze ś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redni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35 kg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 d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uży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40 kg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ze ś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redni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33 kg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 d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uży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38 kg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16 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kg</a:t>
                      </a:r>
                    </a:p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płyta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7 kg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Mks. pobór mocy</a:t>
                      </a:r>
                      <a:endParaRPr sz="1000" b="0" i="0" u="none" strike="noStrike" cap="none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8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ze ś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redni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440 W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 d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uży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540 W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ze ś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redni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440 W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 d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uży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540 W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Times New Roman"/>
                        <a:cs typeface="Arial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natężenie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 l / min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 l / min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aks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natężenie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494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1.6 l/min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873" name="Google Shape;873;p43" descr="Ein Bild, das Design, Kunst enthält.&#10;&#10;Automatisch generierte Beschreibung mit mittlerer Zuverlässigkei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0742" y="1338965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0980" y="1338965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40002" y="1533099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43" descr="Ein Bild, das Symbol, Kreis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09558" y="307274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93448" y="307274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43" descr="Ein Bild, das Symbol, Kreis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59443" y="3066445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48431" y="3066445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79934" y="3066445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00425" y="3066445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43"/>
          <p:cNvSpPr txBox="1">
            <a:spLocks noGrp="1"/>
          </p:cNvSpPr>
          <p:nvPr>
            <p:ph type="title"/>
          </p:nvPr>
        </p:nvSpPr>
        <p:spPr>
          <a:xfrm>
            <a:off x="891899" y="625106"/>
            <a:ext cx="1817001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Top Pro</a:t>
            </a:r>
            <a:endParaRPr dirty="0">
              <a:latin typeface="Gotham Book" pitchFamily="50" charset="0"/>
            </a:endParaRPr>
          </a:p>
        </p:txBody>
      </p:sp>
      <p:sp>
        <p:nvSpPr>
          <p:cNvPr id="883" name="Google Shape;883;p43"/>
          <p:cNvSpPr txBox="1"/>
          <p:nvPr/>
        </p:nvSpPr>
        <p:spPr>
          <a:xfrm>
            <a:off x="887300" y="1311050"/>
            <a:ext cx="1821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Dane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techniczne</a:t>
            </a:r>
            <a:endParaRPr sz="1600" dirty="0">
              <a:latin typeface="Gotham Book" pitchFamily="50" charset="0"/>
              <a:sym typeface="Arial"/>
            </a:endParaRPr>
          </a:p>
        </p:txBody>
      </p:sp>
      <p:sp>
        <p:nvSpPr>
          <p:cNvPr id="884" name="Google Shape;884;p43"/>
          <p:cNvSpPr txBox="1"/>
          <p:nvPr/>
        </p:nvSpPr>
        <p:spPr>
          <a:xfrm>
            <a:off x="887274" y="259975"/>
            <a:ext cx="19740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</a:t>
            </a:r>
            <a:r>
              <a:rPr lang="en-US" sz="9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nnowacyjne</a:t>
            </a: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85" name="Google Shape;885;p43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86" name="Google Shape;886;p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3C66D46A-6FEC-B59F-38B4-FD52C3164333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1"/>
            <a:extLst>
              <a:ext uri="{FF2B5EF4-FFF2-40B4-BE49-F238E27FC236}">
                <a16:creationId xmlns:a16="http://schemas.microsoft.com/office/drawing/2014/main" id="{B8148B91-8DF9-2538-CB34-6A2EEE8844AC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26561"/>
            <a:ext cx="7350145" cy="55894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0105" y="1926560"/>
            <a:ext cx="7385596" cy="558941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880647" y="798041"/>
            <a:ext cx="6066847" cy="875119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lnSpc>
                <a:spcPts val="1780"/>
              </a:lnSpc>
              <a:spcBef>
                <a:spcPts val="124"/>
              </a:spcBef>
              <a:buClrTx/>
            </a:pPr>
            <a:r>
              <a:rPr sz="1489" b="1" spc="74" dirty="0">
                <a:solidFill>
                  <a:srgbClr val="00559D"/>
                </a:solidFill>
                <a:latin typeface="Gotham Medium" pitchFamily="50" charset="0"/>
              </a:rPr>
              <a:t>Ma</a:t>
            </a:r>
            <a:r>
              <a:rPr sz="1489" b="1" spc="-223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spc="81" dirty="0">
                <a:solidFill>
                  <a:srgbClr val="00559D"/>
                </a:solidFill>
                <a:latin typeface="Gotham Medium" pitchFamily="50" charset="0"/>
              </a:rPr>
              <a:t>rk</a:t>
            </a:r>
            <a:r>
              <a:rPr sz="1489" b="1" spc="-223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u</a:t>
            </a:r>
            <a:r>
              <a:rPr sz="1489" b="1" spc="-211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s</a:t>
            </a:r>
            <a:r>
              <a:rPr sz="1489" b="1" spc="149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H</a:t>
            </a:r>
            <a:r>
              <a:rPr sz="1489" b="1" spc="-192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a</a:t>
            </a:r>
            <a:r>
              <a:rPr sz="1489" b="1" spc="-223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n</a:t>
            </a:r>
            <a:r>
              <a:rPr sz="1489" b="1" spc="-211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k</a:t>
            </a:r>
            <a:r>
              <a:rPr sz="1489" b="1" spc="-217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spc="87" dirty="0">
                <a:solidFill>
                  <a:srgbClr val="00559D"/>
                </a:solidFill>
                <a:latin typeface="Gotham Medium" pitchFamily="50" charset="0"/>
              </a:rPr>
              <a:t>ammer</a:t>
            </a:r>
            <a:endParaRPr sz="1489" dirty="0">
              <a:solidFill>
                <a:sysClr val="windowText" lastClr="000000"/>
              </a:solidFill>
              <a:latin typeface="Gotham Medium" pitchFamily="50" charset="0"/>
            </a:endParaRPr>
          </a:p>
          <a:p>
            <a:pPr marL="15756" defTabSz="1134405">
              <a:lnSpc>
                <a:spcPts val="1780"/>
              </a:lnSpc>
              <a:buClrTx/>
            </a:pPr>
            <a:r>
              <a:rPr sz="1489" dirty="0">
                <a:solidFill>
                  <a:srgbClr val="00559D"/>
                </a:solidFill>
                <a:latin typeface="Gotham Book" pitchFamily="50" charset="0"/>
              </a:rPr>
              <a:t>CEO</a:t>
            </a:r>
            <a:r>
              <a:rPr sz="1489" spc="31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489" spc="-25" dirty="0">
                <a:solidFill>
                  <a:srgbClr val="00559D"/>
                </a:solidFill>
                <a:latin typeface="Gotham Book" pitchFamily="50" charset="0"/>
              </a:rPr>
              <a:t>BRITA</a:t>
            </a:r>
            <a:r>
              <a:rPr sz="1489" spc="261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489" dirty="0">
                <a:solidFill>
                  <a:srgbClr val="00559D"/>
                </a:solidFill>
                <a:latin typeface="Gotham Book" pitchFamily="50" charset="0"/>
              </a:rPr>
              <a:t>Group</a:t>
            </a:r>
            <a:r>
              <a:rPr sz="1489" spc="236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lang="pl-PL" sz="1489" dirty="0">
                <a:solidFill>
                  <a:srgbClr val="00559D"/>
                </a:solidFill>
                <a:latin typeface="Gotham Book" pitchFamily="50" charset="0"/>
              </a:rPr>
              <a:t>od</a:t>
            </a:r>
            <a:r>
              <a:rPr sz="1489" spc="161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489" spc="-25" dirty="0">
                <a:solidFill>
                  <a:srgbClr val="00559D"/>
                </a:solidFill>
                <a:latin typeface="Gotham Book" pitchFamily="50" charset="0"/>
              </a:rPr>
              <a:t>1999</a:t>
            </a:r>
            <a:endParaRPr sz="1489" dirty="0">
              <a:solidFill>
                <a:sysClr val="windowText" lastClr="000000"/>
              </a:solidFill>
              <a:latin typeface="Gotham Book" pitchFamily="50" charset="0"/>
            </a:endParaRPr>
          </a:p>
          <a:p>
            <a:pPr marL="15756" defTabSz="1134405">
              <a:lnSpc>
                <a:spcPts val="1321"/>
              </a:lnSpc>
              <a:spcBef>
                <a:spcPts val="484"/>
              </a:spcBef>
              <a:buClrTx/>
            </a:pP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“We</a:t>
            </a:r>
            <a:r>
              <a:rPr sz="1117" spc="112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62" dirty="0">
                <a:solidFill>
                  <a:srgbClr val="00559D"/>
                </a:solidFill>
                <a:latin typeface="Gotham Book" pitchFamily="50" charset="0"/>
              </a:rPr>
              <a:t>ha</a:t>
            </a:r>
            <a:r>
              <a:rPr sz="1117" spc="-174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ve</a:t>
            </a:r>
            <a:r>
              <a:rPr sz="1117" spc="136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a</a:t>
            </a:r>
            <a:r>
              <a:rPr sz="1117" spc="130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99" dirty="0">
                <a:solidFill>
                  <a:srgbClr val="00559D"/>
                </a:solidFill>
                <a:latin typeface="Gotham Book" pitchFamily="50" charset="0"/>
              </a:rPr>
              <a:t>unique</a:t>
            </a:r>
            <a:r>
              <a:rPr sz="1117" spc="25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56" dirty="0">
                <a:solidFill>
                  <a:srgbClr val="00559D"/>
                </a:solidFill>
                <a:latin typeface="Gotham Book" pitchFamily="50" charset="0"/>
              </a:rPr>
              <a:t>opportunity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81" dirty="0">
                <a:solidFill>
                  <a:srgbClr val="00559D"/>
                </a:solidFill>
                <a:latin typeface="Gotham Book" pitchFamily="50" charset="0"/>
              </a:rPr>
              <a:t>and</a:t>
            </a:r>
            <a:r>
              <a:rPr sz="1117" spc="130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56" dirty="0">
                <a:solidFill>
                  <a:srgbClr val="00559D"/>
                </a:solidFill>
                <a:latin typeface="Gotham Book" pitchFamily="50" charset="0"/>
              </a:rPr>
              <a:t>responsibility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 to</a:t>
            </a:r>
            <a:r>
              <a:rPr sz="1117" spc="130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m</a:t>
            </a:r>
            <a:r>
              <a:rPr sz="1117" spc="-112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a</a:t>
            </a:r>
            <a:r>
              <a:rPr sz="1117" spc="-174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ke</a:t>
            </a:r>
            <a:r>
              <a:rPr sz="1117" spc="136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this</a:t>
            </a:r>
            <a:r>
              <a:rPr sz="1117" spc="93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62" dirty="0">
                <a:solidFill>
                  <a:srgbClr val="00559D"/>
                </a:solidFill>
                <a:latin typeface="Gotham Book" pitchFamily="50" charset="0"/>
              </a:rPr>
              <a:t>wo</a:t>
            </a:r>
            <a:r>
              <a:rPr sz="1117" spc="-174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-12" dirty="0">
                <a:solidFill>
                  <a:srgbClr val="00559D"/>
                </a:solidFill>
                <a:latin typeface="Gotham Book" pitchFamily="50" charset="0"/>
              </a:rPr>
              <a:t>rl</a:t>
            </a:r>
            <a:r>
              <a:rPr sz="1117" spc="-180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d</a:t>
            </a:r>
            <a:r>
              <a:rPr sz="1117" spc="31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a</a:t>
            </a:r>
            <a:r>
              <a:rPr sz="1117" spc="124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l</a:t>
            </a:r>
            <a:r>
              <a:rPr sz="1117" spc="-180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i</a:t>
            </a:r>
            <a:r>
              <a:rPr sz="1117" spc="-174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-25" dirty="0">
                <a:solidFill>
                  <a:srgbClr val="00559D"/>
                </a:solidFill>
                <a:latin typeface="Gotham Book" pitchFamily="50" charset="0"/>
              </a:rPr>
              <a:t>ttle</a:t>
            </a:r>
            <a:endParaRPr sz="1117" dirty="0">
              <a:solidFill>
                <a:sysClr val="windowText" lastClr="000000"/>
              </a:solidFill>
              <a:latin typeface="Gotham Book" pitchFamily="50" charset="0"/>
            </a:endParaRPr>
          </a:p>
          <a:p>
            <a:pPr marL="15756" defTabSz="1134405">
              <a:lnSpc>
                <a:spcPts val="1321"/>
              </a:lnSpc>
              <a:buClrTx/>
            </a:pPr>
            <a:r>
              <a:rPr sz="1117" spc="81" dirty="0">
                <a:solidFill>
                  <a:srgbClr val="00559D"/>
                </a:solidFill>
                <a:latin typeface="Gotham Book" pitchFamily="50" charset="0"/>
              </a:rPr>
              <a:t>better.</a:t>
            </a:r>
            <a:r>
              <a:rPr sz="1117" spc="25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56" dirty="0">
                <a:solidFill>
                  <a:srgbClr val="00559D"/>
                </a:solidFill>
                <a:latin typeface="Gotham Book" pitchFamily="50" charset="0"/>
              </a:rPr>
              <a:t>With</a:t>
            </a:r>
            <a:r>
              <a:rPr sz="1117" spc="112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81" dirty="0">
                <a:solidFill>
                  <a:srgbClr val="00559D"/>
                </a:solidFill>
                <a:latin typeface="Gotham Book" pitchFamily="50" charset="0"/>
              </a:rPr>
              <a:t>less</a:t>
            </a:r>
            <a:r>
              <a:rPr sz="1117" spc="-19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62" dirty="0">
                <a:solidFill>
                  <a:srgbClr val="00559D"/>
                </a:solidFill>
                <a:latin typeface="Gotham Book" pitchFamily="50" charset="0"/>
              </a:rPr>
              <a:t>plastic</a:t>
            </a:r>
            <a:r>
              <a:rPr sz="1117" spc="74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68" dirty="0">
                <a:solidFill>
                  <a:srgbClr val="00559D"/>
                </a:solidFill>
                <a:latin typeface="Gotham Book" pitchFamily="50" charset="0"/>
              </a:rPr>
              <a:t>waste,</a:t>
            </a:r>
            <a:r>
              <a:rPr sz="1117" spc="43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56" dirty="0">
                <a:solidFill>
                  <a:srgbClr val="00559D"/>
                </a:solidFill>
                <a:latin typeface="Gotham Book" pitchFamily="50" charset="0"/>
              </a:rPr>
              <a:t>less</a:t>
            </a:r>
            <a:r>
              <a:rPr sz="1117" spc="74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37" dirty="0">
                <a:solidFill>
                  <a:srgbClr val="00559D"/>
                </a:solidFill>
                <a:latin typeface="Gotham Book" pitchFamily="50" charset="0"/>
              </a:rPr>
              <a:t>emissi</a:t>
            </a:r>
            <a:r>
              <a:rPr sz="1117" spc="-180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37" dirty="0">
                <a:solidFill>
                  <a:srgbClr val="00559D"/>
                </a:solidFill>
                <a:latin typeface="Gotham Book" pitchFamily="50" charset="0"/>
              </a:rPr>
              <a:t>ons</a:t>
            </a:r>
            <a:r>
              <a:rPr sz="1117" spc="81" dirty="0">
                <a:solidFill>
                  <a:srgbClr val="00559D"/>
                </a:solidFill>
                <a:latin typeface="Gotham Book" pitchFamily="50" charset="0"/>
              </a:rPr>
              <a:t> and</a:t>
            </a:r>
            <a:r>
              <a:rPr sz="1117" spc="12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37" dirty="0">
                <a:solidFill>
                  <a:srgbClr val="00559D"/>
                </a:solidFill>
                <a:latin typeface="Gotham Book" pitchFamily="50" charset="0"/>
              </a:rPr>
              <a:t>a</a:t>
            </a:r>
            <a:r>
              <a:rPr sz="1117" spc="112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74" dirty="0">
                <a:solidFill>
                  <a:srgbClr val="00559D"/>
                </a:solidFill>
                <a:latin typeface="Gotham Book" pitchFamily="50" charset="0"/>
              </a:rPr>
              <a:t>long-</a:t>
            </a:r>
            <a:r>
              <a:rPr sz="1117" spc="37" dirty="0">
                <a:solidFill>
                  <a:srgbClr val="00559D"/>
                </a:solidFill>
                <a:latin typeface="Gotham Book" pitchFamily="50" charset="0"/>
              </a:rPr>
              <a:t>term</a:t>
            </a:r>
            <a:r>
              <a:rPr sz="1117" spc="81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50" dirty="0">
                <a:solidFill>
                  <a:srgbClr val="00559D"/>
                </a:solidFill>
                <a:latin typeface="Gotham Book" pitchFamily="50" charset="0"/>
              </a:rPr>
              <a:t>orientation.</a:t>
            </a:r>
            <a:r>
              <a:rPr sz="1117" spc="50" dirty="0">
                <a:solidFill>
                  <a:srgbClr val="00559D"/>
                </a:solidFill>
              </a:rPr>
              <a:t>”</a:t>
            </a:r>
            <a:endParaRPr sz="1117" dirty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8254" y="798041"/>
            <a:ext cx="3549025" cy="713601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lnSpc>
                <a:spcPts val="1780"/>
              </a:lnSpc>
              <a:spcBef>
                <a:spcPts val="124"/>
              </a:spcBef>
              <a:buClrTx/>
            </a:pP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H</a:t>
            </a:r>
            <a:r>
              <a:rPr sz="1489" b="1" spc="-186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e</a:t>
            </a:r>
            <a:r>
              <a:rPr sz="1489" b="1" spc="-217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spc="68" dirty="0">
                <a:solidFill>
                  <a:srgbClr val="00559D"/>
                </a:solidFill>
                <a:latin typeface="Gotham Medium" pitchFamily="50" charset="0"/>
              </a:rPr>
              <a:t>in</a:t>
            </a:r>
            <a:r>
              <a:rPr sz="1489" b="1" spc="-198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z</a:t>
            </a:r>
            <a:r>
              <a:rPr sz="1489" b="1" spc="253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H</a:t>
            </a:r>
            <a:r>
              <a:rPr sz="1489" b="1" spc="-180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a</a:t>
            </a:r>
            <a:r>
              <a:rPr sz="1489" b="1" spc="-217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n</a:t>
            </a:r>
            <a:r>
              <a:rPr sz="1489" b="1" spc="-198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dirty="0">
                <a:solidFill>
                  <a:srgbClr val="00559D"/>
                </a:solidFill>
                <a:latin typeface="Gotham Medium" pitchFamily="50" charset="0"/>
              </a:rPr>
              <a:t>ka</a:t>
            </a:r>
            <a:r>
              <a:rPr sz="1489" b="1" spc="-217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spc="74" dirty="0">
                <a:solidFill>
                  <a:srgbClr val="00559D"/>
                </a:solidFill>
                <a:latin typeface="Gotham Medium" pitchFamily="50" charset="0"/>
              </a:rPr>
              <a:t>mme</a:t>
            </a:r>
            <a:r>
              <a:rPr sz="1489" b="1" spc="-211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sz="1489" b="1" spc="-62" dirty="0">
                <a:solidFill>
                  <a:srgbClr val="00559D"/>
                </a:solidFill>
                <a:latin typeface="Gotham Medium" pitchFamily="50" charset="0"/>
              </a:rPr>
              <a:t>r</a:t>
            </a:r>
            <a:endParaRPr sz="1489" dirty="0">
              <a:solidFill>
                <a:sysClr val="windowText" lastClr="000000"/>
              </a:solidFill>
              <a:latin typeface="Gotham Medium" pitchFamily="50" charset="0"/>
            </a:endParaRPr>
          </a:p>
          <a:p>
            <a:pPr marL="15756" defTabSz="1134405">
              <a:lnSpc>
                <a:spcPts val="1780"/>
              </a:lnSpc>
              <a:buClrTx/>
            </a:pPr>
            <a:r>
              <a:rPr lang="pl-PL" sz="1489" dirty="0">
                <a:solidFill>
                  <a:srgbClr val="00559D"/>
                </a:solidFill>
                <a:latin typeface="Gotham Book" pitchFamily="50" charset="0"/>
              </a:rPr>
              <a:t>Wynalazca</a:t>
            </a:r>
            <a:r>
              <a:rPr sz="1489" dirty="0">
                <a:solidFill>
                  <a:srgbClr val="00559D"/>
                </a:solidFill>
                <a:latin typeface="Gotham Book" pitchFamily="50" charset="0"/>
              </a:rPr>
              <a:t>,</a:t>
            </a:r>
            <a:r>
              <a:rPr sz="1489" spc="323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lang="pl-PL" sz="1489" dirty="0">
                <a:solidFill>
                  <a:srgbClr val="00559D"/>
                </a:solidFill>
                <a:latin typeface="Gotham Book" pitchFamily="50" charset="0"/>
              </a:rPr>
              <a:t>Pionier</a:t>
            </a:r>
            <a:r>
              <a:rPr sz="1489" dirty="0">
                <a:solidFill>
                  <a:srgbClr val="00559D"/>
                </a:solidFill>
                <a:latin typeface="Gotham Book" pitchFamily="50" charset="0"/>
              </a:rPr>
              <a:t>,</a:t>
            </a:r>
            <a:r>
              <a:rPr sz="1489" spc="161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489" dirty="0">
                <a:solidFill>
                  <a:srgbClr val="00559D"/>
                </a:solidFill>
                <a:latin typeface="Gotham Book" pitchFamily="50" charset="0"/>
              </a:rPr>
              <a:t>(1931</a:t>
            </a:r>
            <a:r>
              <a:rPr sz="1489" spc="93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489" dirty="0">
                <a:solidFill>
                  <a:srgbClr val="00559D"/>
                </a:solidFill>
                <a:latin typeface="Gotham Book" pitchFamily="50" charset="0"/>
              </a:rPr>
              <a:t>–</a:t>
            </a:r>
            <a:r>
              <a:rPr sz="1489" spc="-25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489" spc="-12" dirty="0">
                <a:solidFill>
                  <a:srgbClr val="00559D"/>
                </a:solidFill>
                <a:latin typeface="Gotham Book" pitchFamily="50" charset="0"/>
              </a:rPr>
              <a:t>2016)</a:t>
            </a:r>
            <a:endParaRPr sz="1489" dirty="0">
              <a:solidFill>
                <a:sysClr val="windowText" lastClr="000000"/>
              </a:solidFill>
              <a:latin typeface="Gotham Book" pitchFamily="50" charset="0"/>
            </a:endParaRPr>
          </a:p>
          <a:p>
            <a:pPr marL="15756" defTabSz="1134405">
              <a:spcBef>
                <a:spcPts val="484"/>
              </a:spcBef>
              <a:buClrTx/>
            </a:pP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“An</a:t>
            </a:r>
            <a:r>
              <a:rPr sz="1117" spc="-186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-12" dirty="0">
                <a:solidFill>
                  <a:srgbClr val="00559D"/>
                </a:solidFill>
                <a:latin typeface="Gotham Book" pitchFamily="50" charset="0"/>
              </a:rPr>
              <a:t>yo</a:t>
            </a:r>
            <a:r>
              <a:rPr sz="1117" spc="-180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74" dirty="0">
                <a:solidFill>
                  <a:srgbClr val="00559D"/>
                </a:solidFill>
                <a:latin typeface="Gotham Book" pitchFamily="50" charset="0"/>
              </a:rPr>
              <a:t>ne,</a:t>
            </a:r>
            <a:r>
              <a:rPr sz="1117" spc="62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74" dirty="0">
                <a:solidFill>
                  <a:srgbClr val="00559D"/>
                </a:solidFill>
                <a:latin typeface="Gotham Book" pitchFamily="50" charset="0"/>
              </a:rPr>
              <a:t>who</a:t>
            </a:r>
            <a:r>
              <a:rPr sz="1117" spc="124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62" dirty="0">
                <a:solidFill>
                  <a:srgbClr val="00559D"/>
                </a:solidFill>
                <a:latin typeface="Gotham Book" pitchFamily="50" charset="0"/>
              </a:rPr>
              <a:t>cannot </a:t>
            </a:r>
            <a:r>
              <a:rPr sz="1117" spc="68" dirty="0">
                <a:solidFill>
                  <a:srgbClr val="00559D"/>
                </a:solidFill>
                <a:latin typeface="Gotham Book" pitchFamily="50" charset="0"/>
              </a:rPr>
              <a:t>dream</a:t>
            </a:r>
            <a:r>
              <a:rPr sz="1117" spc="93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56" dirty="0">
                <a:solidFill>
                  <a:srgbClr val="00559D"/>
                </a:solidFill>
                <a:latin typeface="Gotham Book" pitchFamily="50" charset="0"/>
              </a:rPr>
              <a:t>is</a:t>
            </a:r>
            <a:r>
              <a:rPr sz="1117" spc="93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not</a:t>
            </a:r>
            <a:r>
              <a:rPr sz="1117" spc="56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dirty="0">
                <a:solidFill>
                  <a:srgbClr val="00559D"/>
                </a:solidFill>
                <a:latin typeface="Gotham Book" pitchFamily="50" charset="0"/>
              </a:rPr>
              <a:t>a</a:t>
            </a:r>
            <a:r>
              <a:rPr sz="1117" spc="130" dirty="0">
                <a:solidFill>
                  <a:srgbClr val="00559D"/>
                </a:solidFill>
                <a:latin typeface="Gotham Book" pitchFamily="50" charset="0"/>
              </a:rPr>
              <a:t> </a:t>
            </a:r>
            <a:r>
              <a:rPr sz="1117" spc="50" dirty="0">
                <a:solidFill>
                  <a:srgbClr val="00559D"/>
                </a:solidFill>
                <a:latin typeface="Gotham Book" pitchFamily="50" charset="0"/>
              </a:rPr>
              <a:t>realist.”</a:t>
            </a:r>
            <a:endParaRPr sz="1117" dirty="0">
              <a:solidFill>
                <a:sysClr val="windowText" lastClr="000000"/>
              </a:solidFill>
              <a:latin typeface="Gotham Book" pitchFamily="50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8254" y="8054043"/>
            <a:ext cx="362387" cy="187816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sz="1117" spc="-25" dirty="0">
                <a:solidFill>
                  <a:srgbClr val="00559D"/>
                </a:solidFill>
              </a:rPr>
              <a:t>2023</a:t>
            </a:r>
            <a:endParaRPr sz="1117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7994" y="8054043"/>
            <a:ext cx="3552176" cy="187816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sz="1117" dirty="0">
                <a:solidFill>
                  <a:srgbClr val="00559D"/>
                </a:solidFill>
              </a:rPr>
              <a:t>BRITA</a:t>
            </a:r>
            <a:r>
              <a:rPr sz="1117" spc="105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| Corporate</a:t>
            </a:r>
            <a:r>
              <a:rPr sz="1117" spc="-68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Presentation</a:t>
            </a:r>
            <a:r>
              <a:rPr sz="1117" spc="-62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|</a:t>
            </a:r>
            <a:r>
              <a:rPr sz="1117" spc="-105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BRITA</a:t>
            </a:r>
            <a:r>
              <a:rPr sz="1117" spc="112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Then</a:t>
            </a:r>
            <a:r>
              <a:rPr sz="1117" spc="-68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and</a:t>
            </a:r>
            <a:r>
              <a:rPr sz="1117" spc="43" dirty="0">
                <a:solidFill>
                  <a:srgbClr val="00559D"/>
                </a:solidFill>
              </a:rPr>
              <a:t> </a:t>
            </a:r>
            <a:r>
              <a:rPr sz="1117" spc="-31" dirty="0">
                <a:solidFill>
                  <a:srgbClr val="00559D"/>
                </a:solidFill>
              </a:rPr>
              <a:t>Now</a:t>
            </a:r>
            <a:endParaRPr sz="1117">
              <a:solidFill>
                <a:sysClr val="windowText" lastClr="000000"/>
              </a:solidFill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48562" y="346031"/>
            <a:ext cx="354608" cy="348861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3477678" y="351348"/>
            <a:ext cx="1267565" cy="338753"/>
          </a:xfrm>
          <a:custGeom>
            <a:avLst/>
            <a:gdLst/>
            <a:ahLst/>
            <a:cxnLst/>
            <a:rect l="l" t="t" r="r" b="b"/>
            <a:pathLst>
              <a:path w="1021715" h="273050">
                <a:moveTo>
                  <a:pt x="631753" y="272548"/>
                </a:moveTo>
                <a:close/>
              </a:path>
              <a:path w="1021715" h="273050">
                <a:moveTo>
                  <a:pt x="746102" y="272548"/>
                </a:moveTo>
                <a:close/>
              </a:path>
              <a:path w="1021715" h="273050">
                <a:moveTo>
                  <a:pt x="710805" y="25474"/>
                </a:moveTo>
                <a:lnTo>
                  <a:pt x="660569" y="25474"/>
                </a:lnTo>
                <a:lnTo>
                  <a:pt x="660497" y="234338"/>
                </a:lnTo>
                <a:lnTo>
                  <a:pt x="658994" y="243362"/>
                </a:lnTo>
                <a:lnTo>
                  <a:pt x="654338" y="250903"/>
                </a:lnTo>
                <a:lnTo>
                  <a:pt x="646706" y="256064"/>
                </a:lnTo>
                <a:lnTo>
                  <a:pt x="636205" y="258383"/>
                </a:lnTo>
                <a:lnTo>
                  <a:pt x="631753" y="272548"/>
                </a:lnTo>
                <a:lnTo>
                  <a:pt x="730653" y="272548"/>
                </a:lnTo>
                <a:lnTo>
                  <a:pt x="735117" y="258343"/>
                </a:lnTo>
                <a:lnTo>
                  <a:pt x="724602" y="256860"/>
                </a:lnTo>
                <a:lnTo>
                  <a:pt x="716991" y="252664"/>
                </a:lnTo>
                <a:lnTo>
                  <a:pt x="712366" y="245069"/>
                </a:lnTo>
                <a:lnTo>
                  <a:pt x="710875" y="233902"/>
                </a:lnTo>
                <a:lnTo>
                  <a:pt x="710805" y="25474"/>
                </a:lnTo>
                <a:close/>
              </a:path>
              <a:path w="1021715" h="273050">
                <a:moveTo>
                  <a:pt x="895828" y="37"/>
                </a:moveTo>
                <a:lnTo>
                  <a:pt x="870441" y="37"/>
                </a:lnTo>
                <a:lnTo>
                  <a:pt x="786375" y="217274"/>
                </a:lnTo>
                <a:lnTo>
                  <a:pt x="778963" y="234769"/>
                </a:lnTo>
                <a:lnTo>
                  <a:pt x="771449" y="247174"/>
                </a:lnTo>
                <a:lnTo>
                  <a:pt x="762444" y="254906"/>
                </a:lnTo>
                <a:lnTo>
                  <a:pt x="750554" y="258383"/>
                </a:lnTo>
                <a:lnTo>
                  <a:pt x="746102" y="272548"/>
                </a:lnTo>
                <a:lnTo>
                  <a:pt x="824186" y="272548"/>
                </a:lnTo>
                <a:lnTo>
                  <a:pt x="828651" y="258343"/>
                </a:lnTo>
                <a:lnTo>
                  <a:pt x="818642" y="257009"/>
                </a:lnTo>
                <a:lnTo>
                  <a:pt x="811674" y="254306"/>
                </a:lnTo>
                <a:lnTo>
                  <a:pt x="807601" y="249951"/>
                </a:lnTo>
                <a:lnTo>
                  <a:pt x="806276" y="243662"/>
                </a:lnTo>
                <a:lnTo>
                  <a:pt x="806276" y="238782"/>
                </a:lnTo>
                <a:lnTo>
                  <a:pt x="809234" y="230926"/>
                </a:lnTo>
                <a:lnTo>
                  <a:pt x="812246" y="223586"/>
                </a:lnTo>
                <a:lnTo>
                  <a:pt x="828166" y="182001"/>
                </a:lnTo>
                <a:lnTo>
                  <a:pt x="970885" y="182001"/>
                </a:lnTo>
                <a:lnTo>
                  <a:pt x="960609" y="157087"/>
                </a:lnTo>
                <a:lnTo>
                  <a:pt x="837095" y="157087"/>
                </a:lnTo>
                <a:lnTo>
                  <a:pt x="870442" y="69991"/>
                </a:lnTo>
                <a:lnTo>
                  <a:pt x="924683" y="69991"/>
                </a:lnTo>
                <a:lnTo>
                  <a:pt x="895828" y="37"/>
                </a:lnTo>
                <a:close/>
              </a:path>
              <a:path w="1021715" h="273050">
                <a:moveTo>
                  <a:pt x="970885" y="182001"/>
                </a:moveTo>
                <a:lnTo>
                  <a:pt x="914708" y="182001"/>
                </a:lnTo>
                <a:lnTo>
                  <a:pt x="933102" y="226521"/>
                </a:lnTo>
                <a:lnTo>
                  <a:pt x="936599" y="234338"/>
                </a:lnTo>
                <a:lnTo>
                  <a:pt x="939073" y="242194"/>
                </a:lnTo>
                <a:lnTo>
                  <a:pt x="939073" y="252471"/>
                </a:lnTo>
                <a:lnTo>
                  <a:pt x="934124" y="257351"/>
                </a:lnTo>
                <a:lnTo>
                  <a:pt x="921162" y="257827"/>
                </a:lnTo>
                <a:lnTo>
                  <a:pt x="916698" y="272509"/>
                </a:lnTo>
                <a:lnTo>
                  <a:pt x="1017170" y="272509"/>
                </a:lnTo>
                <a:lnTo>
                  <a:pt x="1021634" y="258303"/>
                </a:lnTo>
                <a:lnTo>
                  <a:pt x="1010735" y="255685"/>
                </a:lnTo>
                <a:lnTo>
                  <a:pt x="1002251" y="249435"/>
                </a:lnTo>
                <a:lnTo>
                  <a:pt x="994503" y="237592"/>
                </a:lnTo>
                <a:lnTo>
                  <a:pt x="985812" y="218190"/>
                </a:lnTo>
                <a:lnTo>
                  <a:pt x="970885" y="182001"/>
                </a:lnTo>
                <a:close/>
              </a:path>
              <a:path w="1021715" h="273050">
                <a:moveTo>
                  <a:pt x="924683" y="69991"/>
                </a:moveTo>
                <a:lnTo>
                  <a:pt x="870442" y="69991"/>
                </a:lnTo>
                <a:lnTo>
                  <a:pt x="904273" y="157087"/>
                </a:lnTo>
                <a:lnTo>
                  <a:pt x="960609" y="157087"/>
                </a:lnTo>
                <a:lnTo>
                  <a:pt x="924683" y="69991"/>
                </a:lnTo>
                <a:close/>
              </a:path>
              <a:path w="1021715" h="273050">
                <a:moveTo>
                  <a:pt x="804339" y="37"/>
                </a:moveTo>
                <a:lnTo>
                  <a:pt x="587475" y="37"/>
                </a:lnTo>
                <a:lnTo>
                  <a:pt x="577040" y="33802"/>
                </a:lnTo>
                <a:lnTo>
                  <a:pt x="589465" y="33802"/>
                </a:lnTo>
                <a:lnTo>
                  <a:pt x="594467" y="29606"/>
                </a:lnTo>
                <a:lnTo>
                  <a:pt x="600074" y="27065"/>
                </a:lnTo>
                <a:lnTo>
                  <a:pt x="606710" y="25811"/>
                </a:lnTo>
                <a:lnTo>
                  <a:pt x="614798" y="25474"/>
                </a:lnTo>
                <a:lnTo>
                  <a:pt x="797207" y="25474"/>
                </a:lnTo>
                <a:lnTo>
                  <a:pt x="804339" y="37"/>
                </a:lnTo>
                <a:close/>
              </a:path>
              <a:path w="1021715" h="273050">
                <a:moveTo>
                  <a:pt x="797207" y="25474"/>
                </a:moveTo>
                <a:lnTo>
                  <a:pt x="777930" y="25474"/>
                </a:lnTo>
                <a:lnTo>
                  <a:pt x="780458" y="26940"/>
                </a:lnTo>
                <a:lnTo>
                  <a:pt x="783416" y="33802"/>
                </a:lnTo>
                <a:lnTo>
                  <a:pt x="794873" y="33802"/>
                </a:lnTo>
                <a:lnTo>
                  <a:pt x="797207" y="25474"/>
                </a:lnTo>
                <a:close/>
              </a:path>
              <a:path w="1021715" h="273050">
                <a:moveTo>
                  <a:pt x="471526" y="272548"/>
                </a:moveTo>
                <a:close/>
              </a:path>
              <a:path w="1021715" h="273050">
                <a:moveTo>
                  <a:pt x="571984" y="0"/>
                </a:moveTo>
                <a:lnTo>
                  <a:pt x="472534" y="0"/>
                </a:lnTo>
                <a:lnTo>
                  <a:pt x="468016" y="14205"/>
                </a:lnTo>
                <a:lnTo>
                  <a:pt x="480214" y="15689"/>
                </a:lnTo>
                <a:lnTo>
                  <a:pt x="489114" y="19884"/>
                </a:lnTo>
                <a:lnTo>
                  <a:pt x="494565" y="27479"/>
                </a:lnTo>
                <a:lnTo>
                  <a:pt x="496340" y="38685"/>
                </a:lnTo>
                <a:lnTo>
                  <a:pt x="496416" y="233902"/>
                </a:lnTo>
                <a:lnTo>
                  <a:pt x="495113" y="243362"/>
                </a:lnTo>
                <a:lnTo>
                  <a:pt x="491239" y="250903"/>
                </a:lnTo>
                <a:lnTo>
                  <a:pt x="484843" y="256064"/>
                </a:lnTo>
                <a:lnTo>
                  <a:pt x="475977" y="258383"/>
                </a:lnTo>
                <a:lnTo>
                  <a:pt x="471526" y="272548"/>
                </a:lnTo>
                <a:lnTo>
                  <a:pt x="570479" y="272548"/>
                </a:lnTo>
                <a:lnTo>
                  <a:pt x="574943" y="258343"/>
                </a:lnTo>
                <a:lnTo>
                  <a:pt x="562754" y="256860"/>
                </a:lnTo>
                <a:lnTo>
                  <a:pt x="553872" y="252664"/>
                </a:lnTo>
                <a:lnTo>
                  <a:pt x="548440" y="245069"/>
                </a:lnTo>
                <a:lnTo>
                  <a:pt x="546679" y="233902"/>
                </a:lnTo>
                <a:lnTo>
                  <a:pt x="546597" y="38685"/>
                </a:lnTo>
                <a:lnTo>
                  <a:pt x="547908" y="29225"/>
                </a:lnTo>
                <a:lnTo>
                  <a:pt x="551835" y="21684"/>
                </a:lnTo>
                <a:lnTo>
                  <a:pt x="558374" y="16523"/>
                </a:lnTo>
                <a:lnTo>
                  <a:pt x="567520" y="14205"/>
                </a:lnTo>
                <a:lnTo>
                  <a:pt x="571984" y="0"/>
                </a:lnTo>
                <a:close/>
              </a:path>
              <a:path w="1021715" h="273050">
                <a:moveTo>
                  <a:pt x="329679" y="37"/>
                </a:moveTo>
                <a:lnTo>
                  <a:pt x="227217" y="37"/>
                </a:lnTo>
                <a:lnTo>
                  <a:pt x="222753" y="14242"/>
                </a:lnTo>
                <a:lnTo>
                  <a:pt x="234942" y="15726"/>
                </a:lnTo>
                <a:lnTo>
                  <a:pt x="243824" y="19921"/>
                </a:lnTo>
                <a:lnTo>
                  <a:pt x="249256" y="27516"/>
                </a:lnTo>
                <a:lnTo>
                  <a:pt x="251098" y="39199"/>
                </a:lnTo>
                <a:lnTo>
                  <a:pt x="251099" y="233902"/>
                </a:lnTo>
                <a:lnTo>
                  <a:pt x="249797" y="243362"/>
                </a:lnTo>
                <a:lnTo>
                  <a:pt x="245929" y="250903"/>
                </a:lnTo>
                <a:lnTo>
                  <a:pt x="239549" y="256064"/>
                </a:lnTo>
                <a:lnTo>
                  <a:pt x="230714" y="258383"/>
                </a:lnTo>
                <a:lnTo>
                  <a:pt x="226196" y="272588"/>
                </a:lnTo>
                <a:lnTo>
                  <a:pt x="325270" y="272548"/>
                </a:lnTo>
                <a:lnTo>
                  <a:pt x="329734" y="258343"/>
                </a:lnTo>
                <a:lnTo>
                  <a:pt x="301388" y="148754"/>
                </a:lnTo>
                <a:lnTo>
                  <a:pt x="379337" y="148754"/>
                </a:lnTo>
                <a:lnTo>
                  <a:pt x="377441" y="145341"/>
                </a:lnTo>
                <a:lnTo>
                  <a:pt x="371955" y="139469"/>
                </a:lnTo>
                <a:lnTo>
                  <a:pt x="368459" y="136532"/>
                </a:lnTo>
                <a:lnTo>
                  <a:pt x="387161" y="128713"/>
                </a:lnTo>
                <a:lnTo>
                  <a:pt x="301388" y="128713"/>
                </a:lnTo>
                <a:lnTo>
                  <a:pt x="301388" y="38209"/>
                </a:lnTo>
                <a:lnTo>
                  <a:pt x="302380" y="30084"/>
                </a:lnTo>
                <a:lnTo>
                  <a:pt x="305610" y="24625"/>
                </a:lnTo>
                <a:lnTo>
                  <a:pt x="311463" y="21553"/>
                </a:lnTo>
                <a:lnTo>
                  <a:pt x="320321" y="20591"/>
                </a:lnTo>
                <a:lnTo>
                  <a:pt x="401247" y="20591"/>
                </a:lnTo>
                <a:lnTo>
                  <a:pt x="398639" y="17768"/>
                </a:lnTo>
                <a:lnTo>
                  <a:pt x="368060" y="4500"/>
                </a:lnTo>
                <a:lnTo>
                  <a:pt x="329679" y="37"/>
                </a:lnTo>
                <a:close/>
              </a:path>
              <a:path w="1021715" h="273050">
                <a:moveTo>
                  <a:pt x="379337" y="148754"/>
                </a:moveTo>
                <a:lnTo>
                  <a:pt x="318277" y="148754"/>
                </a:lnTo>
                <a:lnTo>
                  <a:pt x="322795" y="153632"/>
                </a:lnTo>
                <a:lnTo>
                  <a:pt x="326237" y="160023"/>
                </a:lnTo>
                <a:lnTo>
                  <a:pt x="355067" y="214338"/>
                </a:lnTo>
                <a:lnTo>
                  <a:pt x="378894" y="252014"/>
                </a:lnTo>
                <a:lnTo>
                  <a:pt x="400354" y="272548"/>
                </a:lnTo>
                <a:lnTo>
                  <a:pt x="457529" y="272548"/>
                </a:lnTo>
                <a:lnTo>
                  <a:pt x="462047" y="258343"/>
                </a:lnTo>
                <a:lnTo>
                  <a:pt x="448983" y="253861"/>
                </a:lnTo>
                <a:lnTo>
                  <a:pt x="435914" y="242630"/>
                </a:lnTo>
                <a:lnTo>
                  <a:pt x="421725" y="223603"/>
                </a:lnTo>
                <a:lnTo>
                  <a:pt x="405303" y="195730"/>
                </a:lnTo>
                <a:lnTo>
                  <a:pt x="379337" y="148754"/>
                </a:lnTo>
                <a:close/>
              </a:path>
              <a:path w="1021715" h="273050">
                <a:moveTo>
                  <a:pt x="401247" y="20591"/>
                </a:moveTo>
                <a:lnTo>
                  <a:pt x="320321" y="20591"/>
                </a:lnTo>
                <a:lnTo>
                  <a:pt x="341399" y="24461"/>
                </a:lnTo>
                <a:lnTo>
                  <a:pt x="357198" y="35395"/>
                </a:lnTo>
                <a:lnTo>
                  <a:pt x="367117" y="52377"/>
                </a:lnTo>
                <a:lnTo>
                  <a:pt x="370557" y="74393"/>
                </a:lnTo>
                <a:lnTo>
                  <a:pt x="366230" y="96491"/>
                </a:lnTo>
                <a:lnTo>
                  <a:pt x="354623" y="113651"/>
                </a:lnTo>
                <a:lnTo>
                  <a:pt x="337791" y="124762"/>
                </a:lnTo>
                <a:lnTo>
                  <a:pt x="317793" y="128713"/>
                </a:lnTo>
                <a:lnTo>
                  <a:pt x="387161" y="128713"/>
                </a:lnTo>
                <a:lnTo>
                  <a:pt x="388391" y="128198"/>
                </a:lnTo>
                <a:lnTo>
                  <a:pt x="407017" y="114271"/>
                </a:lnTo>
                <a:lnTo>
                  <a:pt x="420792" y="94839"/>
                </a:lnTo>
                <a:lnTo>
                  <a:pt x="426171" y="69991"/>
                </a:lnTo>
                <a:lnTo>
                  <a:pt x="418862" y="39660"/>
                </a:lnTo>
                <a:lnTo>
                  <a:pt x="401247" y="20591"/>
                </a:lnTo>
                <a:close/>
              </a:path>
              <a:path w="1021715" h="273050">
                <a:moveTo>
                  <a:pt x="3482" y="272548"/>
                </a:moveTo>
                <a:close/>
              </a:path>
              <a:path w="1021715" h="273050">
                <a:moveTo>
                  <a:pt x="100482" y="37"/>
                </a:moveTo>
                <a:lnTo>
                  <a:pt x="4480" y="37"/>
                </a:lnTo>
                <a:lnTo>
                  <a:pt x="0" y="14242"/>
                </a:lnTo>
                <a:lnTo>
                  <a:pt x="12191" y="15726"/>
                </a:lnTo>
                <a:lnTo>
                  <a:pt x="21078" y="19921"/>
                </a:lnTo>
                <a:lnTo>
                  <a:pt x="26516" y="27516"/>
                </a:lnTo>
                <a:lnTo>
                  <a:pt x="28280" y="38685"/>
                </a:lnTo>
                <a:lnTo>
                  <a:pt x="28361" y="233902"/>
                </a:lnTo>
                <a:lnTo>
                  <a:pt x="27061" y="243362"/>
                </a:lnTo>
                <a:lnTo>
                  <a:pt x="23192" y="250903"/>
                </a:lnTo>
                <a:lnTo>
                  <a:pt x="16805" y="256064"/>
                </a:lnTo>
                <a:lnTo>
                  <a:pt x="7950" y="258383"/>
                </a:lnTo>
                <a:lnTo>
                  <a:pt x="3482" y="272548"/>
                </a:lnTo>
                <a:lnTo>
                  <a:pt x="106453" y="272548"/>
                </a:lnTo>
                <a:lnTo>
                  <a:pt x="150237" y="266797"/>
                </a:lnTo>
                <a:lnTo>
                  <a:pt x="182755" y="251003"/>
                </a:lnTo>
                <a:lnTo>
                  <a:pt x="102457" y="251003"/>
                </a:lnTo>
                <a:lnTo>
                  <a:pt x="92634" y="249537"/>
                </a:lnTo>
                <a:lnTo>
                  <a:pt x="85103" y="245135"/>
                </a:lnTo>
                <a:lnTo>
                  <a:pt x="80281" y="237796"/>
                </a:lnTo>
                <a:lnTo>
                  <a:pt x="78581" y="227514"/>
                </a:lnTo>
                <a:lnTo>
                  <a:pt x="78581" y="140421"/>
                </a:lnTo>
                <a:lnTo>
                  <a:pt x="183002" y="140421"/>
                </a:lnTo>
                <a:lnTo>
                  <a:pt x="176032" y="135270"/>
                </a:lnTo>
                <a:lnTo>
                  <a:pt x="154209" y="126771"/>
                </a:lnTo>
                <a:lnTo>
                  <a:pt x="164391" y="119904"/>
                </a:lnTo>
                <a:lnTo>
                  <a:pt x="78581" y="119904"/>
                </a:lnTo>
                <a:lnTo>
                  <a:pt x="78657" y="38037"/>
                </a:lnTo>
                <a:lnTo>
                  <a:pt x="97497" y="20591"/>
                </a:lnTo>
                <a:lnTo>
                  <a:pt x="170353" y="20591"/>
                </a:lnTo>
                <a:lnTo>
                  <a:pt x="166806" y="16564"/>
                </a:lnTo>
                <a:lnTo>
                  <a:pt x="137726" y="4078"/>
                </a:lnTo>
                <a:lnTo>
                  <a:pt x="100482" y="37"/>
                </a:lnTo>
                <a:close/>
              </a:path>
              <a:path w="1021715" h="273050">
                <a:moveTo>
                  <a:pt x="183002" y="140421"/>
                </a:moveTo>
                <a:lnTo>
                  <a:pt x="102940" y="140421"/>
                </a:lnTo>
                <a:lnTo>
                  <a:pt x="125311" y="143791"/>
                </a:lnTo>
                <a:lnTo>
                  <a:pt x="142038" y="153813"/>
                </a:lnTo>
                <a:lnTo>
                  <a:pt x="152518" y="170350"/>
                </a:lnTo>
                <a:lnTo>
                  <a:pt x="156145" y="193270"/>
                </a:lnTo>
                <a:lnTo>
                  <a:pt x="152391" y="216955"/>
                </a:lnTo>
                <a:lnTo>
                  <a:pt x="141780" y="235171"/>
                </a:lnTo>
                <a:lnTo>
                  <a:pt x="125293" y="246870"/>
                </a:lnTo>
                <a:lnTo>
                  <a:pt x="103909" y="251003"/>
                </a:lnTo>
                <a:lnTo>
                  <a:pt x="182755" y="251003"/>
                </a:lnTo>
                <a:lnTo>
                  <a:pt x="183990" y="250403"/>
                </a:lnTo>
                <a:lnTo>
                  <a:pt x="205710" y="224658"/>
                </a:lnTo>
                <a:lnTo>
                  <a:pt x="213395" y="190852"/>
                </a:lnTo>
                <a:lnTo>
                  <a:pt x="208339" y="168044"/>
                </a:lnTo>
                <a:lnTo>
                  <a:pt x="194980" y="149272"/>
                </a:lnTo>
                <a:lnTo>
                  <a:pt x="183002" y="140421"/>
                </a:lnTo>
                <a:close/>
              </a:path>
              <a:path w="1021715" h="273050">
                <a:moveTo>
                  <a:pt x="170353" y="20591"/>
                </a:moveTo>
                <a:lnTo>
                  <a:pt x="97497" y="20591"/>
                </a:lnTo>
                <a:lnTo>
                  <a:pt x="116502" y="24202"/>
                </a:lnTo>
                <a:lnTo>
                  <a:pt x="130195" y="34420"/>
                </a:lnTo>
                <a:lnTo>
                  <a:pt x="138480" y="50322"/>
                </a:lnTo>
                <a:lnTo>
                  <a:pt x="141263" y="70985"/>
                </a:lnTo>
                <a:lnTo>
                  <a:pt x="138144" y="91416"/>
                </a:lnTo>
                <a:lnTo>
                  <a:pt x="129383" y="106811"/>
                </a:lnTo>
                <a:lnTo>
                  <a:pt x="115872" y="116523"/>
                </a:lnTo>
                <a:lnTo>
                  <a:pt x="98503" y="119904"/>
                </a:lnTo>
                <a:lnTo>
                  <a:pt x="164391" y="119904"/>
                </a:lnTo>
                <a:lnTo>
                  <a:pt x="168799" y="116931"/>
                </a:lnTo>
                <a:lnTo>
                  <a:pt x="180995" y="103783"/>
                </a:lnTo>
                <a:lnTo>
                  <a:pt x="189364" y="87696"/>
                </a:lnTo>
                <a:lnTo>
                  <a:pt x="192472" y="69038"/>
                </a:lnTo>
                <a:lnTo>
                  <a:pt x="185722" y="38037"/>
                </a:lnTo>
                <a:lnTo>
                  <a:pt x="170353" y="20591"/>
                </a:lnTo>
                <a:close/>
              </a:path>
            </a:pathLst>
          </a:custGeom>
          <a:solidFill>
            <a:srgbClr val="00559D"/>
          </a:solidFill>
        </p:spPr>
        <p:txBody>
          <a:bodyPr wrap="square" lIns="0" tIns="0" rIns="0" bIns="0" rtlCol="0"/>
          <a:lstStyle/>
          <a:p>
            <a:pPr defTabSz="1134405">
              <a:buClrTx/>
            </a:pPr>
            <a:endParaRPr sz="2233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44"/>
          <p:cNvPicPr preferRelativeResize="0"/>
          <p:nvPr/>
        </p:nvPicPr>
        <p:blipFill rotWithShape="1">
          <a:blip r:embed="rId3">
            <a:alphaModFix/>
          </a:blip>
          <a:srcRect l="9275" r="9274"/>
          <a:stretch/>
        </p:blipFill>
        <p:spPr>
          <a:xfrm>
            <a:off x="0" y="0"/>
            <a:ext cx="9096886" cy="74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44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95" name="Google Shape;89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5383" y="7825883"/>
            <a:ext cx="128685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4573" y="7823528"/>
            <a:ext cx="111724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13255" y="7823528"/>
            <a:ext cx="10429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09885" y="7997133"/>
            <a:ext cx="404129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74547" y="7815727"/>
            <a:ext cx="1053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34561" y="7816195"/>
            <a:ext cx="105097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93551" y="7669944"/>
            <a:ext cx="338703" cy="49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91637" y="7784135"/>
            <a:ext cx="147089" cy="15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20892" y="7697487"/>
            <a:ext cx="284575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44025" y="8085475"/>
            <a:ext cx="201760" cy="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369168" y="7728250"/>
            <a:ext cx="395003" cy="360273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44"/>
          <p:cNvSpPr txBox="1"/>
          <p:nvPr/>
        </p:nvSpPr>
        <p:spPr>
          <a:xfrm>
            <a:off x="887299" y="260003"/>
            <a:ext cx="1444421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7" name="Google Shape;907;p44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8" name="Google Shape;908;p44"/>
          <p:cNvSpPr txBox="1">
            <a:spLocks noGrp="1"/>
          </p:cNvSpPr>
          <p:nvPr>
            <p:ph type="title"/>
          </p:nvPr>
        </p:nvSpPr>
        <p:spPr>
          <a:xfrm>
            <a:off x="8746200" y="1721400"/>
            <a:ext cx="623853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FFFF"/>
                </a:solidFill>
                <a:latin typeface="Gotham Book" pitchFamily="50" charset="0"/>
              </a:rPr>
              <a:t>Przedstawiamy</a:t>
            </a:r>
            <a:r>
              <a:rPr lang="en-US" sz="32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Top Compact</a:t>
            </a:r>
            <a:endParaRPr dirty="0">
              <a:latin typeface="Gotham Book" pitchFamily="50" charset="0"/>
            </a:endParaRPr>
          </a:p>
        </p:txBody>
      </p:sp>
      <p:sp>
        <p:nvSpPr>
          <p:cNvPr id="909" name="Google Shape;909;p44"/>
          <p:cNvSpPr txBox="1"/>
          <p:nvPr/>
        </p:nvSpPr>
        <p:spPr>
          <a:xfrm>
            <a:off x="8746199" y="2388724"/>
            <a:ext cx="5232300" cy="381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Mały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, ale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zarazem ekologiczny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bohater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biura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2000" dirty="0">
              <a:latin typeface="Gotham Book" pitchFamily="50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3400" dirty="0">
              <a:latin typeface="Gotham Book" pitchFamily="50" charset="0"/>
              <a:sym typeface="Arial"/>
            </a:endParaRPr>
          </a:p>
          <a:p>
            <a:pPr marL="270510" marR="6540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Zgrabny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kompaktowy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–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niewiele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większy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niż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kartka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A4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6540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Niskie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zużycie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energii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6540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Wydajność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chłod</a:t>
            </a:r>
            <a:r>
              <a:rPr lang="pl-PL" sz="1600" dirty="0" err="1">
                <a:solidFill>
                  <a:srgbClr val="FFFFFF"/>
                </a:solidFill>
                <a:latin typeface="Gotham Book" pitchFamily="50" charset="0"/>
              </a:rPr>
              <a:t>zenia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(15 l/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godz.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)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6540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Do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wyboru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trzy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rodzaje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orzeźwiającej 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wody :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nieschłodzona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schłodzona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niegazowana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oraz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gazowana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</p:txBody>
      </p:sp>
      <p:pic>
        <p:nvPicPr>
          <p:cNvPr id="910" name="Google Shape;910;p4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45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916" name="Google Shape;91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503" y="3983063"/>
            <a:ext cx="2534767" cy="452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8032" y="1125613"/>
            <a:ext cx="1854669" cy="299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48622" y="1430650"/>
            <a:ext cx="709676" cy="7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4901" y="4767339"/>
            <a:ext cx="801013" cy="80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45" descr="Ein Bild, das Symbol, Kreis enthält.&#10;&#10;Automatisch generierte Beschreibu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9932" y="2131321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2107" y="2131321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39837" y="2131321"/>
            <a:ext cx="304800" cy="30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3" name="Google Shape;923;p45"/>
          <p:cNvGrpSpPr/>
          <p:nvPr/>
        </p:nvGrpSpPr>
        <p:grpSpPr>
          <a:xfrm>
            <a:off x="13336396" y="6505626"/>
            <a:ext cx="281966" cy="1266583"/>
            <a:chOff x="13336396" y="6505626"/>
            <a:chExt cx="281966" cy="1266583"/>
          </a:xfrm>
        </p:grpSpPr>
        <p:sp>
          <p:nvSpPr>
            <p:cNvPr id="924" name="Google Shape;924;p45"/>
            <p:cNvSpPr/>
            <p:nvPr/>
          </p:nvSpPr>
          <p:spPr>
            <a:xfrm>
              <a:off x="13336422" y="7048944"/>
              <a:ext cx="281940" cy="723265"/>
            </a:xfrm>
            <a:custGeom>
              <a:avLst/>
              <a:gdLst/>
              <a:ahLst/>
              <a:cxnLst/>
              <a:rect l="l" t="t" r="r" b="b"/>
              <a:pathLst>
                <a:path w="281940" h="723265" extrusionOk="0">
                  <a:moveTo>
                    <a:pt x="0" y="722655"/>
                  </a:moveTo>
                  <a:lnTo>
                    <a:pt x="281635" y="722655"/>
                  </a:lnTo>
                  <a:lnTo>
                    <a:pt x="281635" y="0"/>
                  </a:lnTo>
                  <a:lnTo>
                    <a:pt x="0" y="0"/>
                  </a:lnTo>
                  <a:lnTo>
                    <a:pt x="0" y="722655"/>
                  </a:lnTo>
                  <a:close/>
                </a:path>
              </a:pathLst>
            </a:custGeom>
            <a:noFill/>
            <a:ln w="96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45"/>
            <p:cNvSpPr/>
            <p:nvPr/>
          </p:nvSpPr>
          <p:spPr>
            <a:xfrm>
              <a:off x="13387378" y="7050136"/>
              <a:ext cx="177165" cy="721360"/>
            </a:xfrm>
            <a:custGeom>
              <a:avLst/>
              <a:gdLst/>
              <a:ahLst/>
              <a:cxnLst/>
              <a:rect l="l" t="t" r="r" b="b"/>
              <a:pathLst>
                <a:path w="177165" h="721359" extrusionOk="0">
                  <a:moveTo>
                    <a:pt x="0" y="720953"/>
                  </a:moveTo>
                  <a:lnTo>
                    <a:pt x="0" y="0"/>
                  </a:lnTo>
                </a:path>
                <a:path w="177165" h="721359" extrusionOk="0">
                  <a:moveTo>
                    <a:pt x="176618" y="720953"/>
                  </a:moveTo>
                  <a:lnTo>
                    <a:pt x="176618" y="0"/>
                  </a:lnTo>
                </a:path>
              </a:pathLst>
            </a:custGeom>
            <a:noFill/>
            <a:ln w="96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45"/>
            <p:cNvSpPr/>
            <p:nvPr/>
          </p:nvSpPr>
          <p:spPr>
            <a:xfrm>
              <a:off x="13336396" y="6534772"/>
              <a:ext cx="281940" cy="513715"/>
            </a:xfrm>
            <a:custGeom>
              <a:avLst/>
              <a:gdLst/>
              <a:ahLst/>
              <a:cxnLst/>
              <a:rect l="l" t="t" r="r" b="b"/>
              <a:pathLst>
                <a:path w="281940" h="513715" extrusionOk="0">
                  <a:moveTo>
                    <a:pt x="0" y="513600"/>
                  </a:moveTo>
                  <a:lnTo>
                    <a:pt x="281889" y="513600"/>
                  </a:lnTo>
                  <a:lnTo>
                    <a:pt x="281889" y="0"/>
                  </a:lnTo>
                  <a:lnTo>
                    <a:pt x="0" y="0"/>
                  </a:lnTo>
                  <a:lnTo>
                    <a:pt x="0" y="513600"/>
                  </a:lnTo>
                  <a:close/>
                </a:path>
              </a:pathLst>
            </a:custGeom>
            <a:noFill/>
            <a:ln w="96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45"/>
            <p:cNvSpPr/>
            <p:nvPr/>
          </p:nvSpPr>
          <p:spPr>
            <a:xfrm>
              <a:off x="13446404" y="6505626"/>
              <a:ext cx="62230" cy="135890"/>
            </a:xfrm>
            <a:custGeom>
              <a:avLst/>
              <a:gdLst/>
              <a:ahLst/>
              <a:cxnLst/>
              <a:rect l="l" t="t" r="r" b="b"/>
              <a:pathLst>
                <a:path w="62230" h="135890" extrusionOk="0">
                  <a:moveTo>
                    <a:pt x="61899" y="0"/>
                  </a:moveTo>
                  <a:lnTo>
                    <a:pt x="0" y="0"/>
                  </a:lnTo>
                  <a:lnTo>
                    <a:pt x="0" y="135343"/>
                  </a:lnTo>
                  <a:lnTo>
                    <a:pt x="61899" y="135343"/>
                  </a:lnTo>
                  <a:lnTo>
                    <a:pt x="61899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45"/>
            <p:cNvSpPr/>
            <p:nvPr/>
          </p:nvSpPr>
          <p:spPr>
            <a:xfrm>
              <a:off x="13446404" y="6505626"/>
              <a:ext cx="62230" cy="135890"/>
            </a:xfrm>
            <a:custGeom>
              <a:avLst/>
              <a:gdLst/>
              <a:ahLst/>
              <a:cxnLst/>
              <a:rect l="l" t="t" r="r" b="b"/>
              <a:pathLst>
                <a:path w="62230" h="135890" extrusionOk="0">
                  <a:moveTo>
                    <a:pt x="0" y="135343"/>
                  </a:moveTo>
                  <a:lnTo>
                    <a:pt x="61899" y="135343"/>
                  </a:lnTo>
                  <a:lnTo>
                    <a:pt x="61899" y="0"/>
                  </a:lnTo>
                  <a:lnTo>
                    <a:pt x="0" y="0"/>
                  </a:lnTo>
                  <a:lnTo>
                    <a:pt x="0" y="135343"/>
                  </a:lnTo>
                  <a:close/>
                </a:path>
              </a:pathLst>
            </a:custGeom>
            <a:noFill/>
            <a:ln w="96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45"/>
            <p:cNvSpPr/>
            <p:nvPr/>
          </p:nvSpPr>
          <p:spPr>
            <a:xfrm>
              <a:off x="13409421" y="7028205"/>
              <a:ext cx="135890" cy="26670"/>
            </a:xfrm>
            <a:custGeom>
              <a:avLst/>
              <a:gdLst/>
              <a:ahLst/>
              <a:cxnLst/>
              <a:rect l="l" t="t" r="r" b="b"/>
              <a:pathLst>
                <a:path w="135890" h="26670" extrusionOk="0">
                  <a:moveTo>
                    <a:pt x="135851" y="0"/>
                  </a:moveTo>
                  <a:lnTo>
                    <a:pt x="0" y="0"/>
                  </a:lnTo>
                  <a:lnTo>
                    <a:pt x="0" y="26441"/>
                  </a:lnTo>
                  <a:lnTo>
                    <a:pt x="135851" y="26441"/>
                  </a:lnTo>
                  <a:lnTo>
                    <a:pt x="135851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45"/>
            <p:cNvSpPr/>
            <p:nvPr/>
          </p:nvSpPr>
          <p:spPr>
            <a:xfrm>
              <a:off x="13409421" y="7028205"/>
              <a:ext cx="135890" cy="26670"/>
            </a:xfrm>
            <a:custGeom>
              <a:avLst/>
              <a:gdLst/>
              <a:ahLst/>
              <a:cxnLst/>
              <a:rect l="l" t="t" r="r" b="b"/>
              <a:pathLst>
                <a:path w="135890" h="26670" extrusionOk="0">
                  <a:moveTo>
                    <a:pt x="0" y="26441"/>
                  </a:moveTo>
                  <a:lnTo>
                    <a:pt x="135851" y="26441"/>
                  </a:lnTo>
                  <a:lnTo>
                    <a:pt x="135851" y="0"/>
                  </a:lnTo>
                  <a:lnTo>
                    <a:pt x="0" y="0"/>
                  </a:lnTo>
                  <a:lnTo>
                    <a:pt x="0" y="26441"/>
                  </a:lnTo>
                  <a:close/>
                </a:path>
              </a:pathLst>
            </a:custGeom>
            <a:noFill/>
            <a:ln w="96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31" name="Google Shape;931;p45"/>
          <p:cNvGrpSpPr/>
          <p:nvPr/>
        </p:nvGrpSpPr>
        <p:grpSpPr>
          <a:xfrm>
            <a:off x="13801813" y="6505626"/>
            <a:ext cx="413384" cy="1271841"/>
            <a:chOff x="13801813" y="6505626"/>
            <a:chExt cx="413384" cy="1271841"/>
          </a:xfrm>
        </p:grpSpPr>
        <p:sp>
          <p:nvSpPr>
            <p:cNvPr id="932" name="Google Shape;932;p45"/>
            <p:cNvSpPr/>
            <p:nvPr/>
          </p:nvSpPr>
          <p:spPr>
            <a:xfrm>
              <a:off x="13801813" y="6534772"/>
              <a:ext cx="413384" cy="1242695"/>
            </a:xfrm>
            <a:custGeom>
              <a:avLst/>
              <a:gdLst/>
              <a:ahLst/>
              <a:cxnLst/>
              <a:rect l="l" t="t" r="r" b="b"/>
              <a:pathLst>
                <a:path w="413384" h="1242695" extrusionOk="0">
                  <a:moveTo>
                    <a:pt x="0" y="1242085"/>
                  </a:moveTo>
                  <a:lnTo>
                    <a:pt x="413359" y="1242085"/>
                  </a:lnTo>
                  <a:lnTo>
                    <a:pt x="413359" y="514159"/>
                  </a:lnTo>
                  <a:lnTo>
                    <a:pt x="0" y="514159"/>
                  </a:lnTo>
                  <a:lnTo>
                    <a:pt x="0" y="1242085"/>
                  </a:lnTo>
                  <a:close/>
                </a:path>
                <a:path w="413384" h="1242695" extrusionOk="0">
                  <a:moveTo>
                    <a:pt x="67348" y="513600"/>
                  </a:moveTo>
                  <a:lnTo>
                    <a:pt x="349237" y="513600"/>
                  </a:lnTo>
                  <a:lnTo>
                    <a:pt x="349237" y="0"/>
                  </a:lnTo>
                  <a:lnTo>
                    <a:pt x="67348" y="0"/>
                  </a:lnTo>
                  <a:lnTo>
                    <a:pt x="67348" y="513600"/>
                  </a:lnTo>
                  <a:close/>
                </a:path>
              </a:pathLst>
            </a:custGeom>
            <a:noFill/>
            <a:ln w="96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45"/>
            <p:cNvSpPr/>
            <p:nvPr/>
          </p:nvSpPr>
          <p:spPr>
            <a:xfrm>
              <a:off x="13979156" y="6505626"/>
              <a:ext cx="62230" cy="135890"/>
            </a:xfrm>
            <a:custGeom>
              <a:avLst/>
              <a:gdLst/>
              <a:ahLst/>
              <a:cxnLst/>
              <a:rect l="l" t="t" r="r" b="b"/>
              <a:pathLst>
                <a:path w="62230" h="135890" extrusionOk="0">
                  <a:moveTo>
                    <a:pt x="61899" y="0"/>
                  </a:moveTo>
                  <a:lnTo>
                    <a:pt x="0" y="0"/>
                  </a:lnTo>
                  <a:lnTo>
                    <a:pt x="0" y="135343"/>
                  </a:lnTo>
                  <a:lnTo>
                    <a:pt x="61899" y="135343"/>
                  </a:lnTo>
                  <a:lnTo>
                    <a:pt x="61899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45"/>
            <p:cNvSpPr/>
            <p:nvPr/>
          </p:nvSpPr>
          <p:spPr>
            <a:xfrm>
              <a:off x="13979156" y="6505626"/>
              <a:ext cx="62230" cy="135890"/>
            </a:xfrm>
            <a:custGeom>
              <a:avLst/>
              <a:gdLst/>
              <a:ahLst/>
              <a:cxnLst/>
              <a:rect l="l" t="t" r="r" b="b"/>
              <a:pathLst>
                <a:path w="62230" h="135890" extrusionOk="0">
                  <a:moveTo>
                    <a:pt x="0" y="135343"/>
                  </a:moveTo>
                  <a:lnTo>
                    <a:pt x="61899" y="135343"/>
                  </a:lnTo>
                  <a:lnTo>
                    <a:pt x="61899" y="0"/>
                  </a:lnTo>
                  <a:lnTo>
                    <a:pt x="0" y="0"/>
                  </a:lnTo>
                  <a:lnTo>
                    <a:pt x="0" y="135343"/>
                  </a:lnTo>
                  <a:close/>
                </a:path>
              </a:pathLst>
            </a:custGeom>
            <a:noFill/>
            <a:ln w="96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45"/>
            <p:cNvSpPr/>
            <p:nvPr/>
          </p:nvSpPr>
          <p:spPr>
            <a:xfrm>
              <a:off x="13942186" y="7028205"/>
              <a:ext cx="135890" cy="26670"/>
            </a:xfrm>
            <a:custGeom>
              <a:avLst/>
              <a:gdLst/>
              <a:ahLst/>
              <a:cxnLst/>
              <a:rect l="l" t="t" r="r" b="b"/>
              <a:pathLst>
                <a:path w="135890" h="26670" extrusionOk="0">
                  <a:moveTo>
                    <a:pt x="135851" y="0"/>
                  </a:moveTo>
                  <a:lnTo>
                    <a:pt x="0" y="0"/>
                  </a:lnTo>
                  <a:lnTo>
                    <a:pt x="0" y="26441"/>
                  </a:lnTo>
                  <a:lnTo>
                    <a:pt x="135851" y="26441"/>
                  </a:lnTo>
                  <a:lnTo>
                    <a:pt x="135851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45"/>
            <p:cNvSpPr/>
            <p:nvPr/>
          </p:nvSpPr>
          <p:spPr>
            <a:xfrm>
              <a:off x="13942186" y="7028205"/>
              <a:ext cx="135890" cy="26670"/>
            </a:xfrm>
            <a:custGeom>
              <a:avLst/>
              <a:gdLst/>
              <a:ahLst/>
              <a:cxnLst/>
              <a:rect l="l" t="t" r="r" b="b"/>
              <a:pathLst>
                <a:path w="135890" h="26670" extrusionOk="0">
                  <a:moveTo>
                    <a:pt x="0" y="26441"/>
                  </a:moveTo>
                  <a:lnTo>
                    <a:pt x="135851" y="26441"/>
                  </a:lnTo>
                  <a:lnTo>
                    <a:pt x="135851" y="0"/>
                  </a:lnTo>
                  <a:lnTo>
                    <a:pt x="0" y="0"/>
                  </a:lnTo>
                  <a:lnTo>
                    <a:pt x="0" y="26441"/>
                  </a:lnTo>
                  <a:close/>
                </a:path>
              </a:pathLst>
            </a:custGeom>
            <a:noFill/>
            <a:ln w="96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37" name="Google Shape;937;p45"/>
          <p:cNvSpPr txBox="1"/>
          <p:nvPr/>
        </p:nvSpPr>
        <p:spPr>
          <a:xfrm>
            <a:off x="887300" y="260000"/>
            <a:ext cx="1564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38" name="Google Shape;938;p45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9" name="Google Shape;939;p45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569D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0" name="Google Shape;940;p45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1" name="Google Shape;941;p45"/>
          <p:cNvSpPr txBox="1"/>
          <p:nvPr/>
        </p:nvSpPr>
        <p:spPr>
          <a:xfrm>
            <a:off x="4257575" y="4713200"/>
            <a:ext cx="2208000" cy="91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>
              <a:lnSpc>
                <a:spcPct val="116700"/>
              </a:lnSpc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Nasze dyspensery do wody wytwarzają o 86% mniej </a:t>
            </a:r>
            <a:r>
              <a:rPr lang="pl-PL" sz="1000" dirty="0" err="1">
                <a:solidFill>
                  <a:srgbClr val="084783"/>
                </a:solidFill>
                <a:latin typeface="Gotham Book" pitchFamily="50" charset="0"/>
              </a:rPr>
              <a:t>dwutlenkuwęgla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 niż woda butelkowana i o 64% mniej niż dystrybutory wody butelkowanej</a:t>
            </a:r>
          </a:p>
        </p:txBody>
      </p:sp>
      <p:sp>
        <p:nvSpPr>
          <p:cNvPr id="944" name="Google Shape;944;p45"/>
          <p:cNvSpPr txBox="1">
            <a:spLocks noGrp="1"/>
          </p:cNvSpPr>
          <p:nvPr>
            <p:ph type="title"/>
          </p:nvPr>
        </p:nvSpPr>
        <p:spPr>
          <a:xfrm>
            <a:off x="887299" y="626019"/>
            <a:ext cx="316333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Top Compact</a:t>
            </a:r>
            <a:endParaRPr dirty="0">
              <a:latin typeface="Gotham Book" pitchFamily="50" charset="0"/>
            </a:endParaRPr>
          </a:p>
        </p:txBody>
      </p:sp>
      <p:sp>
        <p:nvSpPr>
          <p:cNvPr id="945" name="Google Shape;945;p45"/>
          <p:cNvSpPr txBox="1"/>
          <p:nvPr/>
        </p:nvSpPr>
        <p:spPr>
          <a:xfrm>
            <a:off x="887300" y="1311050"/>
            <a:ext cx="3264000" cy="60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Niższe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wymogi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zużycia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. Zero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kompromisów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600" dirty="0">
              <a:latin typeface="Gotham Book" pitchFamily="50" charset="0"/>
              <a:sym typeface="Arial"/>
            </a:endParaRPr>
          </a:p>
        </p:txBody>
      </p:sp>
      <p:sp>
        <p:nvSpPr>
          <p:cNvPr id="946" name="Google Shape;946;p45"/>
          <p:cNvSpPr txBox="1"/>
          <p:nvPr/>
        </p:nvSpPr>
        <p:spPr>
          <a:xfrm>
            <a:off x="9956920" y="3249814"/>
            <a:ext cx="1235700" cy="758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marR="5080">
              <a:lnSpc>
                <a:spcPct val="116700"/>
              </a:lnSpc>
            </a:pP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sym typeface="Montserrat Medium"/>
              </a:rPr>
              <a:t>System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sym typeface="Montserrat Medium"/>
              </a:rPr>
              <a:t>wykrywania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sym typeface="Montserrat Medium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sym typeface="Montserrat Medium"/>
              </a:rPr>
              <a:t>nieszczelności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sym typeface="Montserrat Medium"/>
              </a:rPr>
              <a:t>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Montserrat Medium"/>
              </a:rPr>
              <a:t>w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sym typeface="Montserrat Medium"/>
              </a:rPr>
              <a:t>standardzie</a:t>
            </a:r>
            <a:endParaRPr sz="1000" dirty="0">
              <a:solidFill>
                <a:srgbClr val="FFFFFF"/>
              </a:solidFill>
              <a:latin typeface="Gotham Book" pitchFamily="50" charset="0"/>
              <a:sym typeface="Montserrat Medium"/>
            </a:endParaRPr>
          </a:p>
        </p:txBody>
      </p:sp>
      <p:sp>
        <p:nvSpPr>
          <p:cNvPr id="947" name="Google Shape;947;p45"/>
          <p:cNvSpPr txBox="1"/>
          <p:nvPr/>
        </p:nvSpPr>
        <p:spPr>
          <a:xfrm>
            <a:off x="9956920" y="2544710"/>
            <a:ext cx="18651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Wygodne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, dotykowe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</a:rPr>
              <a:t>przyciski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</a:rPr>
              <a:t>dozowania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ułatwiające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obsługę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948" name="Google Shape;948;p45"/>
          <p:cNvSpPr txBox="1"/>
          <p:nvPr/>
        </p:nvSpPr>
        <p:spPr>
          <a:xfrm>
            <a:off x="4257541" y="3842777"/>
            <a:ext cx="19659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</a:rPr>
              <a:t>Wstępnie zaprogramowane ustawienia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</a:rPr>
              <a:t>porcji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</a:rPr>
              <a:t> 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i temperatur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wody</a:t>
            </a:r>
            <a:endParaRPr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grpSp>
        <p:nvGrpSpPr>
          <p:cNvPr id="949" name="Google Shape;949;p45"/>
          <p:cNvGrpSpPr/>
          <p:nvPr/>
        </p:nvGrpSpPr>
        <p:grpSpPr>
          <a:xfrm>
            <a:off x="8054149" y="1578128"/>
            <a:ext cx="1751325" cy="30480"/>
            <a:chOff x="8054149" y="1578128"/>
            <a:chExt cx="1751325" cy="30480"/>
          </a:xfrm>
        </p:grpSpPr>
        <p:sp>
          <p:nvSpPr>
            <p:cNvPr id="950" name="Google Shape;950;p45"/>
            <p:cNvSpPr/>
            <p:nvPr/>
          </p:nvSpPr>
          <p:spPr>
            <a:xfrm>
              <a:off x="8069385" y="1593368"/>
              <a:ext cx="1736089" cy="0"/>
            </a:xfrm>
            <a:custGeom>
              <a:avLst/>
              <a:gdLst/>
              <a:ahLst/>
              <a:cxnLst/>
              <a:rect l="l" t="t" r="r" b="b"/>
              <a:pathLst>
                <a:path w="1736090" h="120000" extrusionOk="0">
                  <a:moveTo>
                    <a:pt x="1736013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45"/>
            <p:cNvSpPr/>
            <p:nvPr/>
          </p:nvSpPr>
          <p:spPr>
            <a:xfrm>
              <a:off x="8054149" y="157812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52" name="Google Shape;952;p45"/>
          <p:cNvGrpSpPr/>
          <p:nvPr/>
        </p:nvGrpSpPr>
        <p:grpSpPr>
          <a:xfrm>
            <a:off x="8054149" y="3347706"/>
            <a:ext cx="1751325" cy="30480"/>
            <a:chOff x="8054149" y="3347706"/>
            <a:chExt cx="1751325" cy="30480"/>
          </a:xfrm>
        </p:grpSpPr>
        <p:sp>
          <p:nvSpPr>
            <p:cNvPr id="953" name="Google Shape;953;p45"/>
            <p:cNvSpPr/>
            <p:nvPr/>
          </p:nvSpPr>
          <p:spPr>
            <a:xfrm>
              <a:off x="8069385" y="3362946"/>
              <a:ext cx="1736089" cy="0"/>
            </a:xfrm>
            <a:custGeom>
              <a:avLst/>
              <a:gdLst/>
              <a:ahLst/>
              <a:cxnLst/>
              <a:rect l="l" t="t" r="r" b="b"/>
              <a:pathLst>
                <a:path w="1736090" h="120000" extrusionOk="0">
                  <a:moveTo>
                    <a:pt x="1736013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45"/>
            <p:cNvSpPr/>
            <p:nvPr/>
          </p:nvSpPr>
          <p:spPr>
            <a:xfrm>
              <a:off x="8054149" y="334770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55" name="Google Shape;955;p45"/>
          <p:cNvGrpSpPr/>
          <p:nvPr/>
        </p:nvGrpSpPr>
        <p:grpSpPr>
          <a:xfrm>
            <a:off x="8576160" y="2251803"/>
            <a:ext cx="1229353" cy="406394"/>
            <a:chOff x="8576160" y="2251803"/>
            <a:chExt cx="1229353" cy="406394"/>
          </a:xfrm>
        </p:grpSpPr>
        <p:sp>
          <p:nvSpPr>
            <p:cNvPr id="956" name="Google Shape;956;p45"/>
            <p:cNvSpPr/>
            <p:nvPr/>
          </p:nvSpPr>
          <p:spPr>
            <a:xfrm>
              <a:off x="8591393" y="2267037"/>
              <a:ext cx="1214120" cy="391160"/>
            </a:xfrm>
            <a:custGeom>
              <a:avLst/>
              <a:gdLst/>
              <a:ahLst/>
              <a:cxnLst/>
              <a:rect l="l" t="t" r="r" b="b"/>
              <a:pathLst>
                <a:path w="1214120" h="391160" extrusionOk="0">
                  <a:moveTo>
                    <a:pt x="1214005" y="390740"/>
                  </a:moveTo>
                  <a:lnTo>
                    <a:pt x="0" y="39074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45"/>
            <p:cNvSpPr/>
            <p:nvPr/>
          </p:nvSpPr>
          <p:spPr>
            <a:xfrm>
              <a:off x="8576160" y="225180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58" name="Google Shape;958;p45"/>
          <p:cNvGrpSpPr/>
          <p:nvPr/>
        </p:nvGrpSpPr>
        <p:grpSpPr>
          <a:xfrm>
            <a:off x="6267047" y="2100841"/>
            <a:ext cx="1218397" cy="30480"/>
            <a:chOff x="6267047" y="2100841"/>
            <a:chExt cx="1218397" cy="30480"/>
          </a:xfrm>
        </p:grpSpPr>
        <p:sp>
          <p:nvSpPr>
            <p:cNvPr id="959" name="Google Shape;959;p45"/>
            <p:cNvSpPr/>
            <p:nvPr/>
          </p:nvSpPr>
          <p:spPr>
            <a:xfrm>
              <a:off x="6267047" y="2116081"/>
              <a:ext cx="1203325" cy="0"/>
            </a:xfrm>
            <a:custGeom>
              <a:avLst/>
              <a:gdLst/>
              <a:ahLst/>
              <a:cxnLst/>
              <a:rect l="l" t="t" r="r" b="b"/>
              <a:pathLst>
                <a:path w="1203325" h="120000" extrusionOk="0">
                  <a:moveTo>
                    <a:pt x="0" y="0"/>
                  </a:moveTo>
                  <a:lnTo>
                    <a:pt x="1203159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45"/>
            <p:cNvSpPr/>
            <p:nvPr/>
          </p:nvSpPr>
          <p:spPr>
            <a:xfrm>
              <a:off x="7454964" y="2100841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61" name="Google Shape;961;p45"/>
          <p:cNvGrpSpPr/>
          <p:nvPr/>
        </p:nvGrpSpPr>
        <p:grpSpPr>
          <a:xfrm>
            <a:off x="6361099" y="2890723"/>
            <a:ext cx="1124345" cy="30480"/>
            <a:chOff x="6361099" y="2890723"/>
            <a:chExt cx="1124345" cy="30480"/>
          </a:xfrm>
        </p:grpSpPr>
        <p:sp>
          <p:nvSpPr>
            <p:cNvPr id="962" name="Google Shape;962;p45"/>
            <p:cNvSpPr/>
            <p:nvPr/>
          </p:nvSpPr>
          <p:spPr>
            <a:xfrm>
              <a:off x="6361099" y="2905963"/>
              <a:ext cx="1109345" cy="0"/>
            </a:xfrm>
            <a:custGeom>
              <a:avLst/>
              <a:gdLst/>
              <a:ahLst/>
              <a:cxnLst/>
              <a:rect l="l" t="t" r="r" b="b"/>
              <a:pathLst>
                <a:path w="1109345" h="120000" extrusionOk="0">
                  <a:moveTo>
                    <a:pt x="0" y="0"/>
                  </a:moveTo>
                  <a:lnTo>
                    <a:pt x="1109103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45"/>
            <p:cNvSpPr/>
            <p:nvPr/>
          </p:nvSpPr>
          <p:spPr>
            <a:xfrm>
              <a:off x="7454964" y="289072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64" name="Google Shape;964;p45"/>
          <p:cNvGrpSpPr/>
          <p:nvPr/>
        </p:nvGrpSpPr>
        <p:grpSpPr>
          <a:xfrm>
            <a:off x="6191999" y="3952584"/>
            <a:ext cx="1293445" cy="30480"/>
            <a:chOff x="6191999" y="3952584"/>
            <a:chExt cx="1293445" cy="30480"/>
          </a:xfrm>
        </p:grpSpPr>
        <p:sp>
          <p:nvSpPr>
            <p:cNvPr id="965" name="Google Shape;965;p45"/>
            <p:cNvSpPr/>
            <p:nvPr/>
          </p:nvSpPr>
          <p:spPr>
            <a:xfrm>
              <a:off x="6191999" y="3967824"/>
              <a:ext cx="1278255" cy="0"/>
            </a:xfrm>
            <a:custGeom>
              <a:avLst/>
              <a:gdLst/>
              <a:ahLst/>
              <a:cxnLst/>
              <a:rect l="l" t="t" r="r" b="b"/>
              <a:pathLst>
                <a:path w="1278254" h="120000" extrusionOk="0">
                  <a:moveTo>
                    <a:pt x="0" y="0"/>
                  </a:moveTo>
                  <a:lnTo>
                    <a:pt x="127820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45"/>
            <p:cNvSpPr/>
            <p:nvPr/>
          </p:nvSpPr>
          <p:spPr>
            <a:xfrm>
              <a:off x="7454964" y="395258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7" name="Google Shape;967;p45"/>
          <p:cNvSpPr txBox="1"/>
          <p:nvPr/>
        </p:nvSpPr>
        <p:spPr>
          <a:xfrm>
            <a:off x="4257578" y="2006586"/>
            <a:ext cx="1776000" cy="52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Wydajność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chłodzenia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dostosowana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niższych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wymogów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zużycia</a:t>
            </a:r>
            <a:endParaRPr sz="1000" dirty="0">
              <a:solidFill>
                <a:srgbClr val="084783"/>
              </a:solidFill>
              <a:latin typeface="Gotham Book" pitchFamily="50" charset="0"/>
              <a:sym typeface="Montserrat Medium"/>
            </a:endParaRPr>
          </a:p>
        </p:txBody>
      </p:sp>
      <p:sp>
        <p:nvSpPr>
          <p:cNvPr id="968" name="Google Shape;968;p45"/>
          <p:cNvSpPr txBox="1"/>
          <p:nvPr/>
        </p:nvSpPr>
        <p:spPr>
          <a:xfrm>
            <a:off x="4257578" y="2783572"/>
            <a:ext cx="21051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BRITA CLARITY 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Protect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zachowuje minerały zawarte w wodzie, usuwając niechciane substancje</a:t>
            </a:r>
          </a:p>
        </p:txBody>
      </p:sp>
      <p:sp>
        <p:nvSpPr>
          <p:cNvPr id="969" name="Google Shape;969;p45"/>
          <p:cNvSpPr txBox="1"/>
          <p:nvPr/>
        </p:nvSpPr>
        <p:spPr>
          <a:xfrm>
            <a:off x="11961906" y="7086078"/>
            <a:ext cx="10065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</a:pPr>
            <a:r>
              <a:rPr lang="pl-PL" sz="1000" dirty="0">
                <a:solidFill>
                  <a:srgbClr val="FFFFFF"/>
                </a:solidFill>
              </a:rPr>
              <a:t>Dwie opcje instalacji:</a:t>
            </a: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pl-PL" sz="1000" dirty="0">
                <a:solidFill>
                  <a:srgbClr val="FFFFFF"/>
                </a:solidFill>
              </a:rPr>
              <a:t>Wolnostojący</a:t>
            </a: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pl-PL" sz="1000" dirty="0" err="1">
                <a:solidFill>
                  <a:srgbClr val="FFFFFF"/>
                </a:solidFill>
              </a:rPr>
              <a:t>Nablatowy</a:t>
            </a:r>
            <a:endParaRPr lang="pl-PL" sz="1000" dirty="0">
              <a:solidFill>
                <a:srgbClr val="FFFFFF"/>
              </a:solidFill>
            </a:endParaRPr>
          </a:p>
        </p:txBody>
      </p:sp>
      <p:grpSp>
        <p:nvGrpSpPr>
          <p:cNvPr id="970" name="Google Shape;970;p45"/>
          <p:cNvGrpSpPr/>
          <p:nvPr/>
        </p:nvGrpSpPr>
        <p:grpSpPr>
          <a:xfrm>
            <a:off x="8922791" y="4377197"/>
            <a:ext cx="882646" cy="30480"/>
            <a:chOff x="8922791" y="4377197"/>
            <a:chExt cx="882646" cy="30480"/>
          </a:xfrm>
        </p:grpSpPr>
        <p:sp>
          <p:nvSpPr>
            <p:cNvPr id="971" name="Google Shape;971;p45"/>
            <p:cNvSpPr/>
            <p:nvPr/>
          </p:nvSpPr>
          <p:spPr>
            <a:xfrm>
              <a:off x="8938027" y="4392437"/>
              <a:ext cx="867410" cy="0"/>
            </a:xfrm>
            <a:custGeom>
              <a:avLst/>
              <a:gdLst/>
              <a:ahLst/>
              <a:cxnLst/>
              <a:rect l="l" t="t" r="r" b="b"/>
              <a:pathLst>
                <a:path w="867409" h="120000" extrusionOk="0">
                  <a:moveTo>
                    <a:pt x="867371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45"/>
            <p:cNvSpPr/>
            <p:nvPr/>
          </p:nvSpPr>
          <p:spPr>
            <a:xfrm>
              <a:off x="8922791" y="437719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73" name="Google Shape;973;p45"/>
          <p:cNvSpPr txBox="1"/>
          <p:nvPr/>
        </p:nvSpPr>
        <p:spPr>
          <a:xfrm>
            <a:off x="9956920" y="4280101"/>
            <a:ext cx="1495500" cy="10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Rozwiązania sprzyjające ekologii: naturalny czynnik chłodniczy i wyjątkowo niski pobór energii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974" name="Google Shape;974;p45"/>
          <p:cNvSpPr txBox="1"/>
          <p:nvPr/>
        </p:nvSpPr>
        <p:spPr>
          <a:xfrm>
            <a:off x="9956920" y="1493339"/>
            <a:ext cx="12414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ThermalGate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™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–funkcja skutecznej dezynfekcji termicznej kranu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pic>
        <p:nvPicPr>
          <p:cNvPr id="975" name="Google Shape;975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45"/>
          <p:cNvSpPr txBox="1"/>
          <p:nvPr/>
        </p:nvSpPr>
        <p:spPr>
          <a:xfrm>
            <a:off x="583400" y="7505950"/>
            <a:ext cx="23580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nasze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1B497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77" name="Google Shape;977;p45" descr="Ein Bild, das Kreis, Grafiken, Symbol, Schrift enthält.&#10;&#10;Automatisch generierte Beschreibu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67050" y="7464359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45">
            <a:hlinkClick r:id="rId12"/>
          </p:cNvPr>
          <p:cNvSpPr/>
          <p:nvPr/>
        </p:nvSpPr>
        <p:spPr>
          <a:xfrm>
            <a:off x="1163950" y="7437750"/>
            <a:ext cx="22080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511BE806-4807-2D4D-1188-9460B32F6B47}"/>
              </a:ext>
            </a:extLst>
          </p:cNvPr>
          <p:cNvSpPr txBox="1"/>
          <p:nvPr/>
        </p:nvSpPr>
        <p:spPr>
          <a:xfrm>
            <a:off x="583400" y="7934547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3"/>
            <a:extLst>
              <a:ext uri="{FF2B5EF4-FFF2-40B4-BE49-F238E27FC236}">
                <a16:creationId xmlns:a16="http://schemas.microsoft.com/office/drawing/2014/main" id="{DCE326F3-D5B8-9353-FA67-8D2CEA45BDFC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Obraz zawierający Urządzenie domowe, w pomieszczeniu, urządzenia kuchenne, Małe urządzenie&#10;&#10;Opis wygenerowany automatycznie">
            <a:extLst>
              <a:ext uri="{FF2B5EF4-FFF2-40B4-BE49-F238E27FC236}">
                <a16:creationId xmlns:a16="http://schemas.microsoft.com/office/drawing/2014/main" id="{30E4D2B9-2D06-FA4B-2F3E-C5FE7D5EB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48" t="-5161" r="18084" b="5161"/>
          <a:stretch/>
        </p:blipFill>
        <p:spPr>
          <a:xfrm>
            <a:off x="0" y="-411855"/>
            <a:ext cx="5669295" cy="7822039"/>
          </a:xfrm>
          <a:prstGeom prst="rect">
            <a:avLst/>
          </a:prstGeom>
        </p:spPr>
      </p:pic>
      <p:sp>
        <p:nvSpPr>
          <p:cNvPr id="1118" name="Google Shape;1118;p50"/>
          <p:cNvSpPr/>
          <p:nvPr/>
        </p:nvSpPr>
        <p:spPr>
          <a:xfrm>
            <a:off x="5669296" y="0"/>
            <a:ext cx="9456404" cy="8509000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50"/>
          <p:cNvSpPr txBox="1"/>
          <p:nvPr/>
        </p:nvSpPr>
        <p:spPr>
          <a:xfrm>
            <a:off x="887301" y="260000"/>
            <a:ext cx="1852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7" name="Google Shape;1137;p50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8" name="Google Shape;1138;p50"/>
          <p:cNvSpPr txBox="1">
            <a:spLocks noGrp="1"/>
          </p:cNvSpPr>
          <p:nvPr>
            <p:ph type="title"/>
          </p:nvPr>
        </p:nvSpPr>
        <p:spPr>
          <a:xfrm>
            <a:off x="5886307" y="719752"/>
            <a:ext cx="6606540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dirty="0">
                <a:solidFill>
                  <a:srgbClr val="FFFFFF"/>
                </a:solidFill>
                <a:latin typeface="Gotham Book" pitchFamily="50" charset="0"/>
              </a:rPr>
              <a:t>Dlaczego warto wybrać dyspenser do wody BRITA?</a:t>
            </a:r>
            <a:endParaRPr dirty="0">
              <a:latin typeface="Gotham Book" pitchFamily="50" charset="0"/>
            </a:endParaRPr>
          </a:p>
        </p:txBody>
      </p:sp>
      <p:sp>
        <p:nvSpPr>
          <p:cNvPr id="1139" name="Google Shape;1139;p50"/>
          <p:cNvSpPr txBox="1"/>
          <p:nvPr/>
        </p:nvSpPr>
        <p:spPr>
          <a:xfrm>
            <a:off x="5803369" y="1626029"/>
            <a:ext cx="9075563" cy="5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Kompaktowa konstrukcja: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stylowy i minimalistyczny, dyspenser idealnie wpasuje się do mniejszych przestrzeni.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Poręczna wysokość: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dyspenser Top Compact ma 30 cm wysokości dozowania, idealną do napełniania większości butelek, szklanek lub karafek.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Regulacja temperatury: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w zależności od Twoich potrzeb możesz wybrać jedną z 4 dostępnych temperatur wody w zakresie 4° do 10°C.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Wszechstronny: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dostępny jako model wolnostojący z szafką lub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nablatowy</a:t>
            </a: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270510" marR="1515745" lvl="0" indent="-239394" algn="l" defTabSz="1812925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Wstępnie zaprogramowane porcje: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 naciśnięciu przycisku dyspenser automatycznie wydaje określoną porcję wody; dostępne są dwie wstępnie ustawione wielkości porcji dla szklanki i butelki.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Trzy rodzaje wody: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niechłodzona lub schłodzona niegazowana, i gazowana.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Technologia filtracji oparta o ponad 50-letnie doświadczenie BRITA: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filtr BRITA CLARITY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Protect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zachowuje minerały i usuwa niepożądane substancje i mikroorganizmy, takie jak: pestycydy, hormony, bakterie i cysty.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Nacisk na zrównoważony rozwój: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nasze dyspensery do wody wytwarzają o 86% mniej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dwutlenkuwęgla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niż woda butelkowana i o 64% mniej niż dystrybutory wody butelkowanej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Skuteczne zabezpieczenia: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potężna funkcja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ThermalGate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™ (dezynfekcja termiczna) i system wykrywania wycieków zapewniają spokój i komfort. </a:t>
            </a:r>
          </a:p>
        </p:txBody>
      </p:sp>
      <p:pic>
        <p:nvPicPr>
          <p:cNvPr id="1140" name="Google Shape;114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09;p47">
            <a:extLst>
              <a:ext uri="{FF2B5EF4-FFF2-40B4-BE49-F238E27FC236}">
                <a16:creationId xmlns:a16="http://schemas.microsoft.com/office/drawing/2014/main" id="{E6FA35F5-82A8-4F02-8F62-A3BE7C739C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347" y="7787250"/>
            <a:ext cx="138099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10;p47">
            <a:extLst>
              <a:ext uri="{FF2B5EF4-FFF2-40B4-BE49-F238E27FC236}">
                <a16:creationId xmlns:a16="http://schemas.microsoft.com/office/drawing/2014/main" id="{F4A913A1-8A47-B358-9125-E728ED0B85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172" y="7784895"/>
            <a:ext cx="119887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11;p47">
            <a:extLst>
              <a:ext uri="{FF2B5EF4-FFF2-40B4-BE49-F238E27FC236}">
                <a16:creationId xmlns:a16="http://schemas.microsoft.com/office/drawing/2014/main" id="{DC774C8A-0C64-1FCB-280D-7F0E407665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6717" y="7784894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12;p47">
            <a:extLst>
              <a:ext uri="{FF2B5EF4-FFF2-40B4-BE49-F238E27FC236}">
                <a16:creationId xmlns:a16="http://schemas.microsoft.com/office/drawing/2014/main" id="{4F1A2A10-0F97-9215-00E7-C8EB32C1674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1184" y="7958499"/>
            <a:ext cx="433654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13;p47">
            <a:extLst>
              <a:ext uri="{FF2B5EF4-FFF2-40B4-BE49-F238E27FC236}">
                <a16:creationId xmlns:a16="http://schemas.microsoft.com/office/drawing/2014/main" id="{BBB679D9-28BD-1191-FE30-5F3F6FA309F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4628" y="7795097"/>
            <a:ext cx="1130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14;p47">
            <a:extLst>
              <a:ext uri="{FF2B5EF4-FFF2-40B4-BE49-F238E27FC236}">
                <a16:creationId xmlns:a16="http://schemas.microsoft.com/office/drawing/2014/main" id="{7D63CE5E-7FF7-9E12-74DE-AA5729C96E8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96335" y="7795564"/>
            <a:ext cx="112775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15;p47">
            <a:extLst>
              <a:ext uri="{FF2B5EF4-FFF2-40B4-BE49-F238E27FC236}">
                <a16:creationId xmlns:a16="http://schemas.microsoft.com/office/drawing/2014/main" id="{571A7A4E-DA38-5F6F-2337-384BD09F071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2641" y="7769848"/>
            <a:ext cx="113664" cy="1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6;p47">
            <a:extLst>
              <a:ext uri="{FF2B5EF4-FFF2-40B4-BE49-F238E27FC236}">
                <a16:creationId xmlns:a16="http://schemas.microsoft.com/office/drawing/2014/main" id="{72CB3749-7BCD-D050-2702-9A9A8CD5C84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56868" y="7907831"/>
            <a:ext cx="114080" cy="11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17;p47">
            <a:extLst>
              <a:ext uri="{FF2B5EF4-FFF2-40B4-BE49-F238E27FC236}">
                <a16:creationId xmlns:a16="http://schemas.microsoft.com/office/drawing/2014/main" id="{EC02D03D-8B83-94A4-96D7-567F2261818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22650" y="7907844"/>
            <a:ext cx="113512" cy="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18;p47">
            <a:extLst>
              <a:ext uri="{FF2B5EF4-FFF2-40B4-BE49-F238E27FC236}">
                <a16:creationId xmlns:a16="http://schemas.microsoft.com/office/drawing/2014/main" id="{1DAFF0B6-5906-D4C8-FB32-831AAB78033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57183" y="7769574"/>
            <a:ext cx="113195" cy="11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9;p47">
            <a:extLst>
              <a:ext uri="{FF2B5EF4-FFF2-40B4-BE49-F238E27FC236}">
                <a16:creationId xmlns:a16="http://schemas.microsoft.com/office/drawing/2014/main" id="{498AF897-79B5-C50C-9EDB-DBD8CF76A4B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94897" y="7649313"/>
            <a:ext cx="363448" cy="49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20;p47">
            <a:extLst>
              <a:ext uri="{FF2B5EF4-FFF2-40B4-BE49-F238E27FC236}">
                <a16:creationId xmlns:a16="http://schemas.microsoft.com/office/drawing/2014/main" id="{E7EABFE6-4D3C-6816-3B7D-764878B6FC1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100144" y="7763497"/>
            <a:ext cx="157835" cy="15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1;p47">
            <a:extLst>
              <a:ext uri="{FF2B5EF4-FFF2-40B4-BE49-F238E27FC236}">
                <a16:creationId xmlns:a16="http://schemas.microsoft.com/office/drawing/2014/main" id="{C30F6166-F159-9FA9-12E4-F6626C955153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024237" y="7676858"/>
            <a:ext cx="305364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22;p47">
            <a:extLst>
              <a:ext uri="{FF2B5EF4-FFF2-40B4-BE49-F238E27FC236}">
                <a16:creationId xmlns:a16="http://schemas.microsoft.com/office/drawing/2014/main" id="{E393BB35-F610-39DD-985D-7508A8699FF6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049058" y="8064844"/>
            <a:ext cx="216501" cy="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3;p47">
            <a:extLst>
              <a:ext uri="{FF2B5EF4-FFF2-40B4-BE49-F238E27FC236}">
                <a16:creationId xmlns:a16="http://schemas.microsoft.com/office/drawing/2014/main" id="{905DEABA-7C37-828F-4941-62D56322F35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335043" y="7729195"/>
            <a:ext cx="649097" cy="32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4;p47">
            <a:extLst>
              <a:ext uri="{FF2B5EF4-FFF2-40B4-BE49-F238E27FC236}">
                <a16:creationId xmlns:a16="http://schemas.microsoft.com/office/drawing/2014/main" id="{1FAEB6D9-DDBF-9507-E4EA-FCE68F6D3AB3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42238" y="7716832"/>
            <a:ext cx="423862" cy="3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5;p47">
            <a:extLst>
              <a:ext uri="{FF2B5EF4-FFF2-40B4-BE49-F238E27FC236}">
                <a16:creationId xmlns:a16="http://schemas.microsoft.com/office/drawing/2014/main" id="{FFEB5CB3-C7BC-8E50-5CF9-9C850B9354F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353083" y="7647751"/>
            <a:ext cx="292607" cy="4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26;p47">
            <a:extLst>
              <a:ext uri="{FF2B5EF4-FFF2-40B4-BE49-F238E27FC236}">
                <a16:creationId xmlns:a16="http://schemas.microsoft.com/office/drawing/2014/main" id="{6DA12AD0-9E32-485B-B2E4-BF5FBD5FD4C4}"/>
              </a:ext>
            </a:extLst>
          </p:cNvPr>
          <p:cNvSpPr txBox="1"/>
          <p:nvPr/>
        </p:nvSpPr>
        <p:spPr>
          <a:xfrm>
            <a:off x="3664771" y="7667090"/>
            <a:ext cx="79375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**</a:t>
            </a: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1027;p47">
            <a:extLst>
              <a:ext uri="{FF2B5EF4-FFF2-40B4-BE49-F238E27FC236}">
                <a16:creationId xmlns:a16="http://schemas.microsoft.com/office/drawing/2014/main" id="{771346A1-1CBB-D3D0-1685-28A30B718E3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22046" y="7646289"/>
            <a:ext cx="270649" cy="5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28;p47">
            <a:extLst>
              <a:ext uri="{FF2B5EF4-FFF2-40B4-BE49-F238E27FC236}">
                <a16:creationId xmlns:a16="http://schemas.microsoft.com/office/drawing/2014/main" id="{3C9C3D6E-726A-D1F4-930B-2A182FA473D1}"/>
              </a:ext>
            </a:extLst>
          </p:cNvPr>
          <p:cNvSpPr txBox="1"/>
          <p:nvPr/>
        </p:nvSpPr>
        <p:spPr>
          <a:xfrm>
            <a:off x="355335" y="8046376"/>
            <a:ext cx="195580" cy="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" b="1" i="0" u="none" strike="noStrike" kern="0" cap="none" spc="0" normalizeH="0" baseline="0" noProof="0">
                <a:ln>
                  <a:noFill/>
                </a:ln>
                <a:solidFill>
                  <a:srgbClr val="14120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KUKreg4</a:t>
            </a:r>
            <a:endParaRPr kumimoji="0" sz="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029;p47">
            <a:extLst>
              <a:ext uri="{FF2B5EF4-FFF2-40B4-BE49-F238E27FC236}">
                <a16:creationId xmlns:a16="http://schemas.microsoft.com/office/drawing/2014/main" id="{69F1259C-312A-7E4A-9970-05AD60558C58}"/>
              </a:ext>
            </a:extLst>
          </p:cNvPr>
          <p:cNvSpPr txBox="1"/>
          <p:nvPr/>
        </p:nvSpPr>
        <p:spPr>
          <a:xfrm>
            <a:off x="4409655" y="8196782"/>
            <a:ext cx="1012190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**applies to BRITA Top Pro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0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806" y="2840620"/>
            <a:ext cx="589547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2212" y="3046478"/>
            <a:ext cx="622300" cy="1143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87" name="Google Shape;987;p46"/>
          <p:cNvGraphicFramePr/>
          <p:nvPr>
            <p:extLst>
              <p:ext uri="{D42A27DB-BD31-4B8C-83A1-F6EECF244321}">
                <p14:modId xmlns:p14="http://schemas.microsoft.com/office/powerpoint/2010/main" val="630294222"/>
              </p:ext>
            </p:extLst>
          </p:nvPr>
        </p:nvGraphicFramePr>
        <p:xfrm>
          <a:off x="908088" y="4083075"/>
          <a:ext cx="13308300" cy="972200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443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700">
                <a:tc gridSpan="2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Model	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                                                                                                                                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Top Compact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niegazowana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+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650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Konstrukcja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/ 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Typ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nablatowy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84783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 bazowa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0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Rodzaje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819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50">
                <a:tc gridSpan="3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Opcje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konfiguracji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88" name="Google Shape;988;p46"/>
          <p:cNvGraphicFramePr/>
          <p:nvPr>
            <p:extLst>
              <p:ext uri="{D42A27DB-BD31-4B8C-83A1-F6EECF244321}">
                <p14:modId xmlns:p14="http://schemas.microsoft.com/office/powerpoint/2010/main" val="3363973719"/>
              </p:ext>
            </p:extLst>
          </p:nvPr>
        </p:nvGraphicFramePr>
        <p:xfrm>
          <a:off x="908088" y="5272125"/>
          <a:ext cx="13308300" cy="1993925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443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450">
                <a:tc gridSpan="3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Specyfikacja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15 l/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jednostki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er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mm) 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264 x 382 x 436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 bazowa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278 x 910 x 518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płyta bazowa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440 x 4 x 510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 dyspensera 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351280" marR="1343660" lvl="0" indent="107313" algn="l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302 mm (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ociekaczem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 </a:t>
                      </a:r>
                      <a:endParaRPr lang="pl-PL" sz="100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351280" marR="1343660" lvl="0" indent="107313" algn="l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330 mm (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bez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ociekacza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Waga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16 kg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621790" marR="1614170" lvl="0" indent="0" algn="ctr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 bazowa: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16 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płyta bazowa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7 kg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Maks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pobór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mocy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117 W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natężenie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przepływu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 l / min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89" name="Google Shape;98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0347" y="4579898"/>
            <a:ext cx="197307" cy="19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77262" y="4579906"/>
            <a:ext cx="197319" cy="19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308" y="4579906"/>
            <a:ext cx="197319" cy="197307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46"/>
          <p:cNvSpPr txBox="1"/>
          <p:nvPr/>
        </p:nvSpPr>
        <p:spPr>
          <a:xfrm>
            <a:off x="964189" y="5076459"/>
            <a:ext cx="30456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569D"/>
                </a:solidFill>
                <a:latin typeface="Gotham Book" pitchFamily="50" charset="0"/>
              </a:rPr>
              <a:t>Do </a:t>
            </a:r>
            <a:r>
              <a:rPr lang="en-US" sz="1000" dirty="0" err="1">
                <a:solidFill>
                  <a:srgbClr val="00569D"/>
                </a:solidFill>
                <a:latin typeface="Gotham Book" pitchFamily="50" charset="0"/>
              </a:rPr>
              <a:t>montażu</a:t>
            </a:r>
            <a:r>
              <a:rPr lang="en-US" sz="1000" dirty="0">
                <a:solidFill>
                  <a:srgbClr val="00569D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0569D"/>
                </a:solidFill>
                <a:latin typeface="Gotham Book" pitchFamily="50" charset="0"/>
              </a:rPr>
              <a:t>niezależnie</a:t>
            </a:r>
            <a:r>
              <a:rPr lang="en-US" sz="1000" dirty="0">
                <a:solidFill>
                  <a:srgbClr val="00569D"/>
                </a:solidFill>
                <a:latin typeface="Gotham Book" pitchFamily="50" charset="0"/>
              </a:rPr>
              <a:t> od </a:t>
            </a:r>
            <a:r>
              <a:rPr lang="en-US" sz="1000" dirty="0" err="1">
                <a:solidFill>
                  <a:srgbClr val="00569D"/>
                </a:solidFill>
                <a:latin typeface="Gotham Book" pitchFamily="50" charset="0"/>
              </a:rPr>
              <a:t>istniejących</a:t>
            </a:r>
            <a:r>
              <a:rPr lang="en-US" sz="1000" dirty="0">
                <a:solidFill>
                  <a:srgbClr val="00569D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0569D"/>
                </a:solidFill>
                <a:latin typeface="Gotham Book" pitchFamily="50" charset="0"/>
              </a:rPr>
              <a:t>blatów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993" name="Google Shape;993;p46"/>
          <p:cNvSpPr txBox="1"/>
          <p:nvPr/>
        </p:nvSpPr>
        <p:spPr>
          <a:xfrm>
            <a:off x="887301" y="260000"/>
            <a:ext cx="17946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</a:t>
            </a:r>
            <a:r>
              <a:rPr lang="en-US" sz="9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nnowacyjne</a:t>
            </a: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4" name="Google Shape;994;p46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2D629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46"/>
          <p:cNvSpPr txBox="1">
            <a:spLocks noGrp="1"/>
          </p:cNvSpPr>
          <p:nvPr>
            <p:ph type="title"/>
          </p:nvPr>
        </p:nvSpPr>
        <p:spPr>
          <a:xfrm>
            <a:off x="887298" y="626019"/>
            <a:ext cx="3444671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Top Compact</a:t>
            </a:r>
            <a:endParaRPr dirty="0">
              <a:latin typeface="Gotham Book" pitchFamily="50" charset="0"/>
            </a:endParaRPr>
          </a:p>
        </p:txBody>
      </p:sp>
      <p:sp>
        <p:nvSpPr>
          <p:cNvPr id="996" name="Google Shape;996;p46"/>
          <p:cNvSpPr txBox="1"/>
          <p:nvPr/>
        </p:nvSpPr>
        <p:spPr>
          <a:xfrm>
            <a:off x="887301" y="1311050"/>
            <a:ext cx="2181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Dane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techniczne</a:t>
            </a:r>
            <a:endParaRPr sz="1600" dirty="0">
              <a:latin typeface="Gotham Book" pitchFamily="50" charset="0"/>
              <a:sym typeface="Arial"/>
            </a:endParaRPr>
          </a:p>
        </p:txBody>
      </p:sp>
      <p:pic>
        <p:nvPicPr>
          <p:cNvPr id="997" name="Google Shape;997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46" descr="Ein Bild, das Symbol, Kreis enthält.&#10;&#10;Automatisch generierte Beschreibu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51133" y="4567340"/>
            <a:ext cx="223434" cy="22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64204" y="4567340"/>
            <a:ext cx="223434" cy="22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4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7283" y="4567340"/>
            <a:ext cx="223434" cy="223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934B6FF4-B1DC-C31D-1FA2-A4069405A8DD}"/>
              </a:ext>
            </a:extLst>
          </p:cNvPr>
          <p:cNvSpPr txBox="1"/>
          <p:nvPr/>
        </p:nvSpPr>
        <p:spPr>
          <a:xfrm>
            <a:off x="887298" y="7889724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2"/>
            <a:extLst>
              <a:ext uri="{FF2B5EF4-FFF2-40B4-BE49-F238E27FC236}">
                <a16:creationId xmlns:a16="http://schemas.microsoft.com/office/drawing/2014/main" id="{66F7D276-3714-0633-24B2-207272ACC3E0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153996" cy="7456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47"/>
          <p:cNvSpPr/>
          <p:nvPr/>
        </p:nvSpPr>
        <p:spPr>
          <a:xfrm>
            <a:off x="8045156" y="0"/>
            <a:ext cx="7075169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09" name="Google Shape;1009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777" y="7787250"/>
            <a:ext cx="138099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1602" y="7784895"/>
            <a:ext cx="119887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1147" y="7784894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05614" y="7958499"/>
            <a:ext cx="433654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79058" y="7795097"/>
            <a:ext cx="1130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50765" y="7795564"/>
            <a:ext cx="112775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4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77071" y="7769848"/>
            <a:ext cx="113664" cy="1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4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11298" y="7907831"/>
            <a:ext cx="114080" cy="11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77080" y="7907844"/>
            <a:ext cx="113512" cy="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4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11613" y="7769574"/>
            <a:ext cx="113195" cy="11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4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149327" y="7649313"/>
            <a:ext cx="363448" cy="49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4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254574" y="7763497"/>
            <a:ext cx="157835" cy="15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4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78667" y="7676858"/>
            <a:ext cx="305364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4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203488" y="8064844"/>
            <a:ext cx="216501" cy="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4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489473" y="7729195"/>
            <a:ext cx="649097" cy="32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4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696668" y="7716832"/>
            <a:ext cx="423862" cy="3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4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07513" y="7647751"/>
            <a:ext cx="292607" cy="4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47"/>
          <p:cNvSpPr txBox="1"/>
          <p:nvPr/>
        </p:nvSpPr>
        <p:spPr>
          <a:xfrm>
            <a:off x="4819201" y="7667090"/>
            <a:ext cx="79375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Google Shape;1027;p4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476476" y="7646289"/>
            <a:ext cx="270649" cy="5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47"/>
          <p:cNvSpPr txBox="1"/>
          <p:nvPr/>
        </p:nvSpPr>
        <p:spPr>
          <a:xfrm>
            <a:off x="1509765" y="8046376"/>
            <a:ext cx="195580" cy="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" b="1">
                <a:solidFill>
                  <a:srgbClr val="14120E"/>
                </a:solidFill>
                <a:latin typeface="Arial"/>
                <a:ea typeface="Arial"/>
                <a:cs typeface="Arial"/>
                <a:sym typeface="Arial"/>
              </a:rPr>
              <a:t>KUKreg4</a:t>
            </a:r>
            <a:endParaRPr sz="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47"/>
          <p:cNvSpPr txBox="1"/>
          <p:nvPr/>
        </p:nvSpPr>
        <p:spPr>
          <a:xfrm>
            <a:off x="5564085" y="8196782"/>
            <a:ext cx="1012190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**applies to BRITA Top Pro</a:t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47"/>
          <p:cNvSpPr txBox="1">
            <a:spLocks noGrp="1"/>
          </p:cNvSpPr>
          <p:nvPr>
            <p:ph type="title"/>
          </p:nvPr>
        </p:nvSpPr>
        <p:spPr>
          <a:xfrm>
            <a:off x="8746200" y="1721400"/>
            <a:ext cx="582705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FFFF"/>
                </a:solidFill>
                <a:latin typeface="Gotham Book" pitchFamily="50" charset="0"/>
              </a:rPr>
              <a:t>Przedstawiamy</a:t>
            </a:r>
            <a:r>
              <a:rPr lang="en-US" sz="3200" dirty="0">
                <a:solidFill>
                  <a:srgbClr val="FFFFFF"/>
                </a:solidFill>
                <a:latin typeface="Gotham Book" pitchFamily="50" charset="0"/>
              </a:rPr>
              <a:t> Extra I-Tap</a:t>
            </a:r>
            <a:endParaRPr dirty="0">
              <a:latin typeface="Gotham Book" pitchFamily="50" charset="0"/>
            </a:endParaRPr>
          </a:p>
        </p:txBody>
      </p:sp>
      <p:sp>
        <p:nvSpPr>
          <p:cNvPr id="1031" name="Google Shape;1031;p47"/>
          <p:cNvSpPr txBox="1"/>
          <p:nvPr/>
        </p:nvSpPr>
        <p:spPr>
          <a:xfrm>
            <a:off x="8746199" y="2388724"/>
            <a:ext cx="5486400" cy="553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1406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Ponadczasowy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design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łączy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się z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zaawansowaną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technologią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filtrowania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w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stylowym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 dyspenserze ze zintegrowanym kranem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2000" dirty="0">
              <a:latin typeface="Gotham Book" pitchFamily="50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Gotham Book" pitchFamily="50" charset="0"/>
              <a:sym typeface="Arial"/>
            </a:endParaRPr>
          </a:p>
          <a:p>
            <a:pPr marL="270510" marR="2533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Elegancki design z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wytrzymałej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stali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nierdzewnej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2533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Do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wyboru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cztery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rodzaje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orzeźwiającej 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wody: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nieschłodzona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schłodzona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niegazowana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schłodzona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półgazowana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gazowana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2533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Do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wyboru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średnia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(50 l/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godz.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) lub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wysoka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(85 l/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godz.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)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wydajność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2533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Układ chłodzenia i wydajna technologia filtracji BRITA, schowane są pod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blatem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endParaRPr lang="pl-PL"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3525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Niezrównana higiena, dzięki rozwiązaniu BRITA </a:t>
            </a:r>
            <a:r>
              <a:rPr lang="pl-PL" sz="1600" dirty="0" err="1">
                <a:solidFill>
                  <a:srgbClr val="FFFFFF"/>
                </a:solidFill>
                <a:latin typeface="Gotham Book" pitchFamily="50" charset="0"/>
              </a:rPr>
              <a:t>HygienePlus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 – któremu od ponad 20 lat ufa sektor ochrony zdrowia</a:t>
            </a:r>
          </a:p>
        </p:txBody>
      </p:sp>
      <p:sp>
        <p:nvSpPr>
          <p:cNvPr id="1032" name="Google Shape;1032;p47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3" name="Google Shape;1033;p47"/>
          <p:cNvSpPr txBox="1"/>
          <p:nvPr/>
        </p:nvSpPr>
        <p:spPr>
          <a:xfrm>
            <a:off x="887299" y="260003"/>
            <a:ext cx="1718741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lang="pl-PL"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34" name="Google Shape;1034;p4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48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40" name="Google Shape;104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8818" y="2755436"/>
            <a:ext cx="709676" cy="7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6268" y="6298957"/>
            <a:ext cx="801013" cy="80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9666" y="5029189"/>
            <a:ext cx="720725" cy="7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48" descr="Ein Bild, das Symbol, Kreis, Grafiken, Schrift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58307" y="3333019"/>
            <a:ext cx="7239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48" descr="Ein Bild, das Symbol, Kreis enthält.&#10;&#10;Automatisch generierte Beschreibu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9932" y="212276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2107" y="212276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39837" y="212276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4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15582" y="212276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04356" y="828002"/>
            <a:ext cx="4677308" cy="7118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9" name="Google Shape;1049;p48"/>
          <p:cNvGrpSpPr/>
          <p:nvPr/>
        </p:nvGrpSpPr>
        <p:grpSpPr>
          <a:xfrm>
            <a:off x="13541903" y="6781982"/>
            <a:ext cx="671830" cy="1000400"/>
            <a:chOff x="13541903" y="6781982"/>
            <a:chExt cx="671830" cy="1000400"/>
          </a:xfrm>
        </p:grpSpPr>
        <p:sp>
          <p:nvSpPr>
            <p:cNvPr id="1050" name="Google Shape;1050;p48"/>
            <p:cNvSpPr/>
            <p:nvPr/>
          </p:nvSpPr>
          <p:spPr>
            <a:xfrm>
              <a:off x="13596305" y="7725115"/>
              <a:ext cx="563245" cy="0"/>
            </a:xfrm>
            <a:custGeom>
              <a:avLst/>
              <a:gdLst/>
              <a:ahLst/>
              <a:cxnLst/>
              <a:rect l="l" t="t" r="r" b="b"/>
              <a:pathLst>
                <a:path w="563244" h="120000" extrusionOk="0">
                  <a:moveTo>
                    <a:pt x="0" y="0"/>
                  </a:moveTo>
                  <a:lnTo>
                    <a:pt x="56294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48"/>
            <p:cNvSpPr/>
            <p:nvPr/>
          </p:nvSpPr>
          <p:spPr>
            <a:xfrm>
              <a:off x="13588593" y="7297242"/>
              <a:ext cx="578485" cy="485140"/>
            </a:xfrm>
            <a:custGeom>
              <a:avLst/>
              <a:gdLst/>
              <a:ahLst/>
              <a:cxnLst/>
              <a:rect l="l" t="t" r="r" b="b"/>
              <a:pathLst>
                <a:path w="578484" h="485140" extrusionOk="0">
                  <a:moveTo>
                    <a:pt x="0" y="485000"/>
                  </a:moveTo>
                  <a:lnTo>
                    <a:pt x="578383" y="485000"/>
                  </a:lnTo>
                  <a:lnTo>
                    <a:pt x="578383" y="0"/>
                  </a:lnTo>
                  <a:lnTo>
                    <a:pt x="0" y="0"/>
                  </a:lnTo>
                  <a:lnTo>
                    <a:pt x="0" y="48500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48"/>
            <p:cNvSpPr/>
            <p:nvPr/>
          </p:nvSpPr>
          <p:spPr>
            <a:xfrm>
              <a:off x="13541903" y="7297234"/>
              <a:ext cx="671830" cy="0"/>
            </a:xfrm>
            <a:custGeom>
              <a:avLst/>
              <a:gdLst/>
              <a:ahLst/>
              <a:cxnLst/>
              <a:rect l="l" t="t" r="r" b="b"/>
              <a:pathLst>
                <a:path w="671830" h="120000" extrusionOk="0">
                  <a:moveTo>
                    <a:pt x="0" y="0"/>
                  </a:moveTo>
                  <a:lnTo>
                    <a:pt x="671741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Google Shape;1053;p48"/>
            <p:cNvSpPr/>
            <p:nvPr/>
          </p:nvSpPr>
          <p:spPr>
            <a:xfrm>
              <a:off x="13972173" y="6781982"/>
              <a:ext cx="167640" cy="521334"/>
            </a:xfrm>
            <a:custGeom>
              <a:avLst/>
              <a:gdLst/>
              <a:ahLst/>
              <a:cxnLst/>
              <a:rect l="l" t="t" r="r" b="b"/>
              <a:pathLst>
                <a:path w="167640" h="521334" extrusionOk="0">
                  <a:moveTo>
                    <a:pt x="0" y="521233"/>
                  </a:moveTo>
                  <a:lnTo>
                    <a:pt x="0" y="0"/>
                  </a:lnTo>
                  <a:lnTo>
                    <a:pt x="85369" y="21120"/>
                  </a:lnTo>
                  <a:lnTo>
                    <a:pt x="85369" y="521233"/>
                  </a:lnTo>
                </a:path>
                <a:path w="167640" h="521334" extrusionOk="0">
                  <a:moveTo>
                    <a:pt x="85661" y="117335"/>
                  </a:moveTo>
                  <a:lnTo>
                    <a:pt x="124507" y="121605"/>
                  </a:lnTo>
                  <a:lnTo>
                    <a:pt x="136512" y="133629"/>
                  </a:lnTo>
                  <a:lnTo>
                    <a:pt x="167030" y="133527"/>
                  </a:lnTo>
                  <a:lnTo>
                    <a:pt x="133197" y="95643"/>
                  </a:lnTo>
                  <a:lnTo>
                    <a:pt x="93839" y="89780"/>
                  </a:lnTo>
                  <a:lnTo>
                    <a:pt x="85217" y="89026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48"/>
            <p:cNvSpPr/>
            <p:nvPr/>
          </p:nvSpPr>
          <p:spPr>
            <a:xfrm>
              <a:off x="13710056" y="6882922"/>
              <a:ext cx="133350" cy="420370"/>
            </a:xfrm>
            <a:custGeom>
              <a:avLst/>
              <a:gdLst/>
              <a:ahLst/>
              <a:cxnLst/>
              <a:rect l="l" t="t" r="r" b="b"/>
              <a:pathLst>
                <a:path w="133350" h="420370" extrusionOk="0">
                  <a:moveTo>
                    <a:pt x="0" y="420293"/>
                  </a:moveTo>
                  <a:lnTo>
                    <a:pt x="0" y="0"/>
                  </a:lnTo>
                  <a:lnTo>
                    <a:pt x="68059" y="17030"/>
                  </a:lnTo>
                  <a:lnTo>
                    <a:pt x="68059" y="420293"/>
                  </a:lnTo>
                </a:path>
                <a:path w="133350" h="420370" extrusionOk="0">
                  <a:moveTo>
                    <a:pt x="68275" y="94614"/>
                  </a:moveTo>
                  <a:lnTo>
                    <a:pt x="74434" y="94881"/>
                  </a:lnTo>
                  <a:lnTo>
                    <a:pt x="82524" y="95288"/>
                  </a:lnTo>
                  <a:lnTo>
                    <a:pt x="87122" y="95783"/>
                  </a:lnTo>
                  <a:lnTo>
                    <a:pt x="95326" y="96685"/>
                  </a:lnTo>
                  <a:lnTo>
                    <a:pt x="104025" y="96964"/>
                  </a:lnTo>
                  <a:lnTo>
                    <a:pt x="108813" y="107759"/>
                  </a:lnTo>
                  <a:lnTo>
                    <a:pt x="133146" y="107670"/>
                  </a:lnTo>
                  <a:lnTo>
                    <a:pt x="131739" y="92877"/>
                  </a:lnTo>
                  <a:lnTo>
                    <a:pt x="94296" y="74959"/>
                  </a:lnTo>
                  <a:lnTo>
                    <a:pt x="74805" y="72396"/>
                  </a:lnTo>
                  <a:lnTo>
                    <a:pt x="67932" y="71793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55" name="Google Shape;1055;p48"/>
          <p:cNvSpPr txBox="1"/>
          <p:nvPr/>
        </p:nvSpPr>
        <p:spPr>
          <a:xfrm>
            <a:off x="5081898" y="3225618"/>
            <a:ext cx="2118900" cy="127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 err="1">
                <a:solidFill>
                  <a:srgbClr val="084783"/>
                </a:solidFill>
                <a:latin typeface="Gotham Medium" pitchFamily="50" charset="0"/>
              </a:rPr>
              <a:t>Easy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</a:rPr>
              <a:t> Access Panel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pomaga stworzyć wolne od barier środowisko pracy. Opcjonalną jednostkę sterującą można ustawić tak, aby zapewnić łatwy dostęp dla osób na wózkach inwalidzkich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1056" name="Google Shape;1056;p48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569D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7" name="Google Shape;1057;p48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8" name="Google Shape;1058;p48"/>
          <p:cNvSpPr txBox="1">
            <a:spLocks noGrp="1"/>
          </p:cNvSpPr>
          <p:nvPr>
            <p:ph type="title"/>
          </p:nvPr>
        </p:nvSpPr>
        <p:spPr>
          <a:xfrm>
            <a:off x="887299" y="626019"/>
            <a:ext cx="2896031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Extra I-Tap</a:t>
            </a:r>
            <a:endParaRPr dirty="0">
              <a:latin typeface="Gotham Book" pitchFamily="50" charset="0"/>
            </a:endParaRPr>
          </a:p>
        </p:txBody>
      </p:sp>
      <p:sp>
        <p:nvSpPr>
          <p:cNvPr id="1059" name="Google Shape;1059;p48"/>
          <p:cNvSpPr txBox="1"/>
          <p:nvPr/>
        </p:nvSpPr>
        <p:spPr>
          <a:xfrm>
            <a:off x="887300" y="1231040"/>
            <a:ext cx="6027094" cy="76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81406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chemeClr val="bg2"/>
                </a:solidFill>
                <a:latin typeface="Gotham Book" pitchFamily="50" charset="0"/>
              </a:rPr>
              <a:t>Ponadczasowy design łączy się z zaawansowaną technologią filtrowania w stylowym dyspenserze ze zintegrowanym kranem.</a:t>
            </a:r>
            <a:endParaRPr lang="pl-PL" sz="1600" dirty="0">
              <a:solidFill>
                <a:schemeClr val="bg2"/>
              </a:solidFill>
              <a:latin typeface="Gotham Book" pitchFamily="50" charset="0"/>
              <a:sym typeface="Arial"/>
            </a:endParaRPr>
          </a:p>
        </p:txBody>
      </p:sp>
      <p:sp>
        <p:nvSpPr>
          <p:cNvPr id="1060" name="Google Shape;1060;p48"/>
          <p:cNvSpPr txBox="1"/>
          <p:nvPr/>
        </p:nvSpPr>
        <p:spPr>
          <a:xfrm>
            <a:off x="9893922" y="2819265"/>
            <a:ext cx="12414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ThermalGate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™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–funkcja skutecznej dezynfekcji termicznej kranu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grpSp>
        <p:nvGrpSpPr>
          <p:cNvPr id="1061" name="Google Shape;1061;p48"/>
          <p:cNvGrpSpPr/>
          <p:nvPr/>
        </p:nvGrpSpPr>
        <p:grpSpPr>
          <a:xfrm>
            <a:off x="8414148" y="2928128"/>
            <a:ext cx="1315089" cy="30480"/>
            <a:chOff x="8414148" y="2928128"/>
            <a:chExt cx="1315089" cy="30480"/>
          </a:xfrm>
        </p:grpSpPr>
        <p:sp>
          <p:nvSpPr>
            <p:cNvPr id="1062" name="Google Shape;1062;p48"/>
            <p:cNvSpPr/>
            <p:nvPr/>
          </p:nvSpPr>
          <p:spPr>
            <a:xfrm>
              <a:off x="8429392" y="2943368"/>
              <a:ext cx="1299845" cy="0"/>
            </a:xfrm>
            <a:custGeom>
              <a:avLst/>
              <a:gdLst/>
              <a:ahLst/>
              <a:cxnLst/>
              <a:rect l="l" t="t" r="r" b="b"/>
              <a:pathLst>
                <a:path w="1299845" h="120000" extrusionOk="0">
                  <a:moveTo>
                    <a:pt x="129980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Google Shape;1063;p48"/>
            <p:cNvSpPr/>
            <p:nvPr/>
          </p:nvSpPr>
          <p:spPr>
            <a:xfrm>
              <a:off x="8414148" y="292812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64" name="Google Shape;1064;p48"/>
          <p:cNvGrpSpPr/>
          <p:nvPr/>
        </p:nvGrpSpPr>
        <p:grpSpPr>
          <a:xfrm>
            <a:off x="8279150" y="1759708"/>
            <a:ext cx="1478279" cy="30480"/>
            <a:chOff x="8279150" y="1759708"/>
            <a:chExt cx="1478279" cy="30480"/>
          </a:xfrm>
        </p:grpSpPr>
        <p:sp>
          <p:nvSpPr>
            <p:cNvPr id="1065" name="Google Shape;1065;p48"/>
            <p:cNvSpPr/>
            <p:nvPr/>
          </p:nvSpPr>
          <p:spPr>
            <a:xfrm>
              <a:off x="8294389" y="1774948"/>
              <a:ext cx="1463040" cy="0"/>
            </a:xfrm>
            <a:custGeom>
              <a:avLst/>
              <a:gdLst/>
              <a:ahLst/>
              <a:cxnLst/>
              <a:rect l="l" t="t" r="r" b="b"/>
              <a:pathLst>
                <a:path w="1463040" h="120000" extrusionOk="0">
                  <a:moveTo>
                    <a:pt x="1462443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48"/>
            <p:cNvSpPr/>
            <p:nvPr/>
          </p:nvSpPr>
          <p:spPr>
            <a:xfrm>
              <a:off x="8279150" y="175970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67" name="Google Shape;1067;p48"/>
          <p:cNvGrpSpPr/>
          <p:nvPr/>
        </p:nvGrpSpPr>
        <p:grpSpPr>
          <a:xfrm>
            <a:off x="6383037" y="2639102"/>
            <a:ext cx="1384548" cy="30480"/>
            <a:chOff x="6383037" y="2639102"/>
            <a:chExt cx="1384548" cy="30480"/>
          </a:xfrm>
        </p:grpSpPr>
        <p:sp>
          <p:nvSpPr>
            <p:cNvPr id="1068" name="Google Shape;1068;p48"/>
            <p:cNvSpPr/>
            <p:nvPr/>
          </p:nvSpPr>
          <p:spPr>
            <a:xfrm>
              <a:off x="6383037" y="2654341"/>
              <a:ext cx="1369695" cy="0"/>
            </a:xfrm>
            <a:custGeom>
              <a:avLst/>
              <a:gdLst/>
              <a:ahLst/>
              <a:cxnLst/>
              <a:rect l="l" t="t" r="r" b="b"/>
              <a:pathLst>
                <a:path w="1369695" h="120000" extrusionOk="0">
                  <a:moveTo>
                    <a:pt x="0" y="0"/>
                  </a:moveTo>
                  <a:lnTo>
                    <a:pt x="136931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9" name="Google Shape;1069;p48"/>
            <p:cNvSpPr/>
            <p:nvPr/>
          </p:nvSpPr>
          <p:spPr>
            <a:xfrm>
              <a:off x="7737105" y="263910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70" name="Google Shape;1070;p48"/>
          <p:cNvSpPr txBox="1"/>
          <p:nvPr/>
        </p:nvSpPr>
        <p:spPr>
          <a:xfrm>
            <a:off x="9893923" y="1471625"/>
            <a:ext cx="2054100" cy="91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Intuicyjny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szklany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panel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dotykowy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ze wstępnie zaprogramowanymi ustawieniami porcji do napełniania butelek i szklanek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</p:txBody>
      </p:sp>
      <p:grpSp>
        <p:nvGrpSpPr>
          <p:cNvPr id="1071" name="Google Shape;1071;p48"/>
          <p:cNvGrpSpPr/>
          <p:nvPr/>
        </p:nvGrpSpPr>
        <p:grpSpPr>
          <a:xfrm>
            <a:off x="8121349" y="4963310"/>
            <a:ext cx="1608460" cy="30480"/>
            <a:chOff x="8121349" y="4963310"/>
            <a:chExt cx="1608460" cy="30480"/>
          </a:xfrm>
        </p:grpSpPr>
        <p:sp>
          <p:nvSpPr>
            <p:cNvPr id="1072" name="Google Shape;1072;p48"/>
            <p:cNvSpPr/>
            <p:nvPr/>
          </p:nvSpPr>
          <p:spPr>
            <a:xfrm>
              <a:off x="8136594" y="4963454"/>
              <a:ext cx="1593215" cy="15240"/>
            </a:xfrm>
            <a:custGeom>
              <a:avLst/>
              <a:gdLst/>
              <a:ahLst/>
              <a:cxnLst/>
              <a:rect l="l" t="t" r="r" b="b"/>
              <a:pathLst>
                <a:path w="1593215" h="15239" extrusionOk="0">
                  <a:moveTo>
                    <a:pt x="1592605" y="0"/>
                  </a:moveTo>
                  <a:lnTo>
                    <a:pt x="0" y="1510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3" name="Google Shape;1073;p48"/>
            <p:cNvSpPr/>
            <p:nvPr/>
          </p:nvSpPr>
          <p:spPr>
            <a:xfrm>
              <a:off x="8121349" y="496331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74" name="Google Shape;1074;p48"/>
          <p:cNvSpPr txBox="1"/>
          <p:nvPr/>
        </p:nvSpPr>
        <p:spPr>
          <a:xfrm>
            <a:off x="9893926" y="4851125"/>
            <a:ext cx="19185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Rozwiązania sprzyjające ekologii: naturalny czynnik chłodniczy i wyjątkowo niski pobór energii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grpSp>
        <p:nvGrpSpPr>
          <p:cNvPr id="1075" name="Google Shape;1075;p48"/>
          <p:cNvGrpSpPr/>
          <p:nvPr/>
        </p:nvGrpSpPr>
        <p:grpSpPr>
          <a:xfrm>
            <a:off x="8121349" y="3934126"/>
            <a:ext cx="1608460" cy="30480"/>
            <a:chOff x="8121349" y="3934126"/>
            <a:chExt cx="1608460" cy="30480"/>
          </a:xfrm>
        </p:grpSpPr>
        <p:sp>
          <p:nvSpPr>
            <p:cNvPr id="1076" name="Google Shape;1076;p48"/>
            <p:cNvSpPr/>
            <p:nvPr/>
          </p:nvSpPr>
          <p:spPr>
            <a:xfrm>
              <a:off x="8136594" y="3934271"/>
              <a:ext cx="1593215" cy="15240"/>
            </a:xfrm>
            <a:custGeom>
              <a:avLst/>
              <a:gdLst/>
              <a:ahLst/>
              <a:cxnLst/>
              <a:rect l="l" t="t" r="r" b="b"/>
              <a:pathLst>
                <a:path w="1593215" h="15239" extrusionOk="0">
                  <a:moveTo>
                    <a:pt x="1592605" y="0"/>
                  </a:moveTo>
                  <a:lnTo>
                    <a:pt x="0" y="1510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Google Shape;1077;p48"/>
            <p:cNvSpPr/>
            <p:nvPr/>
          </p:nvSpPr>
          <p:spPr>
            <a:xfrm>
              <a:off x="8121349" y="393412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78" name="Google Shape;1078;p48"/>
          <p:cNvSpPr txBox="1"/>
          <p:nvPr/>
        </p:nvSpPr>
        <p:spPr>
          <a:xfrm>
            <a:off x="9893920" y="3821934"/>
            <a:ext cx="1628700" cy="91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ysokiej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jakości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m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ateriały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:  </a:t>
            </a:r>
            <a:endParaRPr lang="pl-PL" sz="1000" dirty="0">
              <a:solidFill>
                <a:srgbClr val="FFFFFF"/>
              </a:solidFill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Elegancki design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, wykonanie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ze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stali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nierdzewnej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079" name="Google Shape;1079;p48"/>
          <p:cNvSpPr txBox="1"/>
          <p:nvPr/>
        </p:nvSpPr>
        <p:spPr>
          <a:xfrm>
            <a:off x="12182399" y="7265675"/>
            <a:ext cx="11283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</a:rPr>
              <a:t>Dwie wysokości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>
                <a:solidFill>
                  <a:srgbClr val="FFFFFF"/>
                </a:solidFill>
              </a:rPr>
              <a:t>Kran niski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>
                <a:solidFill>
                  <a:srgbClr val="FFFFFF"/>
                </a:solidFill>
              </a:rPr>
              <a:t>Kran wysoki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48"/>
          <p:cNvSpPr txBox="1"/>
          <p:nvPr/>
        </p:nvSpPr>
        <p:spPr>
          <a:xfrm>
            <a:off x="5081898" y="4580087"/>
            <a:ext cx="2069400" cy="163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Opcjonalne potrójne zabezpieczenie 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</a:rPr>
              <a:t>BRITA </a:t>
            </a:r>
            <a:r>
              <a:rPr lang="pl-PL" sz="1000" dirty="0" err="1">
                <a:solidFill>
                  <a:srgbClr val="084783"/>
                </a:solidFill>
                <a:latin typeface="Gotham Medium" pitchFamily="50" charset="0"/>
              </a:rPr>
              <a:t>HygienePlus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 zostało zaprojektowane z myślą o środowiskach, w których higiena jest najważniejsza. Rozwiązanie chroni dyspenser przed zanieczyszczeniami bakteriologicznymi i zarazkami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1081" name="Google Shape;1081;p48"/>
          <p:cNvSpPr txBox="1"/>
          <p:nvPr/>
        </p:nvSpPr>
        <p:spPr>
          <a:xfrm>
            <a:off x="5068301" y="6303260"/>
            <a:ext cx="2088000" cy="10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304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Nasze dyspensery do wody wytwarzają o 86% mniej </a:t>
            </a:r>
            <a:r>
              <a:rPr lang="pl-PL" sz="1000" dirty="0" err="1">
                <a:solidFill>
                  <a:srgbClr val="084783"/>
                </a:solidFill>
                <a:latin typeface="Gotham Book" pitchFamily="50" charset="0"/>
              </a:rPr>
              <a:t>dwutlenkuwęgla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 niż woda butelkowana i o 64% mniej niż dystrybutory wody butelkowanej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1082" name="Google Shape;1082;p48"/>
          <p:cNvSpPr txBox="1"/>
          <p:nvPr/>
        </p:nvSpPr>
        <p:spPr>
          <a:xfrm>
            <a:off x="5094346" y="2536636"/>
            <a:ext cx="11283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Wersje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średniej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lub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dużej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wydajności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083" name="Google Shape;1083;p48"/>
          <p:cNvSpPr txBox="1"/>
          <p:nvPr/>
        </p:nvSpPr>
        <p:spPr>
          <a:xfrm>
            <a:off x="887300" y="260000"/>
            <a:ext cx="1522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lang="pl-PL"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4" name="Google Shape;1084;p48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85" name="Google Shape;1085;p4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48"/>
          <p:cNvSpPr txBox="1"/>
          <p:nvPr/>
        </p:nvSpPr>
        <p:spPr>
          <a:xfrm>
            <a:off x="887299" y="7494218"/>
            <a:ext cx="20542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1B497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87" name="Google Shape;1087;p48" descr="Ein Bild, das Kreis, Grafiken, Symbol, Schrift enthält.&#10;&#10;Automatisch generierte Beschreibu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67050" y="7452624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48">
            <a:hlinkClick r:id="rId14"/>
          </p:cNvPr>
          <p:cNvSpPr/>
          <p:nvPr/>
        </p:nvSpPr>
        <p:spPr>
          <a:xfrm>
            <a:off x="1163950" y="7426025"/>
            <a:ext cx="22080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17FB3EE6-2A13-1F5E-F896-FCA172C42074}"/>
              </a:ext>
            </a:extLst>
          </p:cNvPr>
          <p:cNvSpPr txBox="1"/>
          <p:nvPr/>
        </p:nvSpPr>
        <p:spPr>
          <a:xfrm>
            <a:off x="897074" y="7891952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5"/>
            <a:extLst>
              <a:ext uri="{FF2B5EF4-FFF2-40B4-BE49-F238E27FC236}">
                <a16:creationId xmlns:a16="http://schemas.microsoft.com/office/drawing/2014/main" id="{63C2DFA5-FC33-1702-CC5B-CE61C84A6375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Google Shape;109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3587" y="1357859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1570" y="1903921"/>
            <a:ext cx="6223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49" descr="Ein Bild, das Symbol, Kreis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96024" y="3102406"/>
            <a:ext cx="223361" cy="22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12691" y="3102407"/>
            <a:ext cx="223361" cy="22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80340" y="3102406"/>
            <a:ext cx="223361" cy="22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52139" y="3102407"/>
            <a:ext cx="223361" cy="22336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01" name="Google Shape;1101;p49"/>
          <p:cNvGraphicFramePr/>
          <p:nvPr>
            <p:extLst>
              <p:ext uri="{D42A27DB-BD31-4B8C-83A1-F6EECF244321}">
                <p14:modId xmlns:p14="http://schemas.microsoft.com/office/powerpoint/2010/main" val="3882959802"/>
              </p:ext>
            </p:extLst>
          </p:nvPr>
        </p:nvGraphicFramePr>
        <p:xfrm>
          <a:off x="899998" y="2585275"/>
          <a:ext cx="13319775" cy="4810962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443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940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3938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I-Tap </a:t>
                      </a: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niegazowana + gazowana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Konstrukcja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/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Typ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System kranowy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I-Tap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Easy Access Panel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70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Rodzaje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806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50">
                <a:tc gridSpan="3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Opcje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konfiguracji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Funkcja higieniczna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BRITA 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ThermalGate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™ 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lub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BRITA 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HygienePlus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 kranu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wysoki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(330 mm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dozownika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niski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(260 mm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dozownika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instalacji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środowiskach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pozbawionych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barier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Easy Access Panel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instalacji bez podłączania odpływu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pojemnik ściekowy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450">
                <a:tc gridSpan="3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Specyfikacja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 chłodzenia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50 l/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duży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85 l/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urządzeń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podblatowych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 anchor="ctr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272 x 490 x 473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8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kranu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ociekaczem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 anchor="ctr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niski kran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132 x 385 x 216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wysoki kran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132 x 453 x 216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płasko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80 x 7 x 80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kątem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80 x 67 x 80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2.5 kg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716915" marR="709295" lvl="0" indent="0" algn="ctr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rządzeni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podblatowe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chłodzenie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): 33 kg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podblatowe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chłodzenie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): 38.5 kg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0256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0.5 kg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ks. pobór mocy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8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I-Tap 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M: 440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I-Tap 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L: 540 W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natężenie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 l / min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natężenie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39289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1.6 l / min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102" name="Google Shape;1102;p49"/>
          <p:cNvSpPr txBox="1">
            <a:spLocks noGrp="1"/>
          </p:cNvSpPr>
          <p:nvPr>
            <p:ph type="title"/>
          </p:nvPr>
        </p:nvSpPr>
        <p:spPr>
          <a:xfrm>
            <a:off x="887299" y="626019"/>
            <a:ext cx="2861741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Extra I-Tap</a:t>
            </a:r>
            <a:endParaRPr dirty="0">
              <a:latin typeface="Gotham Book" pitchFamily="50" charset="0"/>
            </a:endParaRPr>
          </a:p>
        </p:txBody>
      </p:sp>
      <p:sp>
        <p:nvSpPr>
          <p:cNvPr id="1103" name="Google Shape;1103;p49"/>
          <p:cNvSpPr txBox="1"/>
          <p:nvPr/>
        </p:nvSpPr>
        <p:spPr>
          <a:xfrm>
            <a:off x="887300" y="260000"/>
            <a:ext cx="1552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04" name="Google Shape;1104;p49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5" name="Google Shape;1105;p49"/>
          <p:cNvSpPr txBox="1"/>
          <p:nvPr/>
        </p:nvSpPr>
        <p:spPr>
          <a:xfrm>
            <a:off x="887301" y="1311050"/>
            <a:ext cx="2429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Dane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techniczne</a:t>
            </a:r>
            <a:endParaRPr sz="1600" dirty="0">
              <a:latin typeface="Gotham Book" pitchFamily="50" charset="0"/>
              <a:sym typeface="Arial"/>
            </a:endParaRPr>
          </a:p>
        </p:txBody>
      </p:sp>
      <p:pic>
        <p:nvPicPr>
          <p:cNvPr id="1106" name="Google Shape;1106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49" descr="Ein Bild, das Symbol, Kreis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1809" y="3102406"/>
            <a:ext cx="223361" cy="22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7058" y="3102407"/>
            <a:ext cx="223361" cy="22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40294" y="3102406"/>
            <a:ext cx="223361" cy="22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85283" y="3102407"/>
            <a:ext cx="223361" cy="2233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F78D1D3D-1B43-A73A-D973-957CDAECD1FA}"/>
              </a:ext>
            </a:extLst>
          </p:cNvPr>
          <p:cNvSpPr txBox="1"/>
          <p:nvPr/>
        </p:nvSpPr>
        <p:spPr>
          <a:xfrm>
            <a:off x="897074" y="7891952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0"/>
            <a:extLst>
              <a:ext uri="{FF2B5EF4-FFF2-40B4-BE49-F238E27FC236}">
                <a16:creationId xmlns:a16="http://schemas.microsoft.com/office/drawing/2014/main" id="{E58D6C6A-2ED7-AD32-06C4-E76A44F3ADE7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Google Shape;111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153996" cy="7456881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50"/>
          <p:cNvSpPr/>
          <p:nvPr/>
        </p:nvSpPr>
        <p:spPr>
          <a:xfrm>
            <a:off x="8045156" y="0"/>
            <a:ext cx="7080543" cy="8509000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119" name="Google Shape;111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8924" y="7780884"/>
            <a:ext cx="138087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9743" y="7778534"/>
            <a:ext cx="119887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79288" y="7778533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53755" y="7952137"/>
            <a:ext cx="433654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30322" y="7770727"/>
            <a:ext cx="1130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02028" y="7771194"/>
            <a:ext cx="112775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5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13175" y="7745478"/>
            <a:ext cx="113664" cy="1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5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47402" y="7883461"/>
            <a:ext cx="114080" cy="11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5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13184" y="7883475"/>
            <a:ext cx="113512" cy="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5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47717" y="7745204"/>
            <a:ext cx="113195" cy="11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5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70272" y="7624943"/>
            <a:ext cx="363449" cy="4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5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75518" y="7739126"/>
            <a:ext cx="157848" cy="15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5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299611" y="7652488"/>
            <a:ext cx="305366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5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324433" y="8040475"/>
            <a:ext cx="216500" cy="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5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856288" y="7683249"/>
            <a:ext cx="423862" cy="3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5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316822" y="7575982"/>
            <a:ext cx="270649" cy="5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50"/>
          <p:cNvSpPr txBox="1"/>
          <p:nvPr/>
        </p:nvSpPr>
        <p:spPr>
          <a:xfrm>
            <a:off x="2350115" y="7976067"/>
            <a:ext cx="195580" cy="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" b="1">
                <a:solidFill>
                  <a:srgbClr val="14120E"/>
                </a:solidFill>
                <a:latin typeface="Arial"/>
                <a:ea typeface="Arial"/>
                <a:cs typeface="Arial"/>
                <a:sym typeface="Arial"/>
              </a:rPr>
              <a:t>KUKreg4</a:t>
            </a:r>
            <a:endParaRPr sz="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50"/>
          <p:cNvSpPr txBox="1"/>
          <p:nvPr/>
        </p:nvSpPr>
        <p:spPr>
          <a:xfrm>
            <a:off x="887301" y="260000"/>
            <a:ext cx="1852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7" name="Google Shape;1137;p50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8" name="Google Shape;1138;p50"/>
          <p:cNvSpPr txBox="1">
            <a:spLocks noGrp="1"/>
          </p:cNvSpPr>
          <p:nvPr>
            <p:ph type="title"/>
          </p:nvPr>
        </p:nvSpPr>
        <p:spPr>
          <a:xfrm>
            <a:off x="8746200" y="1404825"/>
            <a:ext cx="611280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FFFF"/>
                </a:solidFill>
                <a:latin typeface="Gotham Book" pitchFamily="50" charset="0"/>
              </a:rPr>
              <a:t>Przedstawiamy</a:t>
            </a:r>
            <a:r>
              <a:rPr lang="en-US" sz="32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Extra C-Tap</a:t>
            </a:r>
            <a:endParaRPr dirty="0">
              <a:latin typeface="Gotham Book" pitchFamily="50" charset="0"/>
            </a:endParaRPr>
          </a:p>
        </p:txBody>
      </p:sp>
      <p:sp>
        <p:nvSpPr>
          <p:cNvPr id="1139" name="Google Shape;1139;p50"/>
          <p:cNvSpPr txBox="1"/>
          <p:nvPr/>
        </p:nvSpPr>
        <p:spPr>
          <a:xfrm>
            <a:off x="8746198" y="2019314"/>
            <a:ext cx="6215671" cy="616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12700" marR="5080" lvl="0" indent="0" algn="l" rtl="0">
              <a:lnSpc>
                <a:spcPct val="10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Nasz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flagowy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dyspenser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ciepłej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zimnej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wody: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wyjątkowy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design i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najnowocześniejsza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technologia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3450" dirty="0">
              <a:latin typeface="Gotham Book" pitchFamily="50" charset="0"/>
              <a:sym typeface="Arial"/>
            </a:endParaRPr>
          </a:p>
          <a:p>
            <a:pPr marL="270510" marR="1515745" lvl="0" indent="-2393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Elegancki i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stylowy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: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designerski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kran ze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szczotkowanej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stali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nierdzewnej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ze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szklanym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panelem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dotykowym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 zamontowany na blacie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;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filtr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butla CO2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układ chłodzenia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bojler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ukryte pod blatem</a:t>
            </a:r>
            <a:endParaRPr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515745" lvl="0" indent="-2393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Możliwość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wyboru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aż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pięciu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rodzajów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wody: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nieschłodzonej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schłodzonej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niegazowanej,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schłodzonej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musującej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i gazowanej – a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także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gorącej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wody np. do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herbaty</a:t>
            </a:r>
            <a:endParaRPr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515745" lvl="0" indent="-2393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Niskie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zużycie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energii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tryb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czuwania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bojlera i tryb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nocny</a:t>
            </a:r>
            <a:endParaRPr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515745" lvl="0" indent="-2393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Sprawdzona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technologia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filtracji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BRITA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zapewnia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doskonały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smak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zimnej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gorącej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wody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oraz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zapobiega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osadzaniu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się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kamienia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. Nie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wymaga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odkamieniania</a:t>
            </a:r>
            <a:endParaRPr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515745" lvl="0" indent="-2393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Możliwość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wyboru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dwóch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rozmiarów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bojlera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opcjonalnego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panelu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łatwego</a:t>
            </a:r>
            <a:r>
              <a:rPr lang="en-US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otham Book" pitchFamily="50" charset="0"/>
              </a:rPr>
              <a:t>dostępu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 (</a:t>
            </a:r>
            <a:r>
              <a:rPr lang="pl-PL" dirty="0" err="1">
                <a:solidFill>
                  <a:srgbClr val="FFFFFF"/>
                </a:solidFill>
                <a:latin typeface="Gotham Book" pitchFamily="50" charset="0"/>
              </a:rPr>
              <a:t>Easy</a:t>
            </a:r>
            <a:r>
              <a:rPr lang="pl-PL" dirty="0">
                <a:solidFill>
                  <a:srgbClr val="FFFFFF"/>
                </a:solidFill>
                <a:latin typeface="Gotham Book" pitchFamily="50" charset="0"/>
              </a:rPr>
              <a:t> Access Panel)</a:t>
            </a:r>
            <a:endParaRPr dirty="0">
              <a:solidFill>
                <a:srgbClr val="FFFFFF"/>
              </a:solidFill>
              <a:latin typeface="Gotham Book" pitchFamily="50" charset="0"/>
            </a:endParaRPr>
          </a:p>
        </p:txBody>
      </p:sp>
      <p:pic>
        <p:nvPicPr>
          <p:cNvPr id="1140" name="Google Shape;1140;p5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51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146" name="Google Shape;114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5622" y="3705867"/>
            <a:ext cx="709676" cy="7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6016" y="6304505"/>
            <a:ext cx="801013" cy="80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51" descr="Ein Bild, das Symbol, Kreis, Grafiken, Schrift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6445" y="4914808"/>
            <a:ext cx="7239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51" descr="Ein Bild, das Symbol, Kreis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2843" y="2365354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5018" y="2365354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42748" y="2365354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18493" y="2365354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6568" y="2211997"/>
            <a:ext cx="7294230" cy="6294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4" name="Google Shape;1154;p51"/>
          <p:cNvGrpSpPr/>
          <p:nvPr/>
        </p:nvGrpSpPr>
        <p:grpSpPr>
          <a:xfrm>
            <a:off x="13609077" y="6899861"/>
            <a:ext cx="605155" cy="880959"/>
            <a:chOff x="13609077" y="6899861"/>
            <a:chExt cx="605155" cy="880959"/>
          </a:xfrm>
        </p:grpSpPr>
        <p:sp>
          <p:nvSpPr>
            <p:cNvPr id="1155" name="Google Shape;1155;p51"/>
            <p:cNvSpPr/>
            <p:nvPr/>
          </p:nvSpPr>
          <p:spPr>
            <a:xfrm>
              <a:off x="13651090" y="7343940"/>
              <a:ext cx="520700" cy="436880"/>
            </a:xfrm>
            <a:custGeom>
              <a:avLst/>
              <a:gdLst/>
              <a:ahLst/>
              <a:cxnLst/>
              <a:rect l="l" t="t" r="r" b="b"/>
              <a:pathLst>
                <a:path w="520700" h="436879" extrusionOk="0">
                  <a:moveTo>
                    <a:pt x="0" y="436511"/>
                  </a:moveTo>
                  <a:lnTo>
                    <a:pt x="520534" y="436511"/>
                  </a:lnTo>
                  <a:lnTo>
                    <a:pt x="520534" y="0"/>
                  </a:lnTo>
                  <a:lnTo>
                    <a:pt x="0" y="0"/>
                  </a:lnTo>
                  <a:lnTo>
                    <a:pt x="0" y="436511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51"/>
            <p:cNvSpPr/>
            <p:nvPr/>
          </p:nvSpPr>
          <p:spPr>
            <a:xfrm>
              <a:off x="13609077" y="7343946"/>
              <a:ext cx="605155" cy="0"/>
            </a:xfrm>
            <a:custGeom>
              <a:avLst/>
              <a:gdLst/>
              <a:ahLst/>
              <a:cxnLst/>
              <a:rect l="l" t="t" r="r" b="b"/>
              <a:pathLst>
                <a:path w="605155" h="120000" extrusionOk="0">
                  <a:moveTo>
                    <a:pt x="0" y="0"/>
                  </a:moveTo>
                  <a:lnTo>
                    <a:pt x="604570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51"/>
            <p:cNvSpPr/>
            <p:nvPr/>
          </p:nvSpPr>
          <p:spPr>
            <a:xfrm>
              <a:off x="13658040" y="7729040"/>
              <a:ext cx="506730" cy="0"/>
            </a:xfrm>
            <a:custGeom>
              <a:avLst/>
              <a:gdLst/>
              <a:ahLst/>
              <a:cxnLst/>
              <a:rect l="l" t="t" r="r" b="b"/>
              <a:pathLst>
                <a:path w="506730" h="120000" extrusionOk="0">
                  <a:moveTo>
                    <a:pt x="0" y="0"/>
                  </a:moveTo>
                  <a:lnTo>
                    <a:pt x="506653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51"/>
            <p:cNvSpPr/>
            <p:nvPr/>
          </p:nvSpPr>
          <p:spPr>
            <a:xfrm>
              <a:off x="13741689" y="7003150"/>
              <a:ext cx="92710" cy="337820"/>
            </a:xfrm>
            <a:custGeom>
              <a:avLst/>
              <a:gdLst/>
              <a:ahLst/>
              <a:cxnLst/>
              <a:rect l="l" t="t" r="r" b="b"/>
              <a:pathLst>
                <a:path w="92709" h="337820" extrusionOk="0">
                  <a:moveTo>
                    <a:pt x="92709" y="0"/>
                  </a:moveTo>
                  <a:lnTo>
                    <a:pt x="39112" y="15233"/>
                  </a:lnTo>
                  <a:lnTo>
                    <a:pt x="11588" y="37047"/>
                  </a:lnTo>
                  <a:lnTo>
                    <a:pt x="1448" y="80504"/>
                  </a:lnTo>
                  <a:lnTo>
                    <a:pt x="0" y="160667"/>
                  </a:lnTo>
                  <a:lnTo>
                    <a:pt x="1041" y="246563"/>
                  </a:lnTo>
                  <a:lnTo>
                    <a:pt x="3333" y="300936"/>
                  </a:lnTo>
                  <a:lnTo>
                    <a:pt x="5625" y="329424"/>
                  </a:lnTo>
                  <a:lnTo>
                    <a:pt x="6667" y="337667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159" name="Google Shape;1159;p5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3831746" y="6989319"/>
              <a:ext cx="69418" cy="732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51"/>
            <p:cNvSpPr/>
            <p:nvPr/>
          </p:nvSpPr>
          <p:spPr>
            <a:xfrm>
              <a:off x="13773246" y="7031261"/>
              <a:ext cx="73660" cy="307975"/>
            </a:xfrm>
            <a:custGeom>
              <a:avLst/>
              <a:gdLst/>
              <a:ahLst/>
              <a:cxnLst/>
              <a:rect l="l" t="t" r="r" b="b"/>
              <a:pathLst>
                <a:path w="73659" h="307975" extrusionOk="0">
                  <a:moveTo>
                    <a:pt x="7746" y="307657"/>
                  </a:moveTo>
                  <a:lnTo>
                    <a:pt x="4889" y="266015"/>
                  </a:lnTo>
                  <a:lnTo>
                    <a:pt x="3130" y="234646"/>
                  </a:lnTo>
                  <a:lnTo>
                    <a:pt x="1742" y="197813"/>
                  </a:lnTo>
                  <a:lnTo>
                    <a:pt x="0" y="139776"/>
                  </a:lnTo>
                  <a:lnTo>
                    <a:pt x="9982" y="67390"/>
                  </a:lnTo>
                  <a:lnTo>
                    <a:pt x="35348" y="24958"/>
                  </a:lnTo>
                  <a:lnTo>
                    <a:pt x="61370" y="4991"/>
                  </a:lnTo>
                  <a:lnTo>
                    <a:pt x="73317" y="0"/>
                  </a:lnTo>
                </a:path>
              </a:pathLst>
            </a:custGeom>
            <a:noFill/>
            <a:ln w="126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51"/>
            <p:cNvSpPr/>
            <p:nvPr/>
          </p:nvSpPr>
          <p:spPr>
            <a:xfrm>
              <a:off x="13974905" y="6915469"/>
              <a:ext cx="113664" cy="425450"/>
            </a:xfrm>
            <a:custGeom>
              <a:avLst/>
              <a:gdLst/>
              <a:ahLst/>
              <a:cxnLst/>
              <a:rect l="l" t="t" r="r" b="b"/>
              <a:pathLst>
                <a:path w="113665" h="425450" extrusionOk="0">
                  <a:moveTo>
                    <a:pt x="113449" y="0"/>
                  </a:moveTo>
                  <a:lnTo>
                    <a:pt x="47861" y="18851"/>
                  </a:lnTo>
                  <a:lnTo>
                    <a:pt x="14181" y="45850"/>
                  </a:lnTo>
                  <a:lnTo>
                    <a:pt x="1772" y="99637"/>
                  </a:lnTo>
                  <a:lnTo>
                    <a:pt x="0" y="198856"/>
                  </a:lnTo>
                  <a:lnTo>
                    <a:pt x="1656" y="306310"/>
                  </a:lnTo>
                  <a:lnTo>
                    <a:pt x="5302" y="376113"/>
                  </a:lnTo>
                  <a:lnTo>
                    <a:pt x="8947" y="413879"/>
                  </a:lnTo>
                  <a:lnTo>
                    <a:pt x="10604" y="425221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162" name="Google Shape;1162;p5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085351" y="6899861"/>
              <a:ext cx="83273" cy="89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3" name="Google Shape;1163;p51"/>
            <p:cNvSpPr/>
            <p:nvPr/>
          </p:nvSpPr>
          <p:spPr>
            <a:xfrm>
              <a:off x="14013149" y="6948457"/>
              <a:ext cx="88265" cy="389890"/>
            </a:xfrm>
            <a:custGeom>
              <a:avLst/>
              <a:gdLst/>
              <a:ahLst/>
              <a:cxnLst/>
              <a:rect l="l" t="t" r="r" b="b"/>
              <a:pathLst>
                <a:path w="88265" h="389890" extrusionOk="0">
                  <a:moveTo>
                    <a:pt x="11963" y="389788"/>
                  </a:moveTo>
                  <a:lnTo>
                    <a:pt x="7033" y="334035"/>
                  </a:lnTo>
                  <a:lnTo>
                    <a:pt x="4143" y="293046"/>
                  </a:lnTo>
                  <a:lnTo>
                    <a:pt x="2172" y="246656"/>
                  </a:lnTo>
                  <a:lnTo>
                    <a:pt x="0" y="174701"/>
                  </a:lnTo>
                  <a:lnTo>
                    <a:pt x="11954" y="84851"/>
                  </a:lnTo>
                  <a:lnTo>
                    <a:pt x="42440" y="31748"/>
                  </a:lnTo>
                  <a:lnTo>
                    <a:pt x="73730" y="6446"/>
                  </a:lnTo>
                  <a:lnTo>
                    <a:pt x="88099" y="0"/>
                  </a:lnTo>
                </a:path>
              </a:pathLst>
            </a:custGeom>
            <a:noFill/>
            <a:ln w="126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64" name="Google Shape;1164;p51"/>
          <p:cNvSpPr txBox="1"/>
          <p:nvPr/>
        </p:nvSpPr>
        <p:spPr>
          <a:xfrm>
            <a:off x="4381779" y="4647351"/>
            <a:ext cx="2118900" cy="127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1000" dirty="0" err="1">
                <a:solidFill>
                  <a:srgbClr val="084783"/>
                </a:solidFill>
                <a:latin typeface="Gotham Medium" pitchFamily="50" charset="0"/>
              </a:rPr>
              <a:t>Easy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</a:rPr>
              <a:t> Access Panel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pomaga stworzyć wolne od barier środowisko pracy. Opcjonalną jednostkę sterującą można ustawić tak, aby zapewnić łatwy dostęp dla osób na wózkach inwalidzkich</a:t>
            </a:r>
          </a:p>
        </p:txBody>
      </p:sp>
      <p:sp>
        <p:nvSpPr>
          <p:cNvPr id="1165" name="Google Shape;1165;p51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569D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6" name="Google Shape;1166;p51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7" name="Google Shape;1167;p51"/>
          <p:cNvSpPr txBox="1">
            <a:spLocks noGrp="1"/>
          </p:cNvSpPr>
          <p:nvPr>
            <p:ph type="title"/>
          </p:nvPr>
        </p:nvSpPr>
        <p:spPr>
          <a:xfrm>
            <a:off x="887299" y="626019"/>
            <a:ext cx="2781731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Extra C-Tap</a:t>
            </a:r>
            <a:endParaRPr dirty="0">
              <a:latin typeface="Gotham Book" pitchFamily="50" charset="0"/>
            </a:endParaRPr>
          </a:p>
        </p:txBody>
      </p:sp>
      <p:sp>
        <p:nvSpPr>
          <p:cNvPr id="1168" name="Google Shape;1168;p51"/>
          <p:cNvSpPr txBox="1"/>
          <p:nvPr/>
        </p:nvSpPr>
        <p:spPr>
          <a:xfrm>
            <a:off x="887300" y="1311050"/>
            <a:ext cx="4790100" cy="8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5080" lvl="0" indent="0" algn="l" rtl="0">
              <a:lnSpc>
                <a:spcPct val="10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chemeClr val="bg2"/>
                </a:solidFill>
                <a:latin typeface="Gotham Book" pitchFamily="50" charset="0"/>
              </a:rPr>
              <a:t>Nasz flagowy dyspenser ciepłej i zimnej wody: wyjątkowy design i najnowocześniejsza technologia.</a:t>
            </a:r>
            <a:endParaRPr lang="pl-PL" sz="2800" dirty="0">
              <a:solidFill>
                <a:schemeClr val="bg2"/>
              </a:solidFill>
              <a:latin typeface="Gotham Book" pitchFamily="50" charset="0"/>
              <a:sym typeface="Arial"/>
            </a:endParaRPr>
          </a:p>
        </p:txBody>
      </p:sp>
      <p:sp>
        <p:nvSpPr>
          <p:cNvPr id="1169" name="Google Shape;1169;p51"/>
          <p:cNvSpPr txBox="1"/>
          <p:nvPr/>
        </p:nvSpPr>
        <p:spPr>
          <a:xfrm>
            <a:off x="9893922" y="3768895"/>
            <a:ext cx="12414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ThermalGate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™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funkcja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skutecznej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dezynfekcji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termicznej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 kranu</a:t>
            </a:r>
            <a:endParaRPr sz="1000" dirty="0">
              <a:latin typeface="Gotham Book" pitchFamily="50" charset="0"/>
              <a:sym typeface="Arial"/>
            </a:endParaRPr>
          </a:p>
        </p:txBody>
      </p:sp>
      <p:pic>
        <p:nvPicPr>
          <p:cNvPr id="1170" name="Google Shape;1170;p5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85622" y="3706160"/>
            <a:ext cx="709676" cy="709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1" name="Google Shape;1171;p51"/>
          <p:cNvGrpSpPr/>
          <p:nvPr/>
        </p:nvGrpSpPr>
        <p:grpSpPr>
          <a:xfrm>
            <a:off x="8493685" y="2462023"/>
            <a:ext cx="1263655" cy="30480"/>
            <a:chOff x="8493685" y="2462023"/>
            <a:chExt cx="1263655" cy="30480"/>
          </a:xfrm>
        </p:grpSpPr>
        <p:sp>
          <p:nvSpPr>
            <p:cNvPr id="1172" name="Google Shape;1172;p51"/>
            <p:cNvSpPr/>
            <p:nvPr/>
          </p:nvSpPr>
          <p:spPr>
            <a:xfrm>
              <a:off x="8508930" y="2477263"/>
              <a:ext cx="1248410" cy="0"/>
            </a:xfrm>
            <a:custGeom>
              <a:avLst/>
              <a:gdLst/>
              <a:ahLst/>
              <a:cxnLst/>
              <a:rect l="l" t="t" r="r" b="b"/>
              <a:pathLst>
                <a:path w="1248409" h="120000" extrusionOk="0">
                  <a:moveTo>
                    <a:pt x="1247902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51"/>
            <p:cNvSpPr/>
            <p:nvPr/>
          </p:nvSpPr>
          <p:spPr>
            <a:xfrm>
              <a:off x="8493685" y="246202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74" name="Google Shape;1174;p51"/>
          <p:cNvGrpSpPr/>
          <p:nvPr/>
        </p:nvGrpSpPr>
        <p:grpSpPr>
          <a:xfrm>
            <a:off x="6564000" y="2649310"/>
            <a:ext cx="1925623" cy="30480"/>
            <a:chOff x="6564000" y="2649310"/>
            <a:chExt cx="1925623" cy="30480"/>
          </a:xfrm>
        </p:grpSpPr>
        <p:sp>
          <p:nvSpPr>
            <p:cNvPr id="1175" name="Google Shape;1175;p51"/>
            <p:cNvSpPr/>
            <p:nvPr/>
          </p:nvSpPr>
          <p:spPr>
            <a:xfrm>
              <a:off x="6564000" y="2664550"/>
              <a:ext cx="1910714" cy="0"/>
            </a:xfrm>
            <a:custGeom>
              <a:avLst/>
              <a:gdLst/>
              <a:ahLst/>
              <a:cxnLst/>
              <a:rect l="l" t="t" r="r" b="b"/>
              <a:pathLst>
                <a:path w="1910715" h="120000" extrusionOk="0">
                  <a:moveTo>
                    <a:pt x="0" y="0"/>
                  </a:moveTo>
                  <a:lnTo>
                    <a:pt x="191038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51"/>
            <p:cNvSpPr/>
            <p:nvPr/>
          </p:nvSpPr>
          <p:spPr>
            <a:xfrm>
              <a:off x="8459143" y="264931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7" name="Google Shape;1177;p51"/>
          <p:cNvSpPr txBox="1"/>
          <p:nvPr/>
        </p:nvSpPr>
        <p:spPr>
          <a:xfrm>
            <a:off x="9894923" y="2357900"/>
            <a:ext cx="2423100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Intuicyjny szklany panel dotykowy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oraz opcjonalny </a:t>
            </a:r>
            <a:r>
              <a:rPr lang="pl-PL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Easy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Access Panel 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1178" name="Google Shape;1178;p51"/>
          <p:cNvGrpSpPr/>
          <p:nvPr/>
        </p:nvGrpSpPr>
        <p:grpSpPr>
          <a:xfrm>
            <a:off x="9383759" y="5099870"/>
            <a:ext cx="346063" cy="2097000"/>
            <a:chOff x="9383759" y="5099870"/>
            <a:chExt cx="346063" cy="2097000"/>
          </a:xfrm>
        </p:grpSpPr>
        <p:sp>
          <p:nvSpPr>
            <p:cNvPr id="1179" name="Google Shape;1179;p51"/>
            <p:cNvSpPr/>
            <p:nvPr/>
          </p:nvSpPr>
          <p:spPr>
            <a:xfrm>
              <a:off x="9398987" y="5099870"/>
              <a:ext cx="330835" cy="2082164"/>
            </a:xfrm>
            <a:custGeom>
              <a:avLst/>
              <a:gdLst/>
              <a:ahLst/>
              <a:cxnLst/>
              <a:rect l="l" t="t" r="r" b="b"/>
              <a:pathLst>
                <a:path w="330834" h="2082165" extrusionOk="0">
                  <a:moveTo>
                    <a:pt x="330212" y="0"/>
                  </a:moveTo>
                  <a:lnTo>
                    <a:pt x="0" y="0"/>
                  </a:lnTo>
                  <a:lnTo>
                    <a:pt x="12" y="2081758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51"/>
            <p:cNvSpPr/>
            <p:nvPr/>
          </p:nvSpPr>
          <p:spPr>
            <a:xfrm>
              <a:off x="9383759" y="716639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81" name="Google Shape;1181;p51"/>
          <p:cNvGrpSpPr/>
          <p:nvPr/>
        </p:nvGrpSpPr>
        <p:grpSpPr>
          <a:xfrm>
            <a:off x="6479999" y="3511803"/>
            <a:ext cx="1857601" cy="3091548"/>
            <a:chOff x="6479999" y="3511803"/>
            <a:chExt cx="1857601" cy="3091548"/>
          </a:xfrm>
        </p:grpSpPr>
        <p:sp>
          <p:nvSpPr>
            <p:cNvPr id="1182" name="Google Shape;1182;p51"/>
            <p:cNvSpPr/>
            <p:nvPr/>
          </p:nvSpPr>
          <p:spPr>
            <a:xfrm>
              <a:off x="6479999" y="3511803"/>
              <a:ext cx="1842770" cy="3088005"/>
            </a:xfrm>
            <a:custGeom>
              <a:avLst/>
              <a:gdLst/>
              <a:ahLst/>
              <a:cxnLst/>
              <a:rect l="l" t="t" r="r" b="b"/>
              <a:pathLst>
                <a:path w="1842770" h="3088004" extrusionOk="0">
                  <a:moveTo>
                    <a:pt x="0" y="0"/>
                  </a:moveTo>
                  <a:lnTo>
                    <a:pt x="216001" y="0"/>
                  </a:lnTo>
                  <a:lnTo>
                    <a:pt x="216001" y="3087878"/>
                  </a:lnTo>
                  <a:lnTo>
                    <a:pt x="1842363" y="3076308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51"/>
            <p:cNvSpPr/>
            <p:nvPr/>
          </p:nvSpPr>
          <p:spPr>
            <a:xfrm>
              <a:off x="8307120" y="6572871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1523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84" name="Google Shape;1184;p51"/>
          <p:cNvSpPr txBox="1"/>
          <p:nvPr/>
        </p:nvSpPr>
        <p:spPr>
          <a:xfrm>
            <a:off x="9893919" y="4987534"/>
            <a:ext cx="1745335" cy="55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Ociekacz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z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bezpośrednim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podłączeniem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 do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odpływu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1185" name="Google Shape;1185;p51"/>
          <p:cNvGrpSpPr/>
          <p:nvPr/>
        </p:nvGrpSpPr>
        <p:grpSpPr>
          <a:xfrm>
            <a:off x="8654759" y="3365443"/>
            <a:ext cx="1075050" cy="513076"/>
            <a:chOff x="8654759" y="3365443"/>
            <a:chExt cx="1075050" cy="513076"/>
          </a:xfrm>
        </p:grpSpPr>
        <p:sp>
          <p:nvSpPr>
            <p:cNvPr id="1186" name="Google Shape;1186;p51"/>
            <p:cNvSpPr/>
            <p:nvPr/>
          </p:nvSpPr>
          <p:spPr>
            <a:xfrm>
              <a:off x="8669994" y="3380679"/>
              <a:ext cx="1059815" cy="497840"/>
            </a:xfrm>
            <a:custGeom>
              <a:avLst/>
              <a:gdLst/>
              <a:ahLst/>
              <a:cxnLst/>
              <a:rect l="l" t="t" r="r" b="b"/>
              <a:pathLst>
                <a:path w="1059815" h="497839" extrusionOk="0">
                  <a:moveTo>
                    <a:pt x="1059205" y="497763"/>
                  </a:moveTo>
                  <a:lnTo>
                    <a:pt x="0" y="497763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51"/>
            <p:cNvSpPr/>
            <p:nvPr/>
          </p:nvSpPr>
          <p:spPr>
            <a:xfrm>
              <a:off x="8654759" y="336544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88" name="Google Shape;1188;p51"/>
          <p:cNvSpPr txBox="1"/>
          <p:nvPr/>
        </p:nvSpPr>
        <p:spPr>
          <a:xfrm>
            <a:off x="12267501" y="7269575"/>
            <a:ext cx="10752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</a:rPr>
              <a:t>Dwie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wysokości</a:t>
            </a:r>
            <a:r>
              <a:rPr lang="en-US" sz="1000" dirty="0">
                <a:solidFill>
                  <a:srgbClr val="FFFFFF"/>
                </a:solidFill>
              </a:rPr>
              <a:t>:</a:t>
            </a:r>
            <a:endParaRPr sz="1000" dirty="0">
              <a:latin typeface="Arial"/>
              <a:ea typeface="Arial"/>
              <a:cs typeface="Arial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pl-PL" sz="1000" dirty="0">
                <a:solidFill>
                  <a:srgbClr val="FFFFFF"/>
                </a:solidFill>
              </a:rPr>
              <a:t>k</a:t>
            </a:r>
            <a:r>
              <a:rPr lang="en-US" sz="1000" dirty="0">
                <a:solidFill>
                  <a:srgbClr val="FFFFFF"/>
                </a:solidFill>
              </a:rPr>
              <a:t>ran</a:t>
            </a:r>
            <a:r>
              <a:rPr lang="pl-PL" sz="1000" dirty="0">
                <a:solidFill>
                  <a:srgbClr val="FFFFFF"/>
                </a:solidFill>
              </a:rPr>
              <a:t> niski</a:t>
            </a:r>
            <a:endParaRPr sz="1000" dirty="0">
              <a:latin typeface="Arial"/>
              <a:ea typeface="Arial"/>
              <a:cs typeface="Arial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pl-PL" sz="1000" dirty="0">
                <a:solidFill>
                  <a:srgbClr val="FFFFFF"/>
                </a:solidFill>
              </a:rPr>
              <a:t>kr</a:t>
            </a:r>
            <a:r>
              <a:rPr lang="en-US" sz="1000" dirty="0">
                <a:solidFill>
                  <a:srgbClr val="FFFFFF"/>
                </a:solidFill>
              </a:rPr>
              <a:t>an</a:t>
            </a:r>
            <a:r>
              <a:rPr lang="pl-PL" sz="1000" dirty="0">
                <a:solidFill>
                  <a:srgbClr val="FFFFFF"/>
                </a:solidFill>
              </a:rPr>
              <a:t> wysoki</a:t>
            </a:r>
            <a:endParaRPr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51"/>
          <p:cNvSpPr txBox="1"/>
          <p:nvPr/>
        </p:nvSpPr>
        <p:spPr>
          <a:xfrm>
            <a:off x="4660748" y="3391125"/>
            <a:ext cx="18192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 BRITA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zachowuje minerały zawarte w wodzie, usuwając niechciane substancje</a:t>
            </a:r>
          </a:p>
        </p:txBody>
      </p:sp>
      <p:sp>
        <p:nvSpPr>
          <p:cNvPr id="1190" name="Google Shape;1190;p51"/>
          <p:cNvSpPr txBox="1"/>
          <p:nvPr/>
        </p:nvSpPr>
        <p:spPr>
          <a:xfrm>
            <a:off x="4381773" y="6136750"/>
            <a:ext cx="1725000" cy="127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304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Nasze dyspensery do wody wytwarzają o 86% mniej </a:t>
            </a:r>
            <a:r>
              <a:rPr lang="pl-PL" sz="1000" dirty="0" err="1">
                <a:solidFill>
                  <a:srgbClr val="084783"/>
                </a:solidFill>
                <a:latin typeface="Gotham Book" pitchFamily="50" charset="0"/>
              </a:rPr>
              <a:t>dwutlenkuwęgla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 niż woda butelkowana i o 64% mniej niż dystrybutory wody butelkowanej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1191" name="Google Shape;1191;p51"/>
          <p:cNvSpPr txBox="1"/>
          <p:nvPr/>
        </p:nvSpPr>
        <p:spPr>
          <a:xfrm>
            <a:off x="4645634" y="2540775"/>
            <a:ext cx="1819200" cy="551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Funkcja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zapobiegająca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oparzeniu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gorącą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wodą</a:t>
            </a:r>
            <a:endParaRPr sz="1000" dirty="0">
              <a:solidFill>
                <a:srgbClr val="084783"/>
              </a:solidFill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1000" dirty="0">
              <a:solidFill>
                <a:srgbClr val="084783"/>
              </a:solidFill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92" name="Google Shape;1192;p51"/>
          <p:cNvSpPr txBox="1"/>
          <p:nvPr/>
        </p:nvSpPr>
        <p:spPr>
          <a:xfrm>
            <a:off x="887300" y="260000"/>
            <a:ext cx="14796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93" name="Google Shape;1193;p51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194" name="Google Shape;1194;p5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5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93274" y="2365354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51"/>
          <p:cNvSpPr txBox="1"/>
          <p:nvPr/>
        </p:nvSpPr>
        <p:spPr>
          <a:xfrm>
            <a:off x="887299" y="7503061"/>
            <a:ext cx="20542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1B497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97" name="Google Shape;1197;p51" descr="Ein Bild, das Kreis, Grafiken, Symbol, Schrift enthält.&#10;&#10;Automatisch generierte Beschreibu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67050" y="7461467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51">
            <a:hlinkClick r:id="rId17"/>
          </p:cNvPr>
          <p:cNvSpPr/>
          <p:nvPr/>
        </p:nvSpPr>
        <p:spPr>
          <a:xfrm>
            <a:off x="1163950" y="7434850"/>
            <a:ext cx="22080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DCE10AC9-C63C-215F-CD93-094B222E649F}"/>
              </a:ext>
            </a:extLst>
          </p:cNvPr>
          <p:cNvSpPr txBox="1"/>
          <p:nvPr/>
        </p:nvSpPr>
        <p:spPr>
          <a:xfrm>
            <a:off x="897074" y="7891952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8"/>
            <a:extLst>
              <a:ext uri="{FF2B5EF4-FFF2-40B4-BE49-F238E27FC236}">
                <a16:creationId xmlns:a16="http://schemas.microsoft.com/office/drawing/2014/main" id="{DB716151-1196-4277-E7EB-5EF0CFB58616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Obraz zawierający kran, zlew, w pomieszczeniu, Urządzenie sanitarne&#10;&#10;Opis wygenerowany automatycznie">
            <a:extLst>
              <a:ext uri="{FF2B5EF4-FFF2-40B4-BE49-F238E27FC236}">
                <a16:creationId xmlns:a16="http://schemas.microsoft.com/office/drawing/2014/main" id="{15330E61-4368-120B-3896-D3974CA06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87" t="-309" r="30977" b="309"/>
          <a:stretch/>
        </p:blipFill>
        <p:spPr>
          <a:xfrm>
            <a:off x="0" y="-28127"/>
            <a:ext cx="5669295" cy="7434826"/>
          </a:xfrm>
          <a:prstGeom prst="rect">
            <a:avLst/>
          </a:prstGeom>
        </p:spPr>
      </p:pic>
      <p:sp>
        <p:nvSpPr>
          <p:cNvPr id="1118" name="Google Shape;1118;p50"/>
          <p:cNvSpPr/>
          <p:nvPr/>
        </p:nvSpPr>
        <p:spPr>
          <a:xfrm>
            <a:off x="5669296" y="0"/>
            <a:ext cx="9456404" cy="8509000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50"/>
          <p:cNvSpPr txBox="1"/>
          <p:nvPr/>
        </p:nvSpPr>
        <p:spPr>
          <a:xfrm>
            <a:off x="887301" y="260000"/>
            <a:ext cx="1852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7" name="Google Shape;1137;p50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8" name="Google Shape;1138;p50"/>
          <p:cNvSpPr txBox="1">
            <a:spLocks noGrp="1"/>
          </p:cNvSpPr>
          <p:nvPr>
            <p:ph type="title"/>
          </p:nvPr>
        </p:nvSpPr>
        <p:spPr>
          <a:xfrm>
            <a:off x="5886307" y="719752"/>
            <a:ext cx="6606540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dirty="0">
                <a:solidFill>
                  <a:srgbClr val="FFFFFF"/>
                </a:solidFill>
                <a:latin typeface="Gotham Book" pitchFamily="50" charset="0"/>
              </a:rPr>
              <a:t>Dlaczego warto wybrać dyspenser do wody BRITA?</a:t>
            </a:r>
            <a:endParaRPr dirty="0">
              <a:latin typeface="Gotham Book" pitchFamily="50" charset="0"/>
            </a:endParaRPr>
          </a:p>
        </p:txBody>
      </p:sp>
      <p:sp>
        <p:nvSpPr>
          <p:cNvPr id="1139" name="Google Shape;1139;p50"/>
          <p:cNvSpPr txBox="1"/>
          <p:nvPr/>
        </p:nvSpPr>
        <p:spPr>
          <a:xfrm>
            <a:off x="5803369" y="1626029"/>
            <a:ext cx="10004321" cy="663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Innowacyjne rozwiązanie: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najnowocześniejsza technologia dozowania wody – opracowana i wyprodukowana przez BRITA w Europie.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Elegancki i stylowy: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designerski kran ze szczotkowanej stali nierdzewnej ze szklanym panelem dotykowym zamontowany na blacie; filtr, butla CO2, układ chłodzenia i bojler ukryte pod blatem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Aż pięć rodzajów wody: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niechłodzona lub schłodzona niegazowana, gazowana, musująca i gorąca.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Technologia filtracji oparta o ponad 50-letnie doświadczenie BRITA: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filtr BRITA CLARITY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Protect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zachowuje minerały i usuwa niepożądane substancje i mikroorganizmy, takie jak: pestycydy, hormony, bakterie i cysty, filtr do wody gorącej BRITA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Purity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C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Dispenser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chroni dyspenser, redukuje twardość węglanową i zwalcza często występujący problem kamienia. Usuwa również niepożądane substancje wpływające negatywnie na smak.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Personalizacja: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dwie wstępnie ustawione wielkości porcji dla szklanki i butelki, ustawienie poziomu nasycenia dwutlenkiem węgla i różne ustawienia temperatury wody gorącej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Miejsce pracy bez barier: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odatkowa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jednostka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sterująca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dyspenserem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BRITA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(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Easy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Access Panel)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pomagająca stworzyć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środowisko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przyjazne dla osób z ograniczeniami ruchowymi.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Przyjazny dla użytkownika interfejs: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system pod blatem posiada wyświetlacz dotykowy - umożliwiający zmianę ustawień dyspensera i dający dostęp do informacji o urządzeniu w różnych językach.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Wszechstronny: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dostępne dwie wysokości kranu oraz tacka ociekowa podłączona bezpośrednio do odpływu lub do pojemnika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ścekowego</a:t>
            </a: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pitchFamily="50" charset="0"/>
              <a:cs typeface="Arial"/>
              <a:sym typeface="Arial"/>
            </a:endParaRP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Nacisk na zrównoważony rozwój: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nasze dyspensery do wody wytwarzają o 86% mniej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dwutlenkuwęgla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niż woda butelkowana i o 64% mniej niż dystrybutory wody butelkowanej, a dyspenser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Skuteczne zabezpieczenia: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potężna funkcja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ThermalGate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™ (dezynfekcja termiczna), system wykrywania wycieków i ochrona przez oparzeniem zapewniają spokój i komfort. </a:t>
            </a:r>
          </a:p>
        </p:txBody>
      </p:sp>
      <p:pic>
        <p:nvPicPr>
          <p:cNvPr id="1140" name="Google Shape;114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09;p47">
            <a:extLst>
              <a:ext uri="{FF2B5EF4-FFF2-40B4-BE49-F238E27FC236}">
                <a16:creationId xmlns:a16="http://schemas.microsoft.com/office/drawing/2014/main" id="{E6FA35F5-82A8-4F02-8F62-A3BE7C739C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347" y="7787250"/>
            <a:ext cx="138099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10;p47">
            <a:extLst>
              <a:ext uri="{FF2B5EF4-FFF2-40B4-BE49-F238E27FC236}">
                <a16:creationId xmlns:a16="http://schemas.microsoft.com/office/drawing/2014/main" id="{F4A913A1-8A47-B358-9125-E728ED0B85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172" y="7784895"/>
            <a:ext cx="119887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11;p47">
            <a:extLst>
              <a:ext uri="{FF2B5EF4-FFF2-40B4-BE49-F238E27FC236}">
                <a16:creationId xmlns:a16="http://schemas.microsoft.com/office/drawing/2014/main" id="{DC774C8A-0C64-1FCB-280D-7F0E407665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6717" y="7784894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12;p47">
            <a:extLst>
              <a:ext uri="{FF2B5EF4-FFF2-40B4-BE49-F238E27FC236}">
                <a16:creationId xmlns:a16="http://schemas.microsoft.com/office/drawing/2014/main" id="{4F1A2A10-0F97-9215-00E7-C8EB32C1674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1184" y="7958499"/>
            <a:ext cx="433654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13;p47">
            <a:extLst>
              <a:ext uri="{FF2B5EF4-FFF2-40B4-BE49-F238E27FC236}">
                <a16:creationId xmlns:a16="http://schemas.microsoft.com/office/drawing/2014/main" id="{BBB679D9-28BD-1191-FE30-5F3F6FA309F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4628" y="7795097"/>
            <a:ext cx="1130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14;p47">
            <a:extLst>
              <a:ext uri="{FF2B5EF4-FFF2-40B4-BE49-F238E27FC236}">
                <a16:creationId xmlns:a16="http://schemas.microsoft.com/office/drawing/2014/main" id="{7D63CE5E-7FF7-9E12-74DE-AA5729C96E8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96335" y="7795564"/>
            <a:ext cx="112775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15;p47">
            <a:extLst>
              <a:ext uri="{FF2B5EF4-FFF2-40B4-BE49-F238E27FC236}">
                <a16:creationId xmlns:a16="http://schemas.microsoft.com/office/drawing/2014/main" id="{571A7A4E-DA38-5F6F-2337-384BD09F071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2641" y="7769848"/>
            <a:ext cx="113664" cy="1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6;p47">
            <a:extLst>
              <a:ext uri="{FF2B5EF4-FFF2-40B4-BE49-F238E27FC236}">
                <a16:creationId xmlns:a16="http://schemas.microsoft.com/office/drawing/2014/main" id="{72CB3749-7BCD-D050-2702-9A9A8CD5C84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56868" y="7907831"/>
            <a:ext cx="114080" cy="11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17;p47">
            <a:extLst>
              <a:ext uri="{FF2B5EF4-FFF2-40B4-BE49-F238E27FC236}">
                <a16:creationId xmlns:a16="http://schemas.microsoft.com/office/drawing/2014/main" id="{EC02D03D-8B83-94A4-96D7-567F2261818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22650" y="7907844"/>
            <a:ext cx="113512" cy="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18;p47">
            <a:extLst>
              <a:ext uri="{FF2B5EF4-FFF2-40B4-BE49-F238E27FC236}">
                <a16:creationId xmlns:a16="http://schemas.microsoft.com/office/drawing/2014/main" id="{1DAFF0B6-5906-D4C8-FB32-831AAB78033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57183" y="7769574"/>
            <a:ext cx="113195" cy="11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9;p47">
            <a:extLst>
              <a:ext uri="{FF2B5EF4-FFF2-40B4-BE49-F238E27FC236}">
                <a16:creationId xmlns:a16="http://schemas.microsoft.com/office/drawing/2014/main" id="{498AF897-79B5-C50C-9EDB-DBD8CF76A4B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94897" y="7649313"/>
            <a:ext cx="363448" cy="49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20;p47">
            <a:extLst>
              <a:ext uri="{FF2B5EF4-FFF2-40B4-BE49-F238E27FC236}">
                <a16:creationId xmlns:a16="http://schemas.microsoft.com/office/drawing/2014/main" id="{E7EABFE6-4D3C-6816-3B7D-764878B6FC1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100144" y="7763497"/>
            <a:ext cx="157835" cy="15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1;p47">
            <a:extLst>
              <a:ext uri="{FF2B5EF4-FFF2-40B4-BE49-F238E27FC236}">
                <a16:creationId xmlns:a16="http://schemas.microsoft.com/office/drawing/2014/main" id="{C30F6166-F159-9FA9-12E4-F6626C955153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024237" y="7676858"/>
            <a:ext cx="305364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22;p47">
            <a:extLst>
              <a:ext uri="{FF2B5EF4-FFF2-40B4-BE49-F238E27FC236}">
                <a16:creationId xmlns:a16="http://schemas.microsoft.com/office/drawing/2014/main" id="{E393BB35-F610-39DD-985D-7508A8699FF6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049058" y="8064844"/>
            <a:ext cx="216501" cy="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3;p47">
            <a:extLst>
              <a:ext uri="{FF2B5EF4-FFF2-40B4-BE49-F238E27FC236}">
                <a16:creationId xmlns:a16="http://schemas.microsoft.com/office/drawing/2014/main" id="{905DEABA-7C37-828F-4941-62D56322F35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335043" y="7729195"/>
            <a:ext cx="649097" cy="32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4;p47">
            <a:extLst>
              <a:ext uri="{FF2B5EF4-FFF2-40B4-BE49-F238E27FC236}">
                <a16:creationId xmlns:a16="http://schemas.microsoft.com/office/drawing/2014/main" id="{1FAEB6D9-DDBF-9507-E4EA-FCE68F6D3AB3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42238" y="7716832"/>
            <a:ext cx="423862" cy="3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5;p47">
            <a:extLst>
              <a:ext uri="{FF2B5EF4-FFF2-40B4-BE49-F238E27FC236}">
                <a16:creationId xmlns:a16="http://schemas.microsoft.com/office/drawing/2014/main" id="{FFEB5CB3-C7BC-8E50-5CF9-9C850B9354F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353083" y="7647751"/>
            <a:ext cx="292607" cy="4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26;p47">
            <a:extLst>
              <a:ext uri="{FF2B5EF4-FFF2-40B4-BE49-F238E27FC236}">
                <a16:creationId xmlns:a16="http://schemas.microsoft.com/office/drawing/2014/main" id="{6DA12AD0-9E32-485B-B2E4-BF5FBD5FD4C4}"/>
              </a:ext>
            </a:extLst>
          </p:cNvPr>
          <p:cNvSpPr txBox="1"/>
          <p:nvPr/>
        </p:nvSpPr>
        <p:spPr>
          <a:xfrm>
            <a:off x="3664771" y="7667090"/>
            <a:ext cx="79375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**</a:t>
            </a: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1027;p47">
            <a:extLst>
              <a:ext uri="{FF2B5EF4-FFF2-40B4-BE49-F238E27FC236}">
                <a16:creationId xmlns:a16="http://schemas.microsoft.com/office/drawing/2014/main" id="{771346A1-1CBB-D3D0-1685-28A30B718E3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22046" y="7646289"/>
            <a:ext cx="270649" cy="5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28;p47">
            <a:extLst>
              <a:ext uri="{FF2B5EF4-FFF2-40B4-BE49-F238E27FC236}">
                <a16:creationId xmlns:a16="http://schemas.microsoft.com/office/drawing/2014/main" id="{3C9C3D6E-726A-D1F4-930B-2A182FA473D1}"/>
              </a:ext>
            </a:extLst>
          </p:cNvPr>
          <p:cNvSpPr txBox="1"/>
          <p:nvPr/>
        </p:nvSpPr>
        <p:spPr>
          <a:xfrm>
            <a:off x="355335" y="8046376"/>
            <a:ext cx="195580" cy="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" b="1" i="0" u="none" strike="noStrike" kern="0" cap="none" spc="0" normalizeH="0" baseline="0" noProof="0">
                <a:ln>
                  <a:noFill/>
                </a:ln>
                <a:solidFill>
                  <a:srgbClr val="14120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KUKreg4</a:t>
            </a:r>
            <a:endParaRPr kumimoji="0" sz="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029;p47">
            <a:extLst>
              <a:ext uri="{FF2B5EF4-FFF2-40B4-BE49-F238E27FC236}">
                <a16:creationId xmlns:a16="http://schemas.microsoft.com/office/drawing/2014/main" id="{69F1259C-312A-7E4A-9970-05AD60558C58}"/>
              </a:ext>
            </a:extLst>
          </p:cNvPr>
          <p:cNvSpPr txBox="1"/>
          <p:nvPr/>
        </p:nvSpPr>
        <p:spPr>
          <a:xfrm>
            <a:off x="4409655" y="8196782"/>
            <a:ext cx="1012190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**applies to BRITA Top Pro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3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26561"/>
            <a:ext cx="7385596" cy="55894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0105" y="1926561"/>
            <a:ext cx="7385596" cy="55894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48562" y="346031"/>
            <a:ext cx="354608" cy="34886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3477678" y="351348"/>
            <a:ext cx="1267565" cy="338753"/>
          </a:xfrm>
          <a:custGeom>
            <a:avLst/>
            <a:gdLst/>
            <a:ahLst/>
            <a:cxnLst/>
            <a:rect l="l" t="t" r="r" b="b"/>
            <a:pathLst>
              <a:path w="1021715" h="273050">
                <a:moveTo>
                  <a:pt x="631753" y="272548"/>
                </a:moveTo>
                <a:close/>
              </a:path>
              <a:path w="1021715" h="273050">
                <a:moveTo>
                  <a:pt x="746102" y="272548"/>
                </a:moveTo>
                <a:close/>
              </a:path>
              <a:path w="1021715" h="273050">
                <a:moveTo>
                  <a:pt x="710805" y="25474"/>
                </a:moveTo>
                <a:lnTo>
                  <a:pt x="660569" y="25474"/>
                </a:lnTo>
                <a:lnTo>
                  <a:pt x="660497" y="234338"/>
                </a:lnTo>
                <a:lnTo>
                  <a:pt x="658994" y="243362"/>
                </a:lnTo>
                <a:lnTo>
                  <a:pt x="654338" y="250903"/>
                </a:lnTo>
                <a:lnTo>
                  <a:pt x="646706" y="256064"/>
                </a:lnTo>
                <a:lnTo>
                  <a:pt x="636205" y="258383"/>
                </a:lnTo>
                <a:lnTo>
                  <a:pt x="631753" y="272548"/>
                </a:lnTo>
                <a:lnTo>
                  <a:pt x="730653" y="272548"/>
                </a:lnTo>
                <a:lnTo>
                  <a:pt x="735117" y="258343"/>
                </a:lnTo>
                <a:lnTo>
                  <a:pt x="724602" y="256860"/>
                </a:lnTo>
                <a:lnTo>
                  <a:pt x="716991" y="252664"/>
                </a:lnTo>
                <a:lnTo>
                  <a:pt x="712366" y="245069"/>
                </a:lnTo>
                <a:lnTo>
                  <a:pt x="710875" y="233902"/>
                </a:lnTo>
                <a:lnTo>
                  <a:pt x="710805" y="25474"/>
                </a:lnTo>
                <a:close/>
              </a:path>
              <a:path w="1021715" h="273050">
                <a:moveTo>
                  <a:pt x="895828" y="37"/>
                </a:moveTo>
                <a:lnTo>
                  <a:pt x="870441" y="37"/>
                </a:lnTo>
                <a:lnTo>
                  <a:pt x="786375" y="217274"/>
                </a:lnTo>
                <a:lnTo>
                  <a:pt x="778963" y="234769"/>
                </a:lnTo>
                <a:lnTo>
                  <a:pt x="771449" y="247174"/>
                </a:lnTo>
                <a:lnTo>
                  <a:pt x="762444" y="254906"/>
                </a:lnTo>
                <a:lnTo>
                  <a:pt x="750554" y="258383"/>
                </a:lnTo>
                <a:lnTo>
                  <a:pt x="746102" y="272548"/>
                </a:lnTo>
                <a:lnTo>
                  <a:pt x="824186" y="272548"/>
                </a:lnTo>
                <a:lnTo>
                  <a:pt x="828651" y="258343"/>
                </a:lnTo>
                <a:lnTo>
                  <a:pt x="818642" y="257009"/>
                </a:lnTo>
                <a:lnTo>
                  <a:pt x="811674" y="254306"/>
                </a:lnTo>
                <a:lnTo>
                  <a:pt x="807601" y="249951"/>
                </a:lnTo>
                <a:lnTo>
                  <a:pt x="806276" y="243662"/>
                </a:lnTo>
                <a:lnTo>
                  <a:pt x="806276" y="238782"/>
                </a:lnTo>
                <a:lnTo>
                  <a:pt x="809234" y="230926"/>
                </a:lnTo>
                <a:lnTo>
                  <a:pt x="812246" y="223586"/>
                </a:lnTo>
                <a:lnTo>
                  <a:pt x="828166" y="182001"/>
                </a:lnTo>
                <a:lnTo>
                  <a:pt x="970885" y="182001"/>
                </a:lnTo>
                <a:lnTo>
                  <a:pt x="960609" y="157087"/>
                </a:lnTo>
                <a:lnTo>
                  <a:pt x="837095" y="157087"/>
                </a:lnTo>
                <a:lnTo>
                  <a:pt x="870442" y="69991"/>
                </a:lnTo>
                <a:lnTo>
                  <a:pt x="924683" y="69991"/>
                </a:lnTo>
                <a:lnTo>
                  <a:pt x="895828" y="37"/>
                </a:lnTo>
                <a:close/>
              </a:path>
              <a:path w="1021715" h="273050">
                <a:moveTo>
                  <a:pt x="970885" y="182001"/>
                </a:moveTo>
                <a:lnTo>
                  <a:pt x="914708" y="182001"/>
                </a:lnTo>
                <a:lnTo>
                  <a:pt x="933102" y="226521"/>
                </a:lnTo>
                <a:lnTo>
                  <a:pt x="936599" y="234338"/>
                </a:lnTo>
                <a:lnTo>
                  <a:pt x="939073" y="242194"/>
                </a:lnTo>
                <a:lnTo>
                  <a:pt x="939073" y="252471"/>
                </a:lnTo>
                <a:lnTo>
                  <a:pt x="934124" y="257351"/>
                </a:lnTo>
                <a:lnTo>
                  <a:pt x="921162" y="257827"/>
                </a:lnTo>
                <a:lnTo>
                  <a:pt x="916698" y="272509"/>
                </a:lnTo>
                <a:lnTo>
                  <a:pt x="1017170" y="272509"/>
                </a:lnTo>
                <a:lnTo>
                  <a:pt x="1021634" y="258303"/>
                </a:lnTo>
                <a:lnTo>
                  <a:pt x="1010735" y="255685"/>
                </a:lnTo>
                <a:lnTo>
                  <a:pt x="1002251" y="249435"/>
                </a:lnTo>
                <a:lnTo>
                  <a:pt x="994503" y="237592"/>
                </a:lnTo>
                <a:lnTo>
                  <a:pt x="985812" y="218190"/>
                </a:lnTo>
                <a:lnTo>
                  <a:pt x="970885" y="182001"/>
                </a:lnTo>
                <a:close/>
              </a:path>
              <a:path w="1021715" h="273050">
                <a:moveTo>
                  <a:pt x="924683" y="69991"/>
                </a:moveTo>
                <a:lnTo>
                  <a:pt x="870442" y="69991"/>
                </a:lnTo>
                <a:lnTo>
                  <a:pt x="904273" y="157087"/>
                </a:lnTo>
                <a:lnTo>
                  <a:pt x="960609" y="157087"/>
                </a:lnTo>
                <a:lnTo>
                  <a:pt x="924683" y="69991"/>
                </a:lnTo>
                <a:close/>
              </a:path>
              <a:path w="1021715" h="273050">
                <a:moveTo>
                  <a:pt x="804339" y="37"/>
                </a:moveTo>
                <a:lnTo>
                  <a:pt x="587475" y="37"/>
                </a:lnTo>
                <a:lnTo>
                  <a:pt x="577040" y="33802"/>
                </a:lnTo>
                <a:lnTo>
                  <a:pt x="589465" y="33802"/>
                </a:lnTo>
                <a:lnTo>
                  <a:pt x="594467" y="29606"/>
                </a:lnTo>
                <a:lnTo>
                  <a:pt x="600074" y="27065"/>
                </a:lnTo>
                <a:lnTo>
                  <a:pt x="606710" y="25811"/>
                </a:lnTo>
                <a:lnTo>
                  <a:pt x="614798" y="25474"/>
                </a:lnTo>
                <a:lnTo>
                  <a:pt x="797207" y="25474"/>
                </a:lnTo>
                <a:lnTo>
                  <a:pt x="804339" y="37"/>
                </a:lnTo>
                <a:close/>
              </a:path>
              <a:path w="1021715" h="273050">
                <a:moveTo>
                  <a:pt x="797207" y="25474"/>
                </a:moveTo>
                <a:lnTo>
                  <a:pt x="777930" y="25474"/>
                </a:lnTo>
                <a:lnTo>
                  <a:pt x="780458" y="26940"/>
                </a:lnTo>
                <a:lnTo>
                  <a:pt x="783416" y="33802"/>
                </a:lnTo>
                <a:lnTo>
                  <a:pt x="794873" y="33802"/>
                </a:lnTo>
                <a:lnTo>
                  <a:pt x="797207" y="25474"/>
                </a:lnTo>
                <a:close/>
              </a:path>
              <a:path w="1021715" h="273050">
                <a:moveTo>
                  <a:pt x="471526" y="272548"/>
                </a:moveTo>
                <a:close/>
              </a:path>
              <a:path w="1021715" h="273050">
                <a:moveTo>
                  <a:pt x="571984" y="0"/>
                </a:moveTo>
                <a:lnTo>
                  <a:pt x="472534" y="0"/>
                </a:lnTo>
                <a:lnTo>
                  <a:pt x="468016" y="14205"/>
                </a:lnTo>
                <a:lnTo>
                  <a:pt x="480214" y="15689"/>
                </a:lnTo>
                <a:lnTo>
                  <a:pt x="489114" y="19884"/>
                </a:lnTo>
                <a:lnTo>
                  <a:pt x="494565" y="27479"/>
                </a:lnTo>
                <a:lnTo>
                  <a:pt x="496340" y="38685"/>
                </a:lnTo>
                <a:lnTo>
                  <a:pt x="496416" y="233902"/>
                </a:lnTo>
                <a:lnTo>
                  <a:pt x="495113" y="243362"/>
                </a:lnTo>
                <a:lnTo>
                  <a:pt x="491239" y="250903"/>
                </a:lnTo>
                <a:lnTo>
                  <a:pt x="484843" y="256064"/>
                </a:lnTo>
                <a:lnTo>
                  <a:pt x="475977" y="258383"/>
                </a:lnTo>
                <a:lnTo>
                  <a:pt x="471526" y="272548"/>
                </a:lnTo>
                <a:lnTo>
                  <a:pt x="570479" y="272548"/>
                </a:lnTo>
                <a:lnTo>
                  <a:pt x="574943" y="258343"/>
                </a:lnTo>
                <a:lnTo>
                  <a:pt x="562754" y="256860"/>
                </a:lnTo>
                <a:lnTo>
                  <a:pt x="553872" y="252664"/>
                </a:lnTo>
                <a:lnTo>
                  <a:pt x="548440" y="245069"/>
                </a:lnTo>
                <a:lnTo>
                  <a:pt x="546679" y="233902"/>
                </a:lnTo>
                <a:lnTo>
                  <a:pt x="546597" y="38685"/>
                </a:lnTo>
                <a:lnTo>
                  <a:pt x="547908" y="29225"/>
                </a:lnTo>
                <a:lnTo>
                  <a:pt x="551835" y="21684"/>
                </a:lnTo>
                <a:lnTo>
                  <a:pt x="558374" y="16523"/>
                </a:lnTo>
                <a:lnTo>
                  <a:pt x="567520" y="14205"/>
                </a:lnTo>
                <a:lnTo>
                  <a:pt x="571984" y="0"/>
                </a:lnTo>
                <a:close/>
              </a:path>
              <a:path w="1021715" h="273050">
                <a:moveTo>
                  <a:pt x="329679" y="37"/>
                </a:moveTo>
                <a:lnTo>
                  <a:pt x="227217" y="37"/>
                </a:lnTo>
                <a:lnTo>
                  <a:pt x="222753" y="14242"/>
                </a:lnTo>
                <a:lnTo>
                  <a:pt x="234942" y="15726"/>
                </a:lnTo>
                <a:lnTo>
                  <a:pt x="243824" y="19921"/>
                </a:lnTo>
                <a:lnTo>
                  <a:pt x="249256" y="27516"/>
                </a:lnTo>
                <a:lnTo>
                  <a:pt x="251098" y="39199"/>
                </a:lnTo>
                <a:lnTo>
                  <a:pt x="251099" y="233902"/>
                </a:lnTo>
                <a:lnTo>
                  <a:pt x="249797" y="243362"/>
                </a:lnTo>
                <a:lnTo>
                  <a:pt x="245929" y="250903"/>
                </a:lnTo>
                <a:lnTo>
                  <a:pt x="239549" y="256064"/>
                </a:lnTo>
                <a:lnTo>
                  <a:pt x="230714" y="258383"/>
                </a:lnTo>
                <a:lnTo>
                  <a:pt x="226196" y="272588"/>
                </a:lnTo>
                <a:lnTo>
                  <a:pt x="325270" y="272548"/>
                </a:lnTo>
                <a:lnTo>
                  <a:pt x="329734" y="258343"/>
                </a:lnTo>
                <a:lnTo>
                  <a:pt x="301388" y="148754"/>
                </a:lnTo>
                <a:lnTo>
                  <a:pt x="379337" y="148754"/>
                </a:lnTo>
                <a:lnTo>
                  <a:pt x="377441" y="145341"/>
                </a:lnTo>
                <a:lnTo>
                  <a:pt x="371955" y="139469"/>
                </a:lnTo>
                <a:lnTo>
                  <a:pt x="368459" y="136532"/>
                </a:lnTo>
                <a:lnTo>
                  <a:pt x="387161" y="128713"/>
                </a:lnTo>
                <a:lnTo>
                  <a:pt x="301388" y="128713"/>
                </a:lnTo>
                <a:lnTo>
                  <a:pt x="301388" y="38209"/>
                </a:lnTo>
                <a:lnTo>
                  <a:pt x="302380" y="30084"/>
                </a:lnTo>
                <a:lnTo>
                  <a:pt x="305610" y="24625"/>
                </a:lnTo>
                <a:lnTo>
                  <a:pt x="311463" y="21553"/>
                </a:lnTo>
                <a:lnTo>
                  <a:pt x="320321" y="20591"/>
                </a:lnTo>
                <a:lnTo>
                  <a:pt x="401247" y="20591"/>
                </a:lnTo>
                <a:lnTo>
                  <a:pt x="398639" y="17768"/>
                </a:lnTo>
                <a:lnTo>
                  <a:pt x="368060" y="4500"/>
                </a:lnTo>
                <a:lnTo>
                  <a:pt x="329679" y="37"/>
                </a:lnTo>
                <a:close/>
              </a:path>
              <a:path w="1021715" h="273050">
                <a:moveTo>
                  <a:pt x="379337" y="148754"/>
                </a:moveTo>
                <a:lnTo>
                  <a:pt x="318277" y="148754"/>
                </a:lnTo>
                <a:lnTo>
                  <a:pt x="322795" y="153632"/>
                </a:lnTo>
                <a:lnTo>
                  <a:pt x="326237" y="160023"/>
                </a:lnTo>
                <a:lnTo>
                  <a:pt x="355067" y="214338"/>
                </a:lnTo>
                <a:lnTo>
                  <a:pt x="378894" y="252014"/>
                </a:lnTo>
                <a:lnTo>
                  <a:pt x="400354" y="272548"/>
                </a:lnTo>
                <a:lnTo>
                  <a:pt x="457529" y="272548"/>
                </a:lnTo>
                <a:lnTo>
                  <a:pt x="462047" y="258343"/>
                </a:lnTo>
                <a:lnTo>
                  <a:pt x="448983" y="253861"/>
                </a:lnTo>
                <a:lnTo>
                  <a:pt x="435914" y="242630"/>
                </a:lnTo>
                <a:lnTo>
                  <a:pt x="421725" y="223603"/>
                </a:lnTo>
                <a:lnTo>
                  <a:pt x="405303" y="195730"/>
                </a:lnTo>
                <a:lnTo>
                  <a:pt x="379337" y="148754"/>
                </a:lnTo>
                <a:close/>
              </a:path>
              <a:path w="1021715" h="273050">
                <a:moveTo>
                  <a:pt x="401247" y="20591"/>
                </a:moveTo>
                <a:lnTo>
                  <a:pt x="320321" y="20591"/>
                </a:lnTo>
                <a:lnTo>
                  <a:pt x="341399" y="24461"/>
                </a:lnTo>
                <a:lnTo>
                  <a:pt x="357198" y="35395"/>
                </a:lnTo>
                <a:lnTo>
                  <a:pt x="367117" y="52377"/>
                </a:lnTo>
                <a:lnTo>
                  <a:pt x="370557" y="74393"/>
                </a:lnTo>
                <a:lnTo>
                  <a:pt x="366230" y="96491"/>
                </a:lnTo>
                <a:lnTo>
                  <a:pt x="354623" y="113651"/>
                </a:lnTo>
                <a:lnTo>
                  <a:pt x="337791" y="124762"/>
                </a:lnTo>
                <a:lnTo>
                  <a:pt x="317793" y="128713"/>
                </a:lnTo>
                <a:lnTo>
                  <a:pt x="387161" y="128713"/>
                </a:lnTo>
                <a:lnTo>
                  <a:pt x="388391" y="128198"/>
                </a:lnTo>
                <a:lnTo>
                  <a:pt x="407017" y="114271"/>
                </a:lnTo>
                <a:lnTo>
                  <a:pt x="420792" y="94839"/>
                </a:lnTo>
                <a:lnTo>
                  <a:pt x="426171" y="69991"/>
                </a:lnTo>
                <a:lnTo>
                  <a:pt x="418862" y="39660"/>
                </a:lnTo>
                <a:lnTo>
                  <a:pt x="401247" y="20591"/>
                </a:lnTo>
                <a:close/>
              </a:path>
              <a:path w="1021715" h="273050">
                <a:moveTo>
                  <a:pt x="3482" y="272548"/>
                </a:moveTo>
                <a:close/>
              </a:path>
              <a:path w="1021715" h="273050">
                <a:moveTo>
                  <a:pt x="100482" y="37"/>
                </a:moveTo>
                <a:lnTo>
                  <a:pt x="4480" y="37"/>
                </a:lnTo>
                <a:lnTo>
                  <a:pt x="0" y="14242"/>
                </a:lnTo>
                <a:lnTo>
                  <a:pt x="12191" y="15726"/>
                </a:lnTo>
                <a:lnTo>
                  <a:pt x="21078" y="19921"/>
                </a:lnTo>
                <a:lnTo>
                  <a:pt x="26516" y="27516"/>
                </a:lnTo>
                <a:lnTo>
                  <a:pt x="28280" y="38685"/>
                </a:lnTo>
                <a:lnTo>
                  <a:pt x="28361" y="233902"/>
                </a:lnTo>
                <a:lnTo>
                  <a:pt x="27061" y="243362"/>
                </a:lnTo>
                <a:lnTo>
                  <a:pt x="23192" y="250903"/>
                </a:lnTo>
                <a:lnTo>
                  <a:pt x="16805" y="256064"/>
                </a:lnTo>
                <a:lnTo>
                  <a:pt x="7950" y="258383"/>
                </a:lnTo>
                <a:lnTo>
                  <a:pt x="3482" y="272548"/>
                </a:lnTo>
                <a:lnTo>
                  <a:pt x="106453" y="272548"/>
                </a:lnTo>
                <a:lnTo>
                  <a:pt x="150237" y="266797"/>
                </a:lnTo>
                <a:lnTo>
                  <a:pt x="182755" y="251003"/>
                </a:lnTo>
                <a:lnTo>
                  <a:pt x="102457" y="251003"/>
                </a:lnTo>
                <a:lnTo>
                  <a:pt x="92634" y="249537"/>
                </a:lnTo>
                <a:lnTo>
                  <a:pt x="85103" y="245135"/>
                </a:lnTo>
                <a:lnTo>
                  <a:pt x="80281" y="237796"/>
                </a:lnTo>
                <a:lnTo>
                  <a:pt x="78581" y="227514"/>
                </a:lnTo>
                <a:lnTo>
                  <a:pt x="78581" y="140421"/>
                </a:lnTo>
                <a:lnTo>
                  <a:pt x="183002" y="140421"/>
                </a:lnTo>
                <a:lnTo>
                  <a:pt x="176032" y="135270"/>
                </a:lnTo>
                <a:lnTo>
                  <a:pt x="154209" y="126771"/>
                </a:lnTo>
                <a:lnTo>
                  <a:pt x="164391" y="119904"/>
                </a:lnTo>
                <a:lnTo>
                  <a:pt x="78581" y="119904"/>
                </a:lnTo>
                <a:lnTo>
                  <a:pt x="78657" y="38037"/>
                </a:lnTo>
                <a:lnTo>
                  <a:pt x="97497" y="20591"/>
                </a:lnTo>
                <a:lnTo>
                  <a:pt x="170353" y="20591"/>
                </a:lnTo>
                <a:lnTo>
                  <a:pt x="166806" y="16564"/>
                </a:lnTo>
                <a:lnTo>
                  <a:pt x="137726" y="4078"/>
                </a:lnTo>
                <a:lnTo>
                  <a:pt x="100482" y="37"/>
                </a:lnTo>
                <a:close/>
              </a:path>
              <a:path w="1021715" h="273050">
                <a:moveTo>
                  <a:pt x="183002" y="140421"/>
                </a:moveTo>
                <a:lnTo>
                  <a:pt x="102940" y="140421"/>
                </a:lnTo>
                <a:lnTo>
                  <a:pt x="125311" y="143791"/>
                </a:lnTo>
                <a:lnTo>
                  <a:pt x="142038" y="153813"/>
                </a:lnTo>
                <a:lnTo>
                  <a:pt x="152518" y="170350"/>
                </a:lnTo>
                <a:lnTo>
                  <a:pt x="156145" y="193270"/>
                </a:lnTo>
                <a:lnTo>
                  <a:pt x="152391" y="216955"/>
                </a:lnTo>
                <a:lnTo>
                  <a:pt x="141780" y="235171"/>
                </a:lnTo>
                <a:lnTo>
                  <a:pt x="125293" y="246870"/>
                </a:lnTo>
                <a:lnTo>
                  <a:pt x="103909" y="251003"/>
                </a:lnTo>
                <a:lnTo>
                  <a:pt x="182755" y="251003"/>
                </a:lnTo>
                <a:lnTo>
                  <a:pt x="183990" y="250403"/>
                </a:lnTo>
                <a:lnTo>
                  <a:pt x="205710" y="224658"/>
                </a:lnTo>
                <a:lnTo>
                  <a:pt x="213395" y="190852"/>
                </a:lnTo>
                <a:lnTo>
                  <a:pt x="208339" y="168044"/>
                </a:lnTo>
                <a:lnTo>
                  <a:pt x="194980" y="149272"/>
                </a:lnTo>
                <a:lnTo>
                  <a:pt x="183002" y="140421"/>
                </a:lnTo>
                <a:close/>
              </a:path>
              <a:path w="1021715" h="273050">
                <a:moveTo>
                  <a:pt x="170353" y="20591"/>
                </a:moveTo>
                <a:lnTo>
                  <a:pt x="97497" y="20591"/>
                </a:lnTo>
                <a:lnTo>
                  <a:pt x="116502" y="24202"/>
                </a:lnTo>
                <a:lnTo>
                  <a:pt x="130195" y="34420"/>
                </a:lnTo>
                <a:lnTo>
                  <a:pt x="138480" y="50322"/>
                </a:lnTo>
                <a:lnTo>
                  <a:pt x="141263" y="70985"/>
                </a:lnTo>
                <a:lnTo>
                  <a:pt x="138144" y="91416"/>
                </a:lnTo>
                <a:lnTo>
                  <a:pt x="129383" y="106811"/>
                </a:lnTo>
                <a:lnTo>
                  <a:pt x="115872" y="116523"/>
                </a:lnTo>
                <a:lnTo>
                  <a:pt x="98503" y="119904"/>
                </a:lnTo>
                <a:lnTo>
                  <a:pt x="164391" y="119904"/>
                </a:lnTo>
                <a:lnTo>
                  <a:pt x="168799" y="116931"/>
                </a:lnTo>
                <a:lnTo>
                  <a:pt x="180995" y="103783"/>
                </a:lnTo>
                <a:lnTo>
                  <a:pt x="189364" y="87696"/>
                </a:lnTo>
                <a:lnTo>
                  <a:pt x="192472" y="69038"/>
                </a:lnTo>
                <a:lnTo>
                  <a:pt x="185722" y="38037"/>
                </a:lnTo>
                <a:lnTo>
                  <a:pt x="170353" y="20591"/>
                </a:lnTo>
                <a:close/>
              </a:path>
            </a:pathLst>
          </a:custGeom>
          <a:solidFill>
            <a:srgbClr val="00559D"/>
          </a:solidFill>
        </p:spPr>
        <p:txBody>
          <a:bodyPr wrap="square" lIns="0" tIns="0" rIns="0" bIns="0" rtlCol="0"/>
          <a:lstStyle/>
          <a:p>
            <a:pPr defTabSz="1134405">
              <a:buClrTx/>
            </a:pPr>
            <a:endParaRPr sz="2233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80648" y="703472"/>
            <a:ext cx="5721052" cy="1221368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lnSpc>
                <a:spcPts val="1780"/>
              </a:lnSpc>
              <a:spcBef>
                <a:spcPts val="124"/>
              </a:spcBef>
              <a:buClrTx/>
            </a:pPr>
            <a:r>
              <a:rPr sz="1489" dirty="0">
                <a:solidFill>
                  <a:srgbClr val="00559D"/>
                </a:solidFill>
                <a:latin typeface="Gotham Medium" pitchFamily="50" charset="0"/>
              </a:rPr>
              <a:t>…</a:t>
            </a:r>
            <a:r>
              <a:rPr sz="1489" spc="315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lang="pl-PL" sz="1489" spc="315" dirty="0">
                <a:solidFill>
                  <a:srgbClr val="00559D"/>
                </a:solidFill>
                <a:latin typeface="Gotham Medium" pitchFamily="50" charset="0"/>
              </a:rPr>
              <a:t>do najnowocześniejszych rozwiązań </a:t>
            </a:r>
            <a:r>
              <a:rPr lang="pl-PL" sz="1489" spc="315" dirty="0" err="1">
                <a:solidFill>
                  <a:srgbClr val="00559D"/>
                </a:solidFill>
                <a:latin typeface="Gotham Medium" pitchFamily="50" charset="0"/>
              </a:rPr>
              <a:t>premium</a:t>
            </a:r>
            <a:r>
              <a:rPr lang="pl-PL" sz="1489" spc="315" dirty="0">
                <a:solidFill>
                  <a:srgbClr val="00559D"/>
                </a:solidFill>
                <a:latin typeface="Gotham Medium" pitchFamily="50" charset="0"/>
              </a:rPr>
              <a:t> i zautomatyzowanej produkcji.</a:t>
            </a:r>
            <a:endParaRPr sz="1489" dirty="0">
              <a:solidFill>
                <a:sysClr val="windowText" lastClr="000000"/>
              </a:solidFill>
              <a:latin typeface="Gotham Medium" pitchFamily="50" charset="0"/>
            </a:endParaRPr>
          </a:p>
          <a:p>
            <a:pPr marL="15756" marR="6302" defTabSz="1134405">
              <a:lnSpc>
                <a:spcPts val="1303"/>
              </a:lnSpc>
              <a:spcBef>
                <a:spcPts val="577"/>
              </a:spcBef>
              <a:buClrTx/>
            </a:pPr>
            <a:r>
              <a:rPr lang="pl-PL" sz="1117" spc="12" dirty="0">
                <a:solidFill>
                  <a:srgbClr val="00559D"/>
                </a:solidFill>
                <a:latin typeface="Gotham Book" pitchFamily="50" charset="0"/>
              </a:rPr>
              <a:t>Od tego czasu firma z siedzibą w </a:t>
            </a:r>
            <a:r>
              <a:rPr lang="pl-PL" sz="1117" spc="12" dirty="0" err="1">
                <a:solidFill>
                  <a:srgbClr val="00559D"/>
                </a:solidFill>
                <a:latin typeface="Gotham Book" pitchFamily="50" charset="0"/>
              </a:rPr>
              <a:t>Taunusstein</a:t>
            </a:r>
            <a:r>
              <a:rPr lang="pl-PL" sz="1117" spc="12" dirty="0">
                <a:solidFill>
                  <a:srgbClr val="00559D"/>
                </a:solidFill>
                <a:latin typeface="Gotham Book" pitchFamily="50" charset="0"/>
              </a:rPr>
              <a:t> w Niemczech rozwinęła się w międzynarodową grupę, produkującą szeroką gamę wysokiej jakości produktów w najnowocześniejszych fabrykach w Niemczech, Włoszech, Wielkiej Brytanii i Chinach.</a:t>
            </a:r>
            <a:endParaRPr sz="1117" dirty="0">
              <a:solidFill>
                <a:sysClr val="windowText" lastClr="000000"/>
              </a:solidFill>
              <a:latin typeface="Gotham Book" pitchFamily="50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254" y="728591"/>
            <a:ext cx="5527971" cy="1190847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lnSpc>
                <a:spcPts val="1780"/>
              </a:lnSpc>
              <a:spcBef>
                <a:spcPts val="124"/>
              </a:spcBef>
              <a:buClrTx/>
            </a:pPr>
            <a:r>
              <a:rPr lang="pl-PL" sz="1489" dirty="0">
                <a:solidFill>
                  <a:srgbClr val="00559D"/>
                </a:solidFill>
                <a:latin typeface="Gotham Medium" pitchFamily="50" charset="0"/>
              </a:rPr>
              <a:t>Od małej rodzinnej firmy, produkującej pod gruszą…</a:t>
            </a:r>
          </a:p>
          <a:p>
            <a:pPr marL="15756" defTabSz="1134405">
              <a:lnSpc>
                <a:spcPts val="1780"/>
              </a:lnSpc>
              <a:spcBef>
                <a:spcPts val="124"/>
              </a:spcBef>
              <a:buClrTx/>
            </a:pPr>
            <a:endParaRPr lang="pl-PL" sz="1489" dirty="0">
              <a:solidFill>
                <a:srgbClr val="00559D"/>
              </a:solidFill>
              <a:latin typeface="Gotham Medium" pitchFamily="50" charset="0"/>
            </a:endParaRPr>
          </a:p>
          <a:p>
            <a:pPr marL="15756" defTabSz="1134405">
              <a:spcBef>
                <a:spcPts val="124"/>
              </a:spcBef>
              <a:buClrTx/>
            </a:pPr>
            <a:r>
              <a:rPr lang="pl-PL" sz="1117" spc="12" dirty="0">
                <a:solidFill>
                  <a:srgbClr val="00559D"/>
                </a:solidFill>
                <a:latin typeface="Gotham Book" pitchFamily="50" charset="0"/>
              </a:rPr>
              <a:t>Historia firmy BRITA rozpoczęła się w 1966 roku, kiedy założyciel Heinz </a:t>
            </a:r>
            <a:r>
              <a:rPr lang="pl-PL" sz="1117" spc="12" dirty="0" err="1">
                <a:solidFill>
                  <a:srgbClr val="00559D"/>
                </a:solidFill>
                <a:latin typeface="Gotham Book" pitchFamily="50" charset="0"/>
              </a:rPr>
              <a:t>Hankammer</a:t>
            </a:r>
            <a:r>
              <a:rPr lang="pl-PL" sz="1117" spc="12" dirty="0">
                <a:solidFill>
                  <a:srgbClr val="00559D"/>
                </a:solidFill>
                <a:latin typeface="Gotham Book" pitchFamily="50" charset="0"/>
              </a:rPr>
              <a:t> wpadł na pomysł zoptymalizowania wody z kranu w praktyczny i łatwy sposób. W tamtych czasach produkcja była rzeczywiście biznesem rodzinnym.</a:t>
            </a:r>
            <a:endParaRPr lang="en-US" sz="1117" spc="12" dirty="0">
              <a:solidFill>
                <a:srgbClr val="00559D"/>
              </a:solidFill>
              <a:latin typeface="Gotham Book" pitchFamily="50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254" y="8054043"/>
            <a:ext cx="362387" cy="187816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sz="1117" spc="-25" dirty="0">
                <a:solidFill>
                  <a:srgbClr val="00559D"/>
                </a:solidFill>
              </a:rPr>
              <a:t>2023</a:t>
            </a:r>
            <a:endParaRPr sz="1117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77994" y="8054043"/>
            <a:ext cx="3552176" cy="187816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sz="1117" dirty="0">
                <a:solidFill>
                  <a:srgbClr val="00559D"/>
                </a:solidFill>
              </a:rPr>
              <a:t>BRITA</a:t>
            </a:r>
            <a:r>
              <a:rPr sz="1117" spc="105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| Corporate</a:t>
            </a:r>
            <a:r>
              <a:rPr sz="1117" spc="-68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Presentation</a:t>
            </a:r>
            <a:r>
              <a:rPr sz="1117" spc="-62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|</a:t>
            </a:r>
            <a:r>
              <a:rPr sz="1117" spc="-105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BRITA</a:t>
            </a:r>
            <a:r>
              <a:rPr sz="1117" spc="112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Then</a:t>
            </a:r>
            <a:r>
              <a:rPr sz="1117" spc="-68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and</a:t>
            </a:r>
            <a:r>
              <a:rPr sz="1117" spc="43" dirty="0">
                <a:solidFill>
                  <a:srgbClr val="00559D"/>
                </a:solidFill>
              </a:rPr>
              <a:t> </a:t>
            </a:r>
            <a:r>
              <a:rPr sz="1117" spc="-31" dirty="0">
                <a:solidFill>
                  <a:srgbClr val="00559D"/>
                </a:solidFill>
              </a:rPr>
              <a:t>Now</a:t>
            </a:r>
            <a:endParaRPr sz="1117">
              <a:solidFill>
                <a:sysClr val="windowText" lastClr="000000"/>
              </a:solidFill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692837" y="1926560"/>
            <a:ext cx="7448619" cy="6073914"/>
            <a:chOff x="6200775" y="1552575"/>
            <a:chExt cx="6003925" cy="489585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0775" y="1552575"/>
              <a:ext cx="5991225" cy="45053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39638" y="5343588"/>
              <a:ext cx="123317" cy="1518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59044" y="5343969"/>
              <a:ext cx="132969" cy="1520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011025" y="5667375"/>
              <a:ext cx="180975" cy="352425"/>
            </a:xfrm>
            <a:custGeom>
              <a:avLst/>
              <a:gdLst/>
              <a:ahLst/>
              <a:cxnLst/>
              <a:rect l="l" t="t" r="r" b="b"/>
              <a:pathLst>
                <a:path w="180975" h="352425">
                  <a:moveTo>
                    <a:pt x="176275" y="0"/>
                  </a:moveTo>
                  <a:lnTo>
                    <a:pt x="129395" y="6294"/>
                  </a:lnTo>
                  <a:lnTo>
                    <a:pt x="87281" y="24058"/>
                  </a:lnTo>
                  <a:lnTo>
                    <a:pt x="51609" y="51611"/>
                  </a:lnTo>
                  <a:lnTo>
                    <a:pt x="24054" y="87274"/>
                  </a:lnTo>
                  <a:lnTo>
                    <a:pt x="6292" y="129368"/>
                  </a:lnTo>
                  <a:lnTo>
                    <a:pt x="0" y="176212"/>
                  </a:lnTo>
                  <a:lnTo>
                    <a:pt x="6292" y="223056"/>
                  </a:lnTo>
                  <a:lnTo>
                    <a:pt x="24054" y="265150"/>
                  </a:lnTo>
                  <a:lnTo>
                    <a:pt x="51609" y="300813"/>
                  </a:lnTo>
                  <a:lnTo>
                    <a:pt x="87281" y="328366"/>
                  </a:lnTo>
                  <a:lnTo>
                    <a:pt x="129395" y="346130"/>
                  </a:lnTo>
                  <a:lnTo>
                    <a:pt x="176275" y="352425"/>
                  </a:lnTo>
                  <a:lnTo>
                    <a:pt x="180974" y="351793"/>
                  </a:lnTo>
                  <a:lnTo>
                    <a:pt x="180974" y="631"/>
                  </a:lnTo>
                  <a:lnTo>
                    <a:pt x="176275" y="0"/>
                  </a:lnTo>
                  <a:close/>
                </a:path>
              </a:pathLst>
            </a:custGeom>
            <a:solidFill>
              <a:srgbClr val="00B0EB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2011025" y="6096000"/>
              <a:ext cx="180975" cy="352425"/>
            </a:xfrm>
            <a:custGeom>
              <a:avLst/>
              <a:gdLst/>
              <a:ahLst/>
              <a:cxnLst/>
              <a:rect l="l" t="t" r="r" b="b"/>
              <a:pathLst>
                <a:path w="180975" h="352425">
                  <a:moveTo>
                    <a:pt x="176275" y="0"/>
                  </a:moveTo>
                  <a:lnTo>
                    <a:pt x="129395" y="6294"/>
                  </a:lnTo>
                  <a:lnTo>
                    <a:pt x="87281" y="24058"/>
                  </a:lnTo>
                  <a:lnTo>
                    <a:pt x="51609" y="51611"/>
                  </a:lnTo>
                  <a:lnTo>
                    <a:pt x="24054" y="87274"/>
                  </a:lnTo>
                  <a:lnTo>
                    <a:pt x="6292" y="129368"/>
                  </a:lnTo>
                  <a:lnTo>
                    <a:pt x="0" y="176212"/>
                  </a:lnTo>
                  <a:lnTo>
                    <a:pt x="6292" y="223056"/>
                  </a:lnTo>
                  <a:lnTo>
                    <a:pt x="24054" y="265150"/>
                  </a:lnTo>
                  <a:lnTo>
                    <a:pt x="51609" y="300813"/>
                  </a:lnTo>
                  <a:lnTo>
                    <a:pt x="87281" y="328366"/>
                  </a:lnTo>
                  <a:lnTo>
                    <a:pt x="129395" y="346130"/>
                  </a:lnTo>
                  <a:lnTo>
                    <a:pt x="176275" y="352425"/>
                  </a:lnTo>
                  <a:lnTo>
                    <a:pt x="180974" y="351793"/>
                  </a:lnTo>
                  <a:lnTo>
                    <a:pt x="180974" y="631"/>
                  </a:lnTo>
                  <a:lnTo>
                    <a:pt x="176275" y="0"/>
                  </a:lnTo>
                  <a:close/>
                </a:path>
              </a:pathLst>
            </a:custGeom>
            <a:solidFill>
              <a:srgbClr val="83D0F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2011025" y="5238750"/>
              <a:ext cx="180975" cy="352425"/>
            </a:xfrm>
            <a:custGeom>
              <a:avLst/>
              <a:gdLst/>
              <a:ahLst/>
              <a:cxnLst/>
              <a:rect l="l" t="t" r="r" b="b"/>
              <a:pathLst>
                <a:path w="180975" h="352425">
                  <a:moveTo>
                    <a:pt x="176275" y="0"/>
                  </a:moveTo>
                  <a:lnTo>
                    <a:pt x="129395" y="6292"/>
                  </a:lnTo>
                  <a:lnTo>
                    <a:pt x="87281" y="24054"/>
                  </a:lnTo>
                  <a:lnTo>
                    <a:pt x="51609" y="51609"/>
                  </a:lnTo>
                  <a:lnTo>
                    <a:pt x="24054" y="87281"/>
                  </a:lnTo>
                  <a:lnTo>
                    <a:pt x="6292" y="129395"/>
                  </a:lnTo>
                  <a:lnTo>
                    <a:pt x="0" y="176275"/>
                  </a:lnTo>
                  <a:lnTo>
                    <a:pt x="6292" y="223102"/>
                  </a:lnTo>
                  <a:lnTo>
                    <a:pt x="24054" y="265180"/>
                  </a:lnTo>
                  <a:lnTo>
                    <a:pt x="51609" y="300831"/>
                  </a:lnTo>
                  <a:lnTo>
                    <a:pt x="87281" y="328374"/>
                  </a:lnTo>
                  <a:lnTo>
                    <a:pt x="129395" y="346132"/>
                  </a:lnTo>
                  <a:lnTo>
                    <a:pt x="176275" y="352425"/>
                  </a:lnTo>
                  <a:lnTo>
                    <a:pt x="180974" y="351793"/>
                  </a:lnTo>
                  <a:lnTo>
                    <a:pt x="180974" y="631"/>
                  </a:lnTo>
                  <a:lnTo>
                    <a:pt x="176275" y="0"/>
                  </a:lnTo>
                  <a:close/>
                </a:path>
              </a:pathLst>
            </a:custGeom>
            <a:solidFill>
              <a:srgbClr val="00559D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12676" y="5231541"/>
              <a:ext cx="192024" cy="3764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5" name="Google Shape;1205;p52"/>
          <p:cNvGraphicFramePr/>
          <p:nvPr>
            <p:extLst>
              <p:ext uri="{D42A27DB-BD31-4B8C-83A1-F6EECF244321}">
                <p14:modId xmlns:p14="http://schemas.microsoft.com/office/powerpoint/2010/main" val="2883254656"/>
              </p:ext>
            </p:extLst>
          </p:nvPr>
        </p:nvGraphicFramePr>
        <p:xfrm>
          <a:off x="899998" y="2437807"/>
          <a:ext cx="13368452" cy="5552550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3528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9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9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Model	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                                                                         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C-Tap 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 niegazowana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C-Tap 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 niegazowana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+ 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C-Tap 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 niegazowana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+ 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gorąca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C-Tap 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 niegazowana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+ 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gazowana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+ 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gorąca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Konstrukcja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/ 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Typ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Tap System: C-Tap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70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Rodzaje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806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50">
                <a:tc gridSpan="5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Opcje konfiguracji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 kranu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niski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kran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(260 mm 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 dozownika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kran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(330 mm 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 dozownika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instalacji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środowiskach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pozbawionych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barier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Easy Access Panel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instalacji bez podłączania odpływu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pojemnik ściekowy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450">
                <a:tc gridSpan="5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Specyfikacja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 chłodzenia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85 l/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 grzewcza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rzewacz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20 l/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podgrzewacz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30 l/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godz.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Pasuje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szafek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podblatowych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o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następujących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wymiarach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 (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600 x 800 x 600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8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800 x 800 x 600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8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urządzeń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podblatowych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 anchor="ctr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cooler: 272 x 490 x 473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8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272 x 490 x 473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podgrzewacz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230 x 415 x 234 mm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|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podgrzewacz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230 x 670 x 234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kranu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ociekaczem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9850" marB="0" anchor="ctr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niski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kran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134 x 339 x 269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kran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134 x 409 x 269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450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70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ysokość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1.9 kg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38.5 kg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urządzenie</a:t>
                      </a:r>
                      <a:r>
                        <a:rPr lang="en-US" sz="1000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podblatowe</a:t>
                      </a:r>
                      <a:r>
                        <a:rPr lang="en-US" sz="1000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r>
                        <a:rPr lang="en-US" sz="1000" b="0" i="0" u="none" strike="noStrike" cap="none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38.5 kg</a:t>
                      </a:r>
                      <a:endParaRPr dirty="0">
                        <a:latin typeface="Gotham Book" pitchFamily="50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urządzenie</a:t>
                      </a:r>
                      <a:r>
                        <a:rPr lang="en-US" sz="1000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podblatowe</a:t>
                      </a:r>
                      <a:r>
                        <a:rPr lang="en-US" sz="1000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- </a:t>
                      </a: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</a:t>
                      </a:r>
                      <a:r>
                        <a:rPr lang="en-US" sz="1000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podgrzewacz</a:t>
                      </a:r>
                      <a:r>
                        <a:rPr lang="en-US" sz="1000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7.8 kg</a:t>
                      </a:r>
                      <a:r>
                        <a:rPr lang="pl-PL" sz="1000" b="0" i="0" u="none" strike="noStrike" cap="none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|</a:t>
                      </a:r>
                      <a:r>
                        <a:rPr lang="en-US" sz="1000" b="0" i="0" u="none" strike="noStrike" cap="none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duży</a:t>
                      </a:r>
                      <a:r>
                        <a:rPr lang="en-US" sz="1000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podgrzewacz</a:t>
                      </a:r>
                      <a:r>
                        <a:rPr lang="en-US" sz="1000" b="0" i="0" u="none" strike="noStrike" cap="none" dirty="0">
                          <a:solidFill>
                            <a:srgbClr val="1B497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11.3 kg</a:t>
                      </a:r>
                      <a:endParaRPr dirty="0">
                        <a:latin typeface="Gotham Book" pitchFamily="50" charset="0"/>
                      </a:endParaRPr>
                    </a:p>
                  </a:txBody>
                  <a:tcPr marL="0" marR="0" marT="32375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Maks. pobór mocy, układ chłodzenia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540 W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ks. pobór mocy, podgrzewacz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22440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2.1 KW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625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natężenie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 l/min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natężenie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gazowana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6456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1.6 l/min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65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1.6 l/min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natężenie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gorąca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podgrzewacz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1.6 l/min,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podgrzewacz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1.9 l/min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chwilowy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pobór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woda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gorąca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podgrzewacz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1.8 l 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 temp. do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95°C,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podgrzewacz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6 l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temp. do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95°C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206" name="Google Shape;120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3327" y="1311061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160" y="1311061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40993" y="1311061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60102" y="1311061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52" descr="Ein Bild, das Symbol, Kreis enthält.&#10;&#10;Automatisch generierte Beschreibu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95094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17269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85130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268684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5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653498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52" descr="Ein Bild, das Symbol, Kreis enthält.&#10;&#10;Automatisch generierte Beschreibu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27062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49237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5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814605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52" descr="Ein Bild, das Symbol, Kreis enthält.&#10;&#10;Automatisch generierte Beschreibu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90187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12362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80223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63777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52" descr="Ein Bild, das Symbol, Kreis enthält.&#10;&#10;Automatisch generierte Beschreibu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6838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39013" y="3025970"/>
            <a:ext cx="220504" cy="220504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52"/>
          <p:cNvSpPr txBox="1">
            <a:spLocks noGrp="1"/>
          </p:cNvSpPr>
          <p:nvPr>
            <p:ph type="title"/>
          </p:nvPr>
        </p:nvSpPr>
        <p:spPr>
          <a:xfrm>
            <a:off x="877064" y="707968"/>
            <a:ext cx="347021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Extra C-Tap</a:t>
            </a:r>
            <a:endParaRPr dirty="0">
              <a:latin typeface="Gotham Book" pitchFamily="50" charset="0"/>
            </a:endParaRPr>
          </a:p>
        </p:txBody>
      </p:sp>
      <p:sp>
        <p:nvSpPr>
          <p:cNvPr id="1225" name="Google Shape;1225;p52"/>
          <p:cNvSpPr txBox="1"/>
          <p:nvPr/>
        </p:nvSpPr>
        <p:spPr>
          <a:xfrm>
            <a:off x="887300" y="260000"/>
            <a:ext cx="1591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26" name="Google Shape;1226;p52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7" name="Google Shape;1227;p52"/>
          <p:cNvSpPr txBox="1"/>
          <p:nvPr/>
        </p:nvSpPr>
        <p:spPr>
          <a:xfrm>
            <a:off x="887300" y="1311050"/>
            <a:ext cx="1955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</a:rPr>
              <a:t>Dane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techniczne</a:t>
            </a:r>
            <a:endParaRPr sz="1600" dirty="0">
              <a:latin typeface="Gotham Book" pitchFamily="50" charset="0"/>
              <a:sym typeface="Arial"/>
            </a:endParaRPr>
          </a:p>
        </p:txBody>
      </p:sp>
      <p:pic>
        <p:nvPicPr>
          <p:cNvPr id="1228" name="Google Shape;1228;p5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7;p7">
            <a:extLst>
              <a:ext uri="{FF2B5EF4-FFF2-40B4-BE49-F238E27FC236}">
                <a16:creationId xmlns:a16="http://schemas.microsoft.com/office/drawing/2014/main" id="{EADFEE0A-C1B9-E909-459F-329164CDD6B9}"/>
              </a:ext>
            </a:extLst>
          </p:cNvPr>
          <p:cNvSpPr txBox="1"/>
          <p:nvPr/>
        </p:nvSpPr>
        <p:spPr>
          <a:xfrm>
            <a:off x="886840" y="808109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" name="Prostokąt 4">
            <a:hlinkClick r:id="rId13"/>
            <a:extLst>
              <a:ext uri="{FF2B5EF4-FFF2-40B4-BE49-F238E27FC236}">
                <a16:creationId xmlns:a16="http://schemas.microsoft.com/office/drawing/2014/main" id="{C0C819D5-2445-6BBE-F49B-3FFBEB697C26}"/>
              </a:ext>
            </a:extLst>
          </p:cNvPr>
          <p:cNvSpPr/>
          <p:nvPr/>
        </p:nvSpPr>
        <p:spPr>
          <a:xfrm>
            <a:off x="877064" y="8198266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Google Shape;123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05"/>
            <a:ext cx="8153996" cy="7456881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53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237" name="Google Shape;1237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2328" y="7782789"/>
            <a:ext cx="138087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3145" y="7780439"/>
            <a:ext cx="119888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2691" y="7780438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7158" y="7954042"/>
            <a:ext cx="433654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9254" y="7772632"/>
            <a:ext cx="1130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70961" y="7773099"/>
            <a:ext cx="112775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5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89653" y="7747383"/>
            <a:ext cx="113664" cy="1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5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23881" y="7885366"/>
            <a:ext cx="114080" cy="11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5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89662" y="7885380"/>
            <a:ext cx="113512" cy="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5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24195" y="7747109"/>
            <a:ext cx="113195" cy="11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5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54295" y="7626848"/>
            <a:ext cx="363448" cy="4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5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059540" y="7741031"/>
            <a:ext cx="157848" cy="15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5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983634" y="7654393"/>
            <a:ext cx="305364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5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008455" y="8042380"/>
            <a:ext cx="216501" cy="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5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595820" y="7728492"/>
            <a:ext cx="301478" cy="31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5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207237" y="7685154"/>
            <a:ext cx="423862" cy="3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5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675320" y="7577887"/>
            <a:ext cx="270649" cy="5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53"/>
          <p:cNvSpPr txBox="1"/>
          <p:nvPr/>
        </p:nvSpPr>
        <p:spPr>
          <a:xfrm>
            <a:off x="3946880" y="7787420"/>
            <a:ext cx="7486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3399CC"/>
                </a:solidFill>
                <a:latin typeface="Arial"/>
                <a:ea typeface="Arial"/>
                <a:cs typeface="Arial"/>
                <a:sym typeface="Arial"/>
              </a:rPr>
              <a:t>Product compliant with Reg.EC No 1935/2004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53"/>
          <p:cNvSpPr txBox="1"/>
          <p:nvPr/>
        </p:nvSpPr>
        <p:spPr>
          <a:xfrm>
            <a:off x="1708608" y="7976067"/>
            <a:ext cx="195580" cy="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" b="1">
                <a:solidFill>
                  <a:srgbClr val="14120E"/>
                </a:solidFill>
                <a:latin typeface="Arial"/>
                <a:ea typeface="Arial"/>
                <a:cs typeface="Arial"/>
                <a:sym typeface="Arial"/>
              </a:rPr>
              <a:t>KUKreg4</a:t>
            </a:r>
            <a:endParaRPr sz="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53"/>
          <p:cNvSpPr txBox="1">
            <a:spLocks noGrp="1"/>
          </p:cNvSpPr>
          <p:nvPr>
            <p:ph type="title"/>
          </p:nvPr>
        </p:nvSpPr>
        <p:spPr>
          <a:xfrm>
            <a:off x="8746199" y="1721400"/>
            <a:ext cx="5506983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FFFF"/>
                </a:solidFill>
                <a:latin typeface="Gotham Book" pitchFamily="50" charset="0"/>
              </a:rPr>
              <a:t>Przedstawiamy</a:t>
            </a:r>
            <a:r>
              <a:rPr lang="en-US" sz="32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Fill Pro</a:t>
            </a:r>
            <a:endParaRPr dirty="0">
              <a:latin typeface="Gotham Book" pitchFamily="50" charset="0"/>
            </a:endParaRPr>
          </a:p>
        </p:txBody>
      </p:sp>
      <p:sp>
        <p:nvSpPr>
          <p:cNvPr id="1257" name="Google Shape;1257;p53"/>
          <p:cNvSpPr txBox="1"/>
          <p:nvPr/>
        </p:nvSpPr>
        <p:spPr>
          <a:xfrm>
            <a:off x="8746198" y="2388724"/>
            <a:ext cx="6379501" cy="642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8963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Wydajny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dyspenser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o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dużej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pojemności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łączący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w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sobie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szybkość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styl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precyzję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2000" dirty="0">
              <a:latin typeface="Gotham Book" pitchFamily="50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2550" dirty="0">
              <a:latin typeface="Gotham Book" pitchFamily="50" charset="0"/>
              <a:sym typeface="Arial"/>
            </a:endParaRP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Najpotężniejszy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dyspenser do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wody BRITA o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najwyższej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wydajności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chłodzenia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–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idealny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do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ruchliwych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restauracji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barów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hoteli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dużych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biur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i 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wydarze</a:t>
            </a:r>
            <a:r>
              <a:rPr lang="pl-PL" sz="1600" dirty="0" err="1">
                <a:solidFill>
                  <a:srgbClr val="FFFFFF"/>
                </a:solidFill>
                <a:latin typeface="Gotham Book" pitchFamily="50" charset="0"/>
              </a:rPr>
              <a:t>nia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Do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wyboru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cztery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rodzaje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orzeźwiającej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wody: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nieschłodzona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schłodzona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niegazowana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schłodzona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musująca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gazowana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Stylowa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jednostka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w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obudowie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ze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szczotkowanej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stali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nierdzewnej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przeznaczona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do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montażu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blacie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lub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wolnostojąca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bez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nieestetycznych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zbiorników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butelek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czy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węży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Precyzyjne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ustawianie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butelek i szklanek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prowadnicach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tacki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ociekowej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dokładna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kontrola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porcji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bez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straty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kropli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wody.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Naciśnij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przycisk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odejdź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,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odbierz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TwinFilling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podwaja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wydajność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obsługi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napełniając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jednocześnie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dwie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butelki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lub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szklanki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endParaRPr sz="1600" dirty="0">
              <a:solidFill>
                <a:srgbClr val="FFFFFF"/>
              </a:solidFill>
              <a:latin typeface="Gotham Book" pitchFamily="50" charset="0"/>
            </a:endParaRPr>
          </a:p>
        </p:txBody>
      </p:sp>
      <p:pic>
        <p:nvPicPr>
          <p:cNvPr id="1258" name="Google Shape;1258;p5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53"/>
          <p:cNvSpPr txBox="1"/>
          <p:nvPr/>
        </p:nvSpPr>
        <p:spPr>
          <a:xfrm>
            <a:off x="887300" y="260000"/>
            <a:ext cx="1564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solidFill>
                <a:schemeClr val="lt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0" name="Google Shape;1260;p53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4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266" name="Google Shape;126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2279" y="3092593"/>
            <a:ext cx="709676" cy="7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54" descr="Ein Bild, das Symbol, Kreis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2843" y="213251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018" y="213251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2748" y="213251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18493" y="213251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72339" y="4676118"/>
            <a:ext cx="801013" cy="804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2" name="Google Shape;1272;p54"/>
          <p:cNvGrpSpPr/>
          <p:nvPr/>
        </p:nvGrpSpPr>
        <p:grpSpPr>
          <a:xfrm>
            <a:off x="5022398" y="1232103"/>
            <a:ext cx="5867399" cy="7274699"/>
            <a:chOff x="5022398" y="1232103"/>
            <a:chExt cx="5867399" cy="7274699"/>
          </a:xfrm>
        </p:grpSpPr>
        <p:pic>
          <p:nvPicPr>
            <p:cNvPr id="1273" name="Google Shape;1273;p5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022398" y="1232103"/>
              <a:ext cx="5867399" cy="5867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4" name="Google Shape;1274;p5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241021" y="6118974"/>
              <a:ext cx="3406952" cy="2387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5" name="Google Shape;1275;p54"/>
          <p:cNvGrpSpPr/>
          <p:nvPr/>
        </p:nvGrpSpPr>
        <p:grpSpPr>
          <a:xfrm>
            <a:off x="13408025" y="6793192"/>
            <a:ext cx="283845" cy="991146"/>
            <a:chOff x="13408025" y="6793192"/>
            <a:chExt cx="283845" cy="991146"/>
          </a:xfrm>
        </p:grpSpPr>
        <p:sp>
          <p:nvSpPr>
            <p:cNvPr id="1276" name="Google Shape;1276;p54"/>
            <p:cNvSpPr/>
            <p:nvPr/>
          </p:nvSpPr>
          <p:spPr>
            <a:xfrm>
              <a:off x="13408025" y="7211568"/>
              <a:ext cx="283845" cy="572770"/>
            </a:xfrm>
            <a:custGeom>
              <a:avLst/>
              <a:gdLst/>
              <a:ahLst/>
              <a:cxnLst/>
              <a:rect l="l" t="t" r="r" b="b"/>
              <a:pathLst>
                <a:path w="283844" h="572770" extrusionOk="0">
                  <a:moveTo>
                    <a:pt x="0" y="572706"/>
                  </a:moveTo>
                  <a:lnTo>
                    <a:pt x="283248" y="572706"/>
                  </a:lnTo>
                  <a:lnTo>
                    <a:pt x="283248" y="0"/>
                  </a:lnTo>
                  <a:lnTo>
                    <a:pt x="0" y="0"/>
                  </a:lnTo>
                  <a:lnTo>
                    <a:pt x="0" y="572706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54"/>
            <p:cNvSpPr/>
            <p:nvPr/>
          </p:nvSpPr>
          <p:spPr>
            <a:xfrm>
              <a:off x="13458809" y="7212696"/>
              <a:ext cx="179070" cy="571500"/>
            </a:xfrm>
            <a:custGeom>
              <a:avLst/>
              <a:gdLst/>
              <a:ahLst/>
              <a:cxnLst/>
              <a:rect l="l" t="t" r="r" b="b"/>
              <a:pathLst>
                <a:path w="179069" h="571500" extrusionOk="0">
                  <a:moveTo>
                    <a:pt x="0" y="570890"/>
                  </a:moveTo>
                  <a:lnTo>
                    <a:pt x="0" y="0"/>
                  </a:lnTo>
                </a:path>
                <a:path w="179069" h="571500" extrusionOk="0">
                  <a:moveTo>
                    <a:pt x="178663" y="570890"/>
                  </a:moveTo>
                  <a:lnTo>
                    <a:pt x="178663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54"/>
            <p:cNvSpPr/>
            <p:nvPr/>
          </p:nvSpPr>
          <p:spPr>
            <a:xfrm>
              <a:off x="13408215" y="6793192"/>
              <a:ext cx="283210" cy="420370"/>
            </a:xfrm>
            <a:custGeom>
              <a:avLst/>
              <a:gdLst/>
              <a:ahLst/>
              <a:cxnLst/>
              <a:rect l="l" t="t" r="r" b="b"/>
              <a:pathLst>
                <a:path w="283209" h="420370" extrusionOk="0">
                  <a:moveTo>
                    <a:pt x="0" y="420230"/>
                  </a:moveTo>
                  <a:lnTo>
                    <a:pt x="282879" y="420230"/>
                  </a:lnTo>
                  <a:lnTo>
                    <a:pt x="282879" y="0"/>
                  </a:lnTo>
                  <a:lnTo>
                    <a:pt x="0" y="0"/>
                  </a:lnTo>
                  <a:lnTo>
                    <a:pt x="0" y="42023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54"/>
            <p:cNvSpPr/>
            <p:nvPr/>
          </p:nvSpPr>
          <p:spPr>
            <a:xfrm>
              <a:off x="13497509" y="6825640"/>
              <a:ext cx="104775" cy="63500"/>
            </a:xfrm>
            <a:custGeom>
              <a:avLst/>
              <a:gdLst/>
              <a:ahLst/>
              <a:cxnLst/>
              <a:rect l="l" t="t" r="r" b="b"/>
              <a:pathLst>
                <a:path w="104775" h="63500" extrusionOk="0">
                  <a:moveTo>
                    <a:pt x="0" y="63106"/>
                  </a:moveTo>
                  <a:lnTo>
                    <a:pt x="104305" y="63106"/>
                  </a:lnTo>
                  <a:lnTo>
                    <a:pt x="104305" y="0"/>
                  </a:lnTo>
                  <a:lnTo>
                    <a:pt x="0" y="0"/>
                  </a:lnTo>
                  <a:lnTo>
                    <a:pt x="0" y="63106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54"/>
            <p:cNvSpPr/>
            <p:nvPr/>
          </p:nvSpPr>
          <p:spPr>
            <a:xfrm>
              <a:off x="13494919" y="6920230"/>
              <a:ext cx="109855" cy="15240"/>
            </a:xfrm>
            <a:custGeom>
              <a:avLst/>
              <a:gdLst/>
              <a:ahLst/>
              <a:cxnLst/>
              <a:rect l="l" t="t" r="r" b="b"/>
              <a:pathLst>
                <a:path w="109855" h="15240" extrusionOk="0">
                  <a:moveTo>
                    <a:pt x="22631" y="0"/>
                  </a:moveTo>
                  <a:lnTo>
                    <a:pt x="0" y="0"/>
                  </a:lnTo>
                  <a:lnTo>
                    <a:pt x="0" y="14668"/>
                  </a:lnTo>
                  <a:lnTo>
                    <a:pt x="22631" y="14668"/>
                  </a:lnTo>
                  <a:lnTo>
                    <a:pt x="22631" y="0"/>
                  </a:lnTo>
                  <a:close/>
                </a:path>
                <a:path w="109855" h="15240" extrusionOk="0">
                  <a:moveTo>
                    <a:pt x="109512" y="0"/>
                  </a:moveTo>
                  <a:lnTo>
                    <a:pt x="86880" y="0"/>
                  </a:lnTo>
                  <a:lnTo>
                    <a:pt x="86880" y="14668"/>
                  </a:lnTo>
                  <a:lnTo>
                    <a:pt x="109512" y="14668"/>
                  </a:lnTo>
                  <a:lnTo>
                    <a:pt x="109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54"/>
            <p:cNvSpPr/>
            <p:nvPr/>
          </p:nvSpPr>
          <p:spPr>
            <a:xfrm>
              <a:off x="13459435" y="6793194"/>
              <a:ext cx="180975" cy="420370"/>
            </a:xfrm>
            <a:custGeom>
              <a:avLst/>
              <a:gdLst/>
              <a:ahLst/>
              <a:cxnLst/>
              <a:rect l="l" t="t" r="r" b="b"/>
              <a:pathLst>
                <a:path w="180975" h="420370" extrusionOk="0">
                  <a:moveTo>
                    <a:pt x="0" y="420230"/>
                  </a:moveTo>
                  <a:lnTo>
                    <a:pt x="0" y="0"/>
                  </a:lnTo>
                </a:path>
                <a:path w="180975" h="420370" extrusionOk="0">
                  <a:moveTo>
                    <a:pt x="180454" y="420230"/>
                  </a:moveTo>
                  <a:lnTo>
                    <a:pt x="180454" y="0"/>
                  </a:lnTo>
                </a:path>
                <a:path w="180975" h="420370" extrusionOk="0">
                  <a:moveTo>
                    <a:pt x="0" y="127038"/>
                  </a:moveTo>
                  <a:lnTo>
                    <a:pt x="180454" y="127038"/>
                  </a:lnTo>
                </a:path>
                <a:path w="180975" h="420370" extrusionOk="0">
                  <a:moveTo>
                    <a:pt x="0" y="394665"/>
                  </a:moveTo>
                  <a:lnTo>
                    <a:pt x="180454" y="394665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2" name="Google Shape;1282;p54"/>
          <p:cNvGrpSpPr/>
          <p:nvPr/>
        </p:nvGrpSpPr>
        <p:grpSpPr>
          <a:xfrm>
            <a:off x="13807199" y="6793465"/>
            <a:ext cx="408305" cy="990822"/>
            <a:chOff x="13807199" y="6793465"/>
            <a:chExt cx="408305" cy="990822"/>
          </a:xfrm>
        </p:grpSpPr>
        <p:sp>
          <p:nvSpPr>
            <p:cNvPr id="1283" name="Google Shape;1283;p54"/>
            <p:cNvSpPr/>
            <p:nvPr/>
          </p:nvSpPr>
          <p:spPr>
            <a:xfrm>
              <a:off x="13870051" y="6793471"/>
              <a:ext cx="282575" cy="448309"/>
            </a:xfrm>
            <a:custGeom>
              <a:avLst/>
              <a:gdLst/>
              <a:ahLst/>
              <a:cxnLst/>
              <a:rect l="l" t="t" r="r" b="b"/>
              <a:pathLst>
                <a:path w="282575" h="448309" extrusionOk="0">
                  <a:moveTo>
                    <a:pt x="0" y="448017"/>
                  </a:moveTo>
                  <a:lnTo>
                    <a:pt x="282333" y="448017"/>
                  </a:lnTo>
                  <a:lnTo>
                    <a:pt x="282333" y="0"/>
                  </a:lnTo>
                  <a:lnTo>
                    <a:pt x="0" y="0"/>
                  </a:lnTo>
                  <a:lnTo>
                    <a:pt x="0" y="448017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54"/>
            <p:cNvSpPr/>
            <p:nvPr/>
          </p:nvSpPr>
          <p:spPr>
            <a:xfrm>
              <a:off x="13959281" y="6830339"/>
              <a:ext cx="104139" cy="62865"/>
            </a:xfrm>
            <a:custGeom>
              <a:avLst/>
              <a:gdLst/>
              <a:ahLst/>
              <a:cxnLst/>
              <a:rect l="l" t="t" r="r" b="b"/>
              <a:pathLst>
                <a:path w="104140" h="62865" extrusionOk="0">
                  <a:moveTo>
                    <a:pt x="0" y="62699"/>
                  </a:moveTo>
                  <a:lnTo>
                    <a:pt x="103886" y="62699"/>
                  </a:lnTo>
                  <a:lnTo>
                    <a:pt x="103886" y="0"/>
                  </a:lnTo>
                  <a:lnTo>
                    <a:pt x="0" y="0"/>
                  </a:lnTo>
                  <a:lnTo>
                    <a:pt x="0" y="62699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54"/>
            <p:cNvSpPr/>
            <p:nvPr/>
          </p:nvSpPr>
          <p:spPr>
            <a:xfrm>
              <a:off x="13956475" y="6928904"/>
              <a:ext cx="109855" cy="15875"/>
            </a:xfrm>
            <a:custGeom>
              <a:avLst/>
              <a:gdLst/>
              <a:ahLst/>
              <a:cxnLst/>
              <a:rect l="l" t="t" r="r" b="b"/>
              <a:pathLst>
                <a:path w="109855" h="15875" extrusionOk="0">
                  <a:moveTo>
                    <a:pt x="22618" y="0"/>
                  </a:moveTo>
                  <a:lnTo>
                    <a:pt x="0" y="0"/>
                  </a:lnTo>
                  <a:lnTo>
                    <a:pt x="0" y="15633"/>
                  </a:lnTo>
                  <a:lnTo>
                    <a:pt x="22618" y="15633"/>
                  </a:lnTo>
                  <a:lnTo>
                    <a:pt x="22618" y="0"/>
                  </a:lnTo>
                  <a:close/>
                </a:path>
                <a:path w="109855" h="15875" extrusionOk="0">
                  <a:moveTo>
                    <a:pt x="109524" y="0"/>
                  </a:moveTo>
                  <a:lnTo>
                    <a:pt x="86893" y="0"/>
                  </a:lnTo>
                  <a:lnTo>
                    <a:pt x="86893" y="15633"/>
                  </a:lnTo>
                  <a:lnTo>
                    <a:pt x="109524" y="15633"/>
                  </a:lnTo>
                  <a:lnTo>
                    <a:pt x="1095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54"/>
            <p:cNvSpPr/>
            <p:nvPr/>
          </p:nvSpPr>
          <p:spPr>
            <a:xfrm>
              <a:off x="13921279" y="6793465"/>
              <a:ext cx="180340" cy="448309"/>
            </a:xfrm>
            <a:custGeom>
              <a:avLst/>
              <a:gdLst/>
              <a:ahLst/>
              <a:cxnLst/>
              <a:rect l="l" t="t" r="r" b="b"/>
              <a:pathLst>
                <a:path w="180340" h="448309" extrusionOk="0">
                  <a:moveTo>
                    <a:pt x="0" y="448017"/>
                  </a:moveTo>
                  <a:lnTo>
                    <a:pt x="0" y="0"/>
                  </a:lnTo>
                </a:path>
                <a:path w="180340" h="448309" extrusionOk="0">
                  <a:moveTo>
                    <a:pt x="179908" y="448017"/>
                  </a:moveTo>
                  <a:lnTo>
                    <a:pt x="179908" y="0"/>
                  </a:lnTo>
                </a:path>
                <a:path w="180340" h="448309" extrusionOk="0">
                  <a:moveTo>
                    <a:pt x="0" y="135445"/>
                  </a:moveTo>
                  <a:lnTo>
                    <a:pt x="179908" y="135445"/>
                  </a:lnTo>
                </a:path>
                <a:path w="180340" h="448309" extrusionOk="0">
                  <a:moveTo>
                    <a:pt x="0" y="420763"/>
                  </a:moveTo>
                  <a:lnTo>
                    <a:pt x="179908" y="420763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54"/>
            <p:cNvSpPr/>
            <p:nvPr/>
          </p:nvSpPr>
          <p:spPr>
            <a:xfrm>
              <a:off x="13807199" y="7241997"/>
              <a:ext cx="408305" cy="542290"/>
            </a:xfrm>
            <a:custGeom>
              <a:avLst/>
              <a:gdLst/>
              <a:ahLst/>
              <a:cxnLst/>
              <a:rect l="l" t="t" r="r" b="b"/>
              <a:pathLst>
                <a:path w="408305" h="542290" extrusionOk="0">
                  <a:moveTo>
                    <a:pt x="0" y="542277"/>
                  </a:moveTo>
                  <a:lnTo>
                    <a:pt x="408038" y="542277"/>
                  </a:lnTo>
                  <a:lnTo>
                    <a:pt x="408038" y="0"/>
                  </a:lnTo>
                  <a:lnTo>
                    <a:pt x="0" y="0"/>
                  </a:lnTo>
                  <a:lnTo>
                    <a:pt x="0" y="542277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8" name="Google Shape;1288;p54"/>
          <p:cNvGrpSpPr/>
          <p:nvPr/>
        </p:nvGrpSpPr>
        <p:grpSpPr>
          <a:xfrm>
            <a:off x="907948" y="2821361"/>
            <a:ext cx="1012411" cy="551596"/>
            <a:chOff x="907948" y="2821361"/>
            <a:chExt cx="1012411" cy="551596"/>
          </a:xfrm>
        </p:grpSpPr>
        <p:pic>
          <p:nvPicPr>
            <p:cNvPr id="1289" name="Google Shape;1289;p5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09671" y="3282216"/>
              <a:ext cx="1010688" cy="90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0" name="Google Shape;1290;p5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92944" y="3033064"/>
              <a:ext cx="122318" cy="10443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91" name="Google Shape;1291;p54"/>
            <p:cNvGrpSpPr/>
            <p:nvPr/>
          </p:nvGrpSpPr>
          <p:grpSpPr>
            <a:xfrm>
              <a:off x="907948" y="2821361"/>
              <a:ext cx="329235" cy="328717"/>
              <a:chOff x="907948" y="2821361"/>
              <a:chExt cx="329235" cy="328717"/>
            </a:xfrm>
          </p:grpSpPr>
          <p:pic>
            <p:nvPicPr>
              <p:cNvPr id="1292" name="Google Shape;1292;p54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917854" y="2830894"/>
                <a:ext cx="113436" cy="1235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3" name="Google Shape;1293;p54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907948" y="2822701"/>
                <a:ext cx="303542" cy="295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4" name="Google Shape;1294;p54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999451" y="2932100"/>
                <a:ext cx="234949" cy="2153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5" name="Google Shape;1295;p54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943042" y="2821361"/>
                <a:ext cx="145402" cy="870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6" name="Google Shape;1296;p54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1021110" y="3066601"/>
                <a:ext cx="191998" cy="834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97" name="Google Shape;1297;p54"/>
              <p:cNvSpPr/>
              <p:nvPr/>
            </p:nvSpPr>
            <p:spPr>
              <a:xfrm>
                <a:off x="908253" y="2824352"/>
                <a:ext cx="328930" cy="308610"/>
              </a:xfrm>
              <a:custGeom>
                <a:avLst/>
                <a:gdLst/>
                <a:ahLst/>
                <a:cxnLst/>
                <a:rect l="l" t="t" r="r" b="b"/>
                <a:pathLst>
                  <a:path w="328930" h="308610" extrusionOk="0">
                    <a:moveTo>
                      <a:pt x="257365" y="40779"/>
                    </a:moveTo>
                    <a:lnTo>
                      <a:pt x="226910" y="9410"/>
                    </a:lnTo>
                    <a:lnTo>
                      <a:pt x="196761" y="0"/>
                    </a:lnTo>
                    <a:lnTo>
                      <a:pt x="200736" y="1054"/>
                    </a:lnTo>
                    <a:lnTo>
                      <a:pt x="203415" y="1816"/>
                    </a:lnTo>
                    <a:lnTo>
                      <a:pt x="219913" y="18376"/>
                    </a:lnTo>
                    <a:lnTo>
                      <a:pt x="220548" y="21590"/>
                    </a:lnTo>
                    <a:lnTo>
                      <a:pt x="199478" y="59855"/>
                    </a:lnTo>
                    <a:lnTo>
                      <a:pt x="168059" y="84785"/>
                    </a:lnTo>
                    <a:lnTo>
                      <a:pt x="127622" y="106133"/>
                    </a:lnTo>
                    <a:lnTo>
                      <a:pt x="83769" y="120205"/>
                    </a:lnTo>
                    <a:lnTo>
                      <a:pt x="55245" y="123736"/>
                    </a:lnTo>
                    <a:lnTo>
                      <a:pt x="47256" y="123571"/>
                    </a:lnTo>
                    <a:lnTo>
                      <a:pt x="13309" y="100736"/>
                    </a:lnTo>
                    <a:lnTo>
                      <a:pt x="14008" y="94081"/>
                    </a:lnTo>
                    <a:lnTo>
                      <a:pt x="17716" y="85826"/>
                    </a:lnTo>
                    <a:lnTo>
                      <a:pt x="18199" y="84582"/>
                    </a:lnTo>
                    <a:lnTo>
                      <a:pt x="3644" y="124155"/>
                    </a:lnTo>
                    <a:lnTo>
                      <a:pt x="1181" y="135737"/>
                    </a:lnTo>
                    <a:lnTo>
                      <a:pt x="2235" y="142798"/>
                    </a:lnTo>
                    <a:lnTo>
                      <a:pt x="38773" y="165722"/>
                    </a:lnTo>
                    <a:lnTo>
                      <a:pt x="56705" y="166624"/>
                    </a:lnTo>
                    <a:lnTo>
                      <a:pt x="66967" y="166039"/>
                    </a:lnTo>
                    <a:lnTo>
                      <a:pt x="115760" y="155829"/>
                    </a:lnTo>
                    <a:lnTo>
                      <a:pt x="156768" y="139649"/>
                    </a:lnTo>
                    <a:lnTo>
                      <a:pt x="186004" y="123736"/>
                    </a:lnTo>
                    <a:lnTo>
                      <a:pt x="194017" y="118732"/>
                    </a:lnTo>
                    <a:lnTo>
                      <a:pt x="224586" y="95123"/>
                    </a:lnTo>
                    <a:lnTo>
                      <a:pt x="250812" y="63030"/>
                    </a:lnTo>
                    <a:lnTo>
                      <a:pt x="257200" y="44208"/>
                    </a:lnTo>
                    <a:lnTo>
                      <a:pt x="257365" y="40779"/>
                    </a:lnTo>
                    <a:close/>
                  </a:path>
                  <a:path w="328930" h="308610" extrusionOk="0">
                    <a:moveTo>
                      <a:pt x="311340" y="100203"/>
                    </a:moveTo>
                    <a:lnTo>
                      <a:pt x="296037" y="63677"/>
                    </a:lnTo>
                    <a:lnTo>
                      <a:pt x="280276" y="45377"/>
                    </a:lnTo>
                    <a:lnTo>
                      <a:pt x="281343" y="46634"/>
                    </a:lnTo>
                    <a:lnTo>
                      <a:pt x="282308" y="47891"/>
                    </a:lnTo>
                    <a:lnTo>
                      <a:pt x="288150" y="67221"/>
                    </a:lnTo>
                    <a:lnTo>
                      <a:pt x="287985" y="70256"/>
                    </a:lnTo>
                    <a:lnTo>
                      <a:pt x="269951" y="109474"/>
                    </a:lnTo>
                    <a:lnTo>
                      <a:pt x="242290" y="137706"/>
                    </a:lnTo>
                    <a:lnTo>
                      <a:pt x="204825" y="164249"/>
                    </a:lnTo>
                    <a:lnTo>
                      <a:pt x="160591" y="186651"/>
                    </a:lnTo>
                    <a:lnTo>
                      <a:pt x="113093" y="202463"/>
                    </a:lnTo>
                    <a:lnTo>
                      <a:pt x="66471" y="209270"/>
                    </a:lnTo>
                    <a:lnTo>
                      <a:pt x="56540" y="209245"/>
                    </a:lnTo>
                    <a:lnTo>
                      <a:pt x="18199" y="200152"/>
                    </a:lnTo>
                    <a:lnTo>
                      <a:pt x="127" y="175082"/>
                    </a:lnTo>
                    <a:lnTo>
                      <a:pt x="0" y="174383"/>
                    </a:lnTo>
                    <a:lnTo>
                      <a:pt x="88" y="175082"/>
                    </a:lnTo>
                    <a:lnTo>
                      <a:pt x="800" y="182219"/>
                    </a:lnTo>
                    <a:lnTo>
                      <a:pt x="1308" y="185788"/>
                    </a:lnTo>
                    <a:lnTo>
                      <a:pt x="12357" y="225132"/>
                    </a:lnTo>
                    <a:lnTo>
                      <a:pt x="47993" y="246519"/>
                    </a:lnTo>
                    <a:lnTo>
                      <a:pt x="73660" y="249567"/>
                    </a:lnTo>
                    <a:lnTo>
                      <a:pt x="83400" y="249491"/>
                    </a:lnTo>
                    <a:lnTo>
                      <a:pt x="128079" y="243154"/>
                    </a:lnTo>
                    <a:lnTo>
                      <a:pt x="178409" y="226733"/>
                    </a:lnTo>
                    <a:lnTo>
                      <a:pt x="214185" y="209270"/>
                    </a:lnTo>
                    <a:lnTo>
                      <a:pt x="252450" y="184302"/>
                    </a:lnTo>
                    <a:lnTo>
                      <a:pt x="284962" y="154266"/>
                    </a:lnTo>
                    <a:lnTo>
                      <a:pt x="308876" y="114312"/>
                    </a:lnTo>
                    <a:lnTo>
                      <a:pt x="311213" y="102438"/>
                    </a:lnTo>
                    <a:lnTo>
                      <a:pt x="311340" y="100203"/>
                    </a:lnTo>
                    <a:close/>
                  </a:path>
                  <a:path w="328930" h="308610" extrusionOk="0">
                    <a:moveTo>
                      <a:pt x="328498" y="161213"/>
                    </a:moveTo>
                    <a:lnTo>
                      <a:pt x="324421" y="130543"/>
                    </a:lnTo>
                    <a:lnTo>
                      <a:pt x="324700" y="133083"/>
                    </a:lnTo>
                    <a:lnTo>
                      <a:pt x="324827" y="137160"/>
                    </a:lnTo>
                    <a:lnTo>
                      <a:pt x="307695" y="179666"/>
                    </a:lnTo>
                    <a:lnTo>
                      <a:pt x="279654" y="210350"/>
                    </a:lnTo>
                    <a:lnTo>
                      <a:pt x="241122" y="238760"/>
                    </a:lnTo>
                    <a:lnTo>
                      <a:pt x="195211" y="262216"/>
                    </a:lnTo>
                    <a:lnTo>
                      <a:pt x="145554" y="278079"/>
                    </a:lnTo>
                    <a:lnTo>
                      <a:pt x="106476" y="283591"/>
                    </a:lnTo>
                    <a:lnTo>
                      <a:pt x="97739" y="283806"/>
                    </a:lnTo>
                    <a:lnTo>
                      <a:pt x="89420" y="283578"/>
                    </a:lnTo>
                    <a:lnTo>
                      <a:pt x="49352" y="273773"/>
                    </a:lnTo>
                    <a:lnTo>
                      <a:pt x="34925" y="262521"/>
                    </a:lnTo>
                    <a:lnTo>
                      <a:pt x="38328" y="267030"/>
                    </a:lnTo>
                    <a:lnTo>
                      <a:pt x="67856" y="294347"/>
                    </a:lnTo>
                    <a:lnTo>
                      <a:pt x="106426" y="307276"/>
                    </a:lnTo>
                    <a:lnTo>
                      <a:pt x="119113" y="308013"/>
                    </a:lnTo>
                    <a:lnTo>
                      <a:pt x="125857" y="307949"/>
                    </a:lnTo>
                    <a:lnTo>
                      <a:pt x="178663" y="299275"/>
                    </a:lnTo>
                    <a:lnTo>
                      <a:pt x="220014" y="283806"/>
                    </a:lnTo>
                    <a:lnTo>
                      <a:pt x="263639" y="258813"/>
                    </a:lnTo>
                    <a:lnTo>
                      <a:pt x="295960" y="231432"/>
                    </a:lnTo>
                    <a:lnTo>
                      <a:pt x="321970" y="194322"/>
                    </a:lnTo>
                    <a:lnTo>
                      <a:pt x="328231" y="167411"/>
                    </a:lnTo>
                    <a:lnTo>
                      <a:pt x="328498" y="161213"/>
                    </a:lnTo>
                    <a:close/>
                  </a:path>
                </a:pathLst>
              </a:custGeom>
              <a:solidFill>
                <a:srgbClr val="E30613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298" name="Google Shape;1298;p54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569D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9" name="Google Shape;1299;p54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54"/>
          <p:cNvSpPr txBox="1"/>
          <p:nvPr/>
        </p:nvSpPr>
        <p:spPr>
          <a:xfrm>
            <a:off x="4257578" y="3315167"/>
            <a:ext cx="16731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TwinFilling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sprawnie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napełnia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dwie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butelki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/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szklanki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jednocześnie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301" name="Google Shape;1301;p54"/>
          <p:cNvSpPr txBox="1"/>
          <p:nvPr/>
        </p:nvSpPr>
        <p:spPr>
          <a:xfrm>
            <a:off x="4232178" y="4531954"/>
            <a:ext cx="2088000" cy="10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304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Nasze dyspensery do wody wytwarzają o 86% mniej </a:t>
            </a:r>
            <a:r>
              <a:rPr lang="pl-PL" sz="1000" dirty="0" err="1">
                <a:solidFill>
                  <a:srgbClr val="084783"/>
                </a:solidFill>
                <a:latin typeface="Gotham Book" pitchFamily="50" charset="0"/>
              </a:rPr>
              <a:t>dwutlenkuwęgla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 niż woda butelkowana i o 64% mniej niż dystrybutory wody butelkowanej</a:t>
            </a:r>
          </a:p>
        </p:txBody>
      </p:sp>
      <p:sp>
        <p:nvSpPr>
          <p:cNvPr id="1302" name="Google Shape;1302;p54"/>
          <p:cNvSpPr txBox="1">
            <a:spLocks noGrp="1"/>
          </p:cNvSpPr>
          <p:nvPr>
            <p:ph type="title"/>
          </p:nvPr>
        </p:nvSpPr>
        <p:spPr>
          <a:xfrm>
            <a:off x="884941" y="626019"/>
            <a:ext cx="220789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Fill Pro</a:t>
            </a:r>
            <a:endParaRPr dirty="0">
              <a:latin typeface="Gotham Book" pitchFamily="50" charset="0"/>
            </a:endParaRPr>
          </a:p>
        </p:txBody>
      </p:sp>
      <p:sp>
        <p:nvSpPr>
          <p:cNvPr id="1303" name="Google Shape;1303;p54"/>
          <p:cNvSpPr txBox="1"/>
          <p:nvPr/>
        </p:nvSpPr>
        <p:spPr>
          <a:xfrm>
            <a:off x="887298" y="1311061"/>
            <a:ext cx="5432879" cy="51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88963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chemeClr val="bg2"/>
                </a:solidFill>
                <a:latin typeface="Gotham Book" pitchFamily="50" charset="0"/>
              </a:rPr>
              <a:t>Wydajny dyspenser o dużej pojemności łączący w sobie szybkość, styl i precyzję.</a:t>
            </a:r>
            <a:endParaRPr lang="pl-PL" sz="1600" dirty="0">
              <a:solidFill>
                <a:schemeClr val="bg2"/>
              </a:solidFill>
              <a:latin typeface="Gotham Book" pitchFamily="50" charset="0"/>
              <a:sym typeface="Arial"/>
            </a:endParaRPr>
          </a:p>
        </p:txBody>
      </p:sp>
      <p:sp>
        <p:nvSpPr>
          <p:cNvPr id="1304" name="Google Shape;1304;p54"/>
          <p:cNvSpPr txBox="1"/>
          <p:nvPr/>
        </p:nvSpPr>
        <p:spPr>
          <a:xfrm>
            <a:off x="9805899" y="1572601"/>
            <a:ext cx="2080800" cy="73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SmoothFinishing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kontrola dozowania podczas napełniania butelek/szklanek, aby uniknąć przelewania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1305" name="Google Shape;1305;p54"/>
          <p:cNvGrpSpPr/>
          <p:nvPr/>
        </p:nvGrpSpPr>
        <p:grpSpPr>
          <a:xfrm>
            <a:off x="8774149" y="3240802"/>
            <a:ext cx="929012" cy="30480"/>
            <a:chOff x="8774149" y="3240802"/>
            <a:chExt cx="929012" cy="30480"/>
          </a:xfrm>
        </p:grpSpPr>
        <p:sp>
          <p:nvSpPr>
            <p:cNvPr id="1306" name="Google Shape;1306;p54"/>
            <p:cNvSpPr/>
            <p:nvPr/>
          </p:nvSpPr>
          <p:spPr>
            <a:xfrm>
              <a:off x="8789396" y="3256042"/>
              <a:ext cx="913765" cy="0"/>
            </a:xfrm>
            <a:custGeom>
              <a:avLst/>
              <a:gdLst/>
              <a:ahLst/>
              <a:cxnLst/>
              <a:rect l="l" t="t" r="r" b="b"/>
              <a:pathLst>
                <a:path w="913765" h="120000" extrusionOk="0">
                  <a:moveTo>
                    <a:pt x="91343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54"/>
            <p:cNvSpPr/>
            <p:nvPr/>
          </p:nvSpPr>
          <p:spPr>
            <a:xfrm>
              <a:off x="8774149" y="324080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08" name="Google Shape;1308;p54"/>
          <p:cNvGrpSpPr/>
          <p:nvPr/>
        </p:nvGrpSpPr>
        <p:grpSpPr>
          <a:xfrm>
            <a:off x="7991150" y="4629006"/>
            <a:ext cx="1711960" cy="30480"/>
            <a:chOff x="7991150" y="4629006"/>
            <a:chExt cx="1711960" cy="30480"/>
          </a:xfrm>
        </p:grpSpPr>
        <p:sp>
          <p:nvSpPr>
            <p:cNvPr id="1309" name="Google Shape;1309;p54"/>
            <p:cNvSpPr/>
            <p:nvPr/>
          </p:nvSpPr>
          <p:spPr>
            <a:xfrm>
              <a:off x="8006390" y="4644246"/>
              <a:ext cx="1696720" cy="0"/>
            </a:xfrm>
            <a:custGeom>
              <a:avLst/>
              <a:gdLst/>
              <a:ahLst/>
              <a:cxnLst/>
              <a:rect l="l" t="t" r="r" b="b"/>
              <a:pathLst>
                <a:path w="1696720" h="120000" extrusionOk="0">
                  <a:moveTo>
                    <a:pt x="169644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54"/>
            <p:cNvSpPr/>
            <p:nvPr/>
          </p:nvSpPr>
          <p:spPr>
            <a:xfrm>
              <a:off x="7991150" y="462900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11" name="Google Shape;1311;p54"/>
          <p:cNvGrpSpPr/>
          <p:nvPr/>
        </p:nvGrpSpPr>
        <p:grpSpPr>
          <a:xfrm>
            <a:off x="6069599" y="3436123"/>
            <a:ext cx="1247400" cy="30480"/>
            <a:chOff x="6069599" y="3436123"/>
            <a:chExt cx="1247400" cy="30480"/>
          </a:xfrm>
        </p:grpSpPr>
        <p:sp>
          <p:nvSpPr>
            <p:cNvPr id="1312" name="Google Shape;1312;p54"/>
            <p:cNvSpPr/>
            <p:nvPr/>
          </p:nvSpPr>
          <p:spPr>
            <a:xfrm>
              <a:off x="6069599" y="3451363"/>
              <a:ext cx="1232535" cy="0"/>
            </a:xfrm>
            <a:custGeom>
              <a:avLst/>
              <a:gdLst/>
              <a:ahLst/>
              <a:cxnLst/>
              <a:rect l="l" t="t" r="r" b="b"/>
              <a:pathLst>
                <a:path w="1232534" h="120000" extrusionOk="0">
                  <a:moveTo>
                    <a:pt x="0" y="0"/>
                  </a:moveTo>
                  <a:lnTo>
                    <a:pt x="123215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54"/>
            <p:cNvSpPr/>
            <p:nvPr/>
          </p:nvSpPr>
          <p:spPr>
            <a:xfrm>
              <a:off x="7286519" y="343612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54"/>
            <p:cNvSpPr/>
            <p:nvPr/>
          </p:nvSpPr>
          <p:spPr>
            <a:xfrm>
              <a:off x="6069599" y="3451363"/>
              <a:ext cx="1232535" cy="0"/>
            </a:xfrm>
            <a:custGeom>
              <a:avLst/>
              <a:gdLst/>
              <a:ahLst/>
              <a:cxnLst/>
              <a:rect l="l" t="t" r="r" b="b"/>
              <a:pathLst>
                <a:path w="1232534" h="120000" extrusionOk="0">
                  <a:moveTo>
                    <a:pt x="0" y="0"/>
                  </a:moveTo>
                  <a:lnTo>
                    <a:pt x="123215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54"/>
            <p:cNvSpPr/>
            <p:nvPr/>
          </p:nvSpPr>
          <p:spPr>
            <a:xfrm>
              <a:off x="7286519" y="343612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16" name="Google Shape;1316;p54"/>
          <p:cNvSpPr txBox="1"/>
          <p:nvPr/>
        </p:nvSpPr>
        <p:spPr>
          <a:xfrm>
            <a:off x="9805901" y="4531947"/>
            <a:ext cx="21051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BRITA CLARITY </a:t>
            </a:r>
            <a:r>
              <a:rPr lang="pl-PL" sz="10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Protect </a:t>
            </a:r>
            <a:r>
              <a:rPr lang="pl-PL" sz="1000" dirty="0">
                <a:solidFill>
                  <a:schemeClr val="bg1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zachowuje minerały zawarte w wodzie, usuwając niechciane substancje</a:t>
            </a:r>
          </a:p>
        </p:txBody>
      </p:sp>
      <p:sp>
        <p:nvSpPr>
          <p:cNvPr id="1317" name="Google Shape;1317;p54"/>
          <p:cNvSpPr txBox="1"/>
          <p:nvPr/>
        </p:nvSpPr>
        <p:spPr>
          <a:xfrm>
            <a:off x="11672039" y="7259780"/>
            <a:ext cx="15513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Dwie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opcje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instalacji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:</a:t>
            </a:r>
            <a:endParaRPr sz="1000" dirty="0">
              <a:latin typeface="Gotham Book" pitchFamily="50" charset="0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Wolnostojący</a:t>
            </a:r>
            <a:endParaRPr sz="1000" dirty="0">
              <a:latin typeface="Gotham Book" pitchFamily="50" charset="0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Nablatowy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1318" name="Google Shape;1318;p54"/>
          <p:cNvGrpSpPr/>
          <p:nvPr/>
        </p:nvGrpSpPr>
        <p:grpSpPr>
          <a:xfrm>
            <a:off x="5799749" y="6107402"/>
            <a:ext cx="1372261" cy="605791"/>
            <a:chOff x="5799749" y="6107402"/>
            <a:chExt cx="1372261" cy="605791"/>
          </a:xfrm>
        </p:grpSpPr>
        <p:sp>
          <p:nvSpPr>
            <p:cNvPr id="1319" name="Google Shape;1319;p54"/>
            <p:cNvSpPr/>
            <p:nvPr/>
          </p:nvSpPr>
          <p:spPr>
            <a:xfrm>
              <a:off x="5799749" y="6122643"/>
              <a:ext cx="1357630" cy="590550"/>
            </a:xfrm>
            <a:custGeom>
              <a:avLst/>
              <a:gdLst/>
              <a:ahLst/>
              <a:cxnLst/>
              <a:rect l="l" t="t" r="r" b="b"/>
              <a:pathLst>
                <a:path w="1357629" h="590550" extrusionOk="0">
                  <a:moveTo>
                    <a:pt x="0" y="590194"/>
                  </a:moveTo>
                  <a:lnTo>
                    <a:pt x="1355864" y="590194"/>
                  </a:lnTo>
                  <a:lnTo>
                    <a:pt x="1357020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54"/>
            <p:cNvSpPr/>
            <p:nvPr/>
          </p:nvSpPr>
          <p:spPr>
            <a:xfrm>
              <a:off x="7141530" y="610740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21" name="Google Shape;1321;p54"/>
          <p:cNvSpPr txBox="1"/>
          <p:nvPr/>
        </p:nvSpPr>
        <p:spPr>
          <a:xfrm>
            <a:off x="4257578" y="6052333"/>
            <a:ext cx="1631400" cy="912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BottleGuard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ograniczniki mają na celu precyzyjne ustawienie butelki/szklanki pod wylewką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1322" name="Google Shape;1322;p54"/>
          <p:cNvGrpSpPr/>
          <p:nvPr/>
        </p:nvGrpSpPr>
        <p:grpSpPr>
          <a:xfrm>
            <a:off x="8106109" y="1682443"/>
            <a:ext cx="1517006" cy="527560"/>
            <a:chOff x="8106109" y="1682443"/>
            <a:chExt cx="1517006" cy="527560"/>
          </a:xfrm>
        </p:grpSpPr>
        <p:sp>
          <p:nvSpPr>
            <p:cNvPr id="1323" name="Google Shape;1323;p54"/>
            <p:cNvSpPr/>
            <p:nvPr/>
          </p:nvSpPr>
          <p:spPr>
            <a:xfrm>
              <a:off x="8121340" y="1682443"/>
              <a:ext cx="1501775" cy="512445"/>
            </a:xfrm>
            <a:custGeom>
              <a:avLst/>
              <a:gdLst/>
              <a:ahLst/>
              <a:cxnLst/>
              <a:rect l="l" t="t" r="r" b="b"/>
              <a:pathLst>
                <a:path w="1501775" h="512444" extrusionOk="0">
                  <a:moveTo>
                    <a:pt x="1501559" y="0"/>
                  </a:moveTo>
                  <a:lnTo>
                    <a:pt x="0" y="0"/>
                  </a:lnTo>
                  <a:lnTo>
                    <a:pt x="12" y="512318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54"/>
            <p:cNvSpPr/>
            <p:nvPr/>
          </p:nvSpPr>
          <p:spPr>
            <a:xfrm>
              <a:off x="8106109" y="217952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25" name="Google Shape;1325;p54"/>
          <p:cNvSpPr txBox="1"/>
          <p:nvPr/>
        </p:nvSpPr>
        <p:spPr>
          <a:xfrm>
            <a:off x="9830921" y="3160081"/>
            <a:ext cx="12414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ThermalGate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™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funkcja skutecznej dezynfekcji termicznej kranu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1326" name="Google Shape;1326;p54"/>
          <p:cNvSpPr txBox="1"/>
          <p:nvPr/>
        </p:nvSpPr>
        <p:spPr>
          <a:xfrm>
            <a:off x="887300" y="260000"/>
            <a:ext cx="15171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27" name="Google Shape;1327;p54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328" name="Google Shape;1328;p5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54"/>
          <p:cNvSpPr txBox="1"/>
          <p:nvPr/>
        </p:nvSpPr>
        <p:spPr>
          <a:xfrm>
            <a:off x="887299" y="7506450"/>
            <a:ext cx="20542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1B497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30" name="Google Shape;1330;p54" descr="Ein Bild, das Kreis, Grafiken, Symbol, Schrift enthält.&#10;&#10;Automatisch generierte Beschreibu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067050" y="7464856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54">
            <a:hlinkClick r:id="rId20"/>
          </p:cNvPr>
          <p:cNvSpPr/>
          <p:nvPr/>
        </p:nvSpPr>
        <p:spPr>
          <a:xfrm>
            <a:off x="1283975" y="7438250"/>
            <a:ext cx="20880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3BC5B314-6260-EDC3-357C-83F98EE2D897}"/>
              </a:ext>
            </a:extLst>
          </p:cNvPr>
          <p:cNvSpPr txBox="1"/>
          <p:nvPr/>
        </p:nvSpPr>
        <p:spPr>
          <a:xfrm>
            <a:off x="886840" y="808109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21"/>
            <a:extLst>
              <a:ext uri="{FF2B5EF4-FFF2-40B4-BE49-F238E27FC236}">
                <a16:creationId xmlns:a16="http://schemas.microsoft.com/office/drawing/2014/main" id="{71459D7E-0F9B-BD77-32E6-E6FF8BC21E31}"/>
              </a:ext>
            </a:extLst>
          </p:cNvPr>
          <p:cNvSpPr/>
          <p:nvPr/>
        </p:nvSpPr>
        <p:spPr>
          <a:xfrm>
            <a:off x="877064" y="8198266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153996" cy="7453960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55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340" name="Google Shape;134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2328" y="7780884"/>
            <a:ext cx="138087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3145" y="7778534"/>
            <a:ext cx="119888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2691" y="7778533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7158" y="7952137"/>
            <a:ext cx="433654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9254" y="7770727"/>
            <a:ext cx="1130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70961" y="7771194"/>
            <a:ext cx="112775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5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89653" y="7745478"/>
            <a:ext cx="113664" cy="1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5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23881" y="7883461"/>
            <a:ext cx="114080" cy="11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5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89662" y="7883475"/>
            <a:ext cx="113512" cy="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5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24195" y="7745204"/>
            <a:ext cx="113195" cy="11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5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54295" y="7624943"/>
            <a:ext cx="363448" cy="4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5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059540" y="7739126"/>
            <a:ext cx="157848" cy="15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5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983634" y="7652488"/>
            <a:ext cx="305364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5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008455" y="8040475"/>
            <a:ext cx="216501" cy="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5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595820" y="7726587"/>
            <a:ext cx="301478" cy="31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5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207237" y="7683249"/>
            <a:ext cx="423862" cy="3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5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675320" y="7575982"/>
            <a:ext cx="270649" cy="5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55"/>
          <p:cNvSpPr txBox="1"/>
          <p:nvPr/>
        </p:nvSpPr>
        <p:spPr>
          <a:xfrm>
            <a:off x="3946880" y="7787420"/>
            <a:ext cx="748665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3399CC"/>
                </a:solidFill>
                <a:latin typeface="Arial"/>
                <a:ea typeface="Arial"/>
                <a:cs typeface="Arial"/>
                <a:sym typeface="Arial"/>
              </a:rPr>
              <a:t>Product compliant with Reg.EC No 1935/2004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55"/>
          <p:cNvSpPr txBox="1"/>
          <p:nvPr/>
        </p:nvSpPr>
        <p:spPr>
          <a:xfrm>
            <a:off x="1708608" y="7976067"/>
            <a:ext cx="195580" cy="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" b="1">
                <a:solidFill>
                  <a:srgbClr val="14120E"/>
                </a:solidFill>
                <a:latin typeface="Arial"/>
                <a:ea typeface="Arial"/>
                <a:cs typeface="Arial"/>
                <a:sym typeface="Arial"/>
              </a:rPr>
              <a:t>KUKreg4</a:t>
            </a:r>
            <a:endParaRPr sz="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55"/>
          <p:cNvSpPr txBox="1">
            <a:spLocks noGrp="1"/>
          </p:cNvSpPr>
          <p:nvPr>
            <p:ph type="title"/>
          </p:nvPr>
        </p:nvSpPr>
        <p:spPr>
          <a:xfrm>
            <a:off x="8746200" y="1404825"/>
            <a:ext cx="47220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FFFF"/>
                </a:solidFill>
                <a:latin typeface="Gotham Book" pitchFamily="50" charset="0"/>
              </a:rPr>
              <a:t>Przedstawiamy</a:t>
            </a:r>
            <a:r>
              <a:rPr lang="en-US" sz="32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Fill Pro</a:t>
            </a:r>
            <a:endParaRPr dirty="0"/>
          </a:p>
        </p:txBody>
      </p:sp>
      <p:sp>
        <p:nvSpPr>
          <p:cNvPr id="1360" name="Google Shape;1360;p55"/>
          <p:cNvSpPr txBox="1"/>
          <p:nvPr/>
        </p:nvSpPr>
        <p:spPr>
          <a:xfrm>
            <a:off x="8746199" y="2072146"/>
            <a:ext cx="6238532" cy="642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8963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Wydajny dyspenser o dużej pojemności łączący w sobie szybkość, styl i precyzję.</a:t>
            </a:r>
            <a:endParaRPr lang="pl-PL" sz="2000" dirty="0">
              <a:latin typeface="Gotham Book" pitchFamily="50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lang="pl-PL" sz="2550" dirty="0">
              <a:latin typeface="Gotham Book" pitchFamily="50" charset="0"/>
              <a:sym typeface="Arial"/>
            </a:endParaRP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Najpotężniejszy dyspenser do wody BRITA o najwyższej wydajności chłodzenia – idealny do ruchliwych restauracji, barów, hoteli, dużych biur i na wydarzenia</a:t>
            </a: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Do wyboru cztery rodzaje orzeźwiającej wody: nieschłodzona i schłodzona niegazowana, schłodzona musująca i gazowana</a:t>
            </a: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Stylowa jednostka w obudowie ze szczotkowanej stali nierdzewnej, przeznaczona do montażu na blacie lub wolnostojąca, bez nieestetycznych zbiorników, butelek czy węży</a:t>
            </a: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Precyzyjne ustawianie butelek i szklanek na prowadnicach tacki ociekowej i dokładna kontrola porcji bez straty kropli wody. Naciśnij przycisk, odejdź, odbierz</a:t>
            </a: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 err="1">
                <a:solidFill>
                  <a:srgbClr val="FFFFFF"/>
                </a:solidFill>
                <a:latin typeface="Gotham Book" pitchFamily="50" charset="0"/>
              </a:rPr>
              <a:t>TwinFilling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 podwaja wydajność obsługi, napełniając jednocześnie dwie butelki lub szklanki</a:t>
            </a:r>
          </a:p>
          <a:p>
            <a:pPr marL="270510" marR="100965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endParaRPr lang="pl-PL" sz="1600" dirty="0">
              <a:solidFill>
                <a:srgbClr val="FFFFFF"/>
              </a:solidFill>
              <a:latin typeface="Gotham Book" pitchFamily="50" charset="0"/>
            </a:endParaRPr>
          </a:p>
        </p:txBody>
      </p:sp>
      <p:pic>
        <p:nvPicPr>
          <p:cNvPr id="1361" name="Google Shape;1361;p5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55"/>
          <p:cNvSpPr txBox="1"/>
          <p:nvPr/>
        </p:nvSpPr>
        <p:spPr>
          <a:xfrm>
            <a:off x="887299" y="260003"/>
            <a:ext cx="1478711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</a:p>
        </p:txBody>
      </p:sp>
      <p:sp>
        <p:nvSpPr>
          <p:cNvPr id="1363" name="Google Shape;1363;p55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56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369" name="Google Shape;136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636" y="1143203"/>
            <a:ext cx="6204924" cy="6204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0" name="Google Shape;1370;p56"/>
          <p:cNvGrpSpPr/>
          <p:nvPr/>
        </p:nvGrpSpPr>
        <p:grpSpPr>
          <a:xfrm>
            <a:off x="13706926" y="6829933"/>
            <a:ext cx="511809" cy="924518"/>
            <a:chOff x="13706926" y="6829933"/>
            <a:chExt cx="511809" cy="924518"/>
          </a:xfrm>
        </p:grpSpPr>
        <p:sp>
          <p:nvSpPr>
            <p:cNvPr id="1371" name="Google Shape;1371;p56"/>
            <p:cNvSpPr/>
            <p:nvPr/>
          </p:nvSpPr>
          <p:spPr>
            <a:xfrm>
              <a:off x="13706926" y="7120086"/>
              <a:ext cx="511809" cy="634365"/>
            </a:xfrm>
            <a:custGeom>
              <a:avLst/>
              <a:gdLst/>
              <a:ahLst/>
              <a:cxnLst/>
              <a:rect l="l" t="t" r="r" b="b"/>
              <a:pathLst>
                <a:path w="511809" h="634365" extrusionOk="0">
                  <a:moveTo>
                    <a:pt x="436346" y="0"/>
                  </a:moveTo>
                  <a:lnTo>
                    <a:pt x="77254" y="0"/>
                  </a:lnTo>
                  <a:lnTo>
                    <a:pt x="0" y="56692"/>
                  </a:lnTo>
                  <a:lnTo>
                    <a:pt x="0" y="634072"/>
                  </a:lnTo>
                  <a:lnTo>
                    <a:pt x="6235" y="634072"/>
                  </a:lnTo>
                  <a:lnTo>
                    <a:pt x="6235" y="59867"/>
                  </a:lnTo>
                  <a:lnTo>
                    <a:pt x="79311" y="6222"/>
                  </a:lnTo>
                  <a:lnTo>
                    <a:pt x="434289" y="6222"/>
                  </a:lnTo>
                  <a:lnTo>
                    <a:pt x="505307" y="59613"/>
                  </a:lnTo>
                  <a:lnTo>
                    <a:pt x="505307" y="634072"/>
                  </a:lnTo>
                  <a:lnTo>
                    <a:pt x="511543" y="634072"/>
                  </a:lnTo>
                  <a:lnTo>
                    <a:pt x="511543" y="56502"/>
                  </a:lnTo>
                  <a:lnTo>
                    <a:pt x="436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56"/>
            <p:cNvSpPr/>
            <p:nvPr/>
          </p:nvSpPr>
          <p:spPr>
            <a:xfrm>
              <a:off x="13706926" y="7120086"/>
              <a:ext cx="511809" cy="634365"/>
            </a:xfrm>
            <a:custGeom>
              <a:avLst/>
              <a:gdLst/>
              <a:ahLst/>
              <a:cxnLst/>
              <a:rect l="l" t="t" r="r" b="b"/>
              <a:pathLst>
                <a:path w="511809" h="634365" extrusionOk="0">
                  <a:moveTo>
                    <a:pt x="511543" y="56502"/>
                  </a:moveTo>
                  <a:lnTo>
                    <a:pt x="511543" y="634072"/>
                  </a:lnTo>
                  <a:lnTo>
                    <a:pt x="505307" y="634072"/>
                  </a:lnTo>
                  <a:lnTo>
                    <a:pt x="505307" y="59613"/>
                  </a:lnTo>
                  <a:lnTo>
                    <a:pt x="434289" y="6222"/>
                  </a:lnTo>
                  <a:lnTo>
                    <a:pt x="79311" y="6222"/>
                  </a:lnTo>
                  <a:lnTo>
                    <a:pt x="6235" y="59867"/>
                  </a:lnTo>
                  <a:lnTo>
                    <a:pt x="6235" y="634072"/>
                  </a:lnTo>
                  <a:lnTo>
                    <a:pt x="0" y="634072"/>
                  </a:lnTo>
                  <a:lnTo>
                    <a:pt x="0" y="56692"/>
                  </a:lnTo>
                  <a:lnTo>
                    <a:pt x="77254" y="0"/>
                  </a:lnTo>
                  <a:lnTo>
                    <a:pt x="436346" y="0"/>
                  </a:lnTo>
                  <a:lnTo>
                    <a:pt x="511543" y="56502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56"/>
            <p:cNvSpPr/>
            <p:nvPr/>
          </p:nvSpPr>
          <p:spPr>
            <a:xfrm>
              <a:off x="13710633" y="7205180"/>
              <a:ext cx="505459" cy="0"/>
            </a:xfrm>
            <a:custGeom>
              <a:avLst/>
              <a:gdLst/>
              <a:ahLst/>
              <a:cxnLst/>
              <a:rect l="l" t="t" r="r" b="b"/>
              <a:pathLst>
                <a:path w="505459" h="120000" extrusionOk="0">
                  <a:moveTo>
                    <a:pt x="0" y="0"/>
                  </a:moveTo>
                  <a:lnTo>
                    <a:pt x="50488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56"/>
            <p:cNvSpPr/>
            <p:nvPr/>
          </p:nvSpPr>
          <p:spPr>
            <a:xfrm>
              <a:off x="13710022" y="7178379"/>
              <a:ext cx="505459" cy="0"/>
            </a:xfrm>
            <a:custGeom>
              <a:avLst/>
              <a:gdLst/>
              <a:ahLst/>
              <a:cxnLst/>
              <a:rect l="l" t="t" r="r" b="b"/>
              <a:pathLst>
                <a:path w="505459" h="120000" extrusionOk="0">
                  <a:moveTo>
                    <a:pt x="0" y="0"/>
                  </a:moveTo>
                  <a:lnTo>
                    <a:pt x="50530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56"/>
            <p:cNvSpPr/>
            <p:nvPr/>
          </p:nvSpPr>
          <p:spPr>
            <a:xfrm>
              <a:off x="14121017" y="7378799"/>
              <a:ext cx="24765" cy="635"/>
            </a:xfrm>
            <a:custGeom>
              <a:avLst/>
              <a:gdLst/>
              <a:ahLst/>
              <a:cxnLst/>
              <a:rect l="l" t="t" r="r" b="b"/>
              <a:pathLst>
                <a:path w="24765" h="634" extrusionOk="0">
                  <a:moveTo>
                    <a:pt x="0" y="203"/>
                  </a:moveTo>
                  <a:lnTo>
                    <a:pt x="16090" y="0"/>
                  </a:lnTo>
                  <a:lnTo>
                    <a:pt x="24257" y="203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376" name="Google Shape;1376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858556" y="6829933"/>
              <a:ext cx="207721" cy="3311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7" name="Google Shape;1377;p56"/>
          <p:cNvGrpSpPr/>
          <p:nvPr/>
        </p:nvGrpSpPr>
        <p:grpSpPr>
          <a:xfrm>
            <a:off x="12941100" y="6820661"/>
            <a:ext cx="511809" cy="933790"/>
            <a:chOff x="12941100" y="6820661"/>
            <a:chExt cx="511809" cy="933790"/>
          </a:xfrm>
        </p:grpSpPr>
        <p:sp>
          <p:nvSpPr>
            <p:cNvPr id="1378" name="Google Shape;1378;p56"/>
            <p:cNvSpPr/>
            <p:nvPr/>
          </p:nvSpPr>
          <p:spPr>
            <a:xfrm>
              <a:off x="12941100" y="7120086"/>
              <a:ext cx="511809" cy="634365"/>
            </a:xfrm>
            <a:custGeom>
              <a:avLst/>
              <a:gdLst/>
              <a:ahLst/>
              <a:cxnLst/>
              <a:rect l="l" t="t" r="r" b="b"/>
              <a:pathLst>
                <a:path w="511809" h="634365" extrusionOk="0">
                  <a:moveTo>
                    <a:pt x="436346" y="0"/>
                  </a:moveTo>
                  <a:lnTo>
                    <a:pt x="77254" y="0"/>
                  </a:lnTo>
                  <a:lnTo>
                    <a:pt x="0" y="56692"/>
                  </a:lnTo>
                  <a:lnTo>
                    <a:pt x="0" y="634072"/>
                  </a:lnTo>
                  <a:lnTo>
                    <a:pt x="6235" y="634072"/>
                  </a:lnTo>
                  <a:lnTo>
                    <a:pt x="6235" y="59867"/>
                  </a:lnTo>
                  <a:lnTo>
                    <a:pt x="79311" y="6222"/>
                  </a:lnTo>
                  <a:lnTo>
                    <a:pt x="434289" y="6222"/>
                  </a:lnTo>
                  <a:lnTo>
                    <a:pt x="505307" y="59613"/>
                  </a:lnTo>
                  <a:lnTo>
                    <a:pt x="505307" y="634072"/>
                  </a:lnTo>
                  <a:lnTo>
                    <a:pt x="511543" y="634072"/>
                  </a:lnTo>
                  <a:lnTo>
                    <a:pt x="511543" y="56502"/>
                  </a:lnTo>
                  <a:lnTo>
                    <a:pt x="436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9" name="Google Shape;1379;p56"/>
            <p:cNvSpPr/>
            <p:nvPr/>
          </p:nvSpPr>
          <p:spPr>
            <a:xfrm>
              <a:off x="12941100" y="7120086"/>
              <a:ext cx="511809" cy="634365"/>
            </a:xfrm>
            <a:custGeom>
              <a:avLst/>
              <a:gdLst/>
              <a:ahLst/>
              <a:cxnLst/>
              <a:rect l="l" t="t" r="r" b="b"/>
              <a:pathLst>
                <a:path w="511809" h="634365" extrusionOk="0">
                  <a:moveTo>
                    <a:pt x="511543" y="56502"/>
                  </a:moveTo>
                  <a:lnTo>
                    <a:pt x="511543" y="634072"/>
                  </a:lnTo>
                  <a:lnTo>
                    <a:pt x="505307" y="634072"/>
                  </a:lnTo>
                  <a:lnTo>
                    <a:pt x="505307" y="59613"/>
                  </a:lnTo>
                  <a:lnTo>
                    <a:pt x="434289" y="6222"/>
                  </a:lnTo>
                  <a:lnTo>
                    <a:pt x="79311" y="6222"/>
                  </a:lnTo>
                  <a:lnTo>
                    <a:pt x="6235" y="59867"/>
                  </a:lnTo>
                  <a:lnTo>
                    <a:pt x="6235" y="634072"/>
                  </a:lnTo>
                  <a:lnTo>
                    <a:pt x="0" y="634072"/>
                  </a:lnTo>
                  <a:lnTo>
                    <a:pt x="0" y="56692"/>
                  </a:lnTo>
                  <a:lnTo>
                    <a:pt x="77254" y="0"/>
                  </a:lnTo>
                  <a:lnTo>
                    <a:pt x="436346" y="0"/>
                  </a:lnTo>
                  <a:lnTo>
                    <a:pt x="511543" y="56502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0" name="Google Shape;1380;p56"/>
            <p:cNvSpPr/>
            <p:nvPr/>
          </p:nvSpPr>
          <p:spPr>
            <a:xfrm>
              <a:off x="12944807" y="7205179"/>
              <a:ext cx="505459" cy="0"/>
            </a:xfrm>
            <a:custGeom>
              <a:avLst/>
              <a:gdLst/>
              <a:ahLst/>
              <a:cxnLst/>
              <a:rect l="l" t="t" r="r" b="b"/>
              <a:pathLst>
                <a:path w="505459" h="120000" extrusionOk="0">
                  <a:moveTo>
                    <a:pt x="0" y="0"/>
                  </a:moveTo>
                  <a:lnTo>
                    <a:pt x="50488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1" name="Google Shape;1381;p56"/>
            <p:cNvSpPr/>
            <p:nvPr/>
          </p:nvSpPr>
          <p:spPr>
            <a:xfrm>
              <a:off x="12944196" y="7178379"/>
              <a:ext cx="505459" cy="0"/>
            </a:xfrm>
            <a:custGeom>
              <a:avLst/>
              <a:gdLst/>
              <a:ahLst/>
              <a:cxnLst/>
              <a:rect l="l" t="t" r="r" b="b"/>
              <a:pathLst>
                <a:path w="505459" h="120000" extrusionOk="0">
                  <a:moveTo>
                    <a:pt x="0" y="0"/>
                  </a:moveTo>
                  <a:lnTo>
                    <a:pt x="50530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382" name="Google Shape;1382;p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092162" y="6820661"/>
              <a:ext cx="207721" cy="340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3" name="Google Shape;1383;p56"/>
          <p:cNvGrpSpPr/>
          <p:nvPr/>
        </p:nvGrpSpPr>
        <p:grpSpPr>
          <a:xfrm>
            <a:off x="12175277" y="6809092"/>
            <a:ext cx="511809" cy="945359"/>
            <a:chOff x="12175277" y="6809092"/>
            <a:chExt cx="511809" cy="945359"/>
          </a:xfrm>
        </p:grpSpPr>
        <p:sp>
          <p:nvSpPr>
            <p:cNvPr id="1384" name="Google Shape;1384;p56"/>
            <p:cNvSpPr/>
            <p:nvPr/>
          </p:nvSpPr>
          <p:spPr>
            <a:xfrm>
              <a:off x="12175277" y="7120086"/>
              <a:ext cx="511809" cy="634365"/>
            </a:xfrm>
            <a:custGeom>
              <a:avLst/>
              <a:gdLst/>
              <a:ahLst/>
              <a:cxnLst/>
              <a:rect l="l" t="t" r="r" b="b"/>
              <a:pathLst>
                <a:path w="511809" h="634365" extrusionOk="0">
                  <a:moveTo>
                    <a:pt x="436346" y="0"/>
                  </a:moveTo>
                  <a:lnTo>
                    <a:pt x="77254" y="0"/>
                  </a:lnTo>
                  <a:lnTo>
                    <a:pt x="0" y="56692"/>
                  </a:lnTo>
                  <a:lnTo>
                    <a:pt x="0" y="634072"/>
                  </a:lnTo>
                  <a:lnTo>
                    <a:pt x="6235" y="634072"/>
                  </a:lnTo>
                  <a:lnTo>
                    <a:pt x="6235" y="59867"/>
                  </a:lnTo>
                  <a:lnTo>
                    <a:pt x="79311" y="6222"/>
                  </a:lnTo>
                  <a:lnTo>
                    <a:pt x="434289" y="6222"/>
                  </a:lnTo>
                  <a:lnTo>
                    <a:pt x="505307" y="59613"/>
                  </a:lnTo>
                  <a:lnTo>
                    <a:pt x="505307" y="634072"/>
                  </a:lnTo>
                  <a:lnTo>
                    <a:pt x="511543" y="634072"/>
                  </a:lnTo>
                  <a:lnTo>
                    <a:pt x="511543" y="56502"/>
                  </a:lnTo>
                  <a:lnTo>
                    <a:pt x="436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56"/>
            <p:cNvSpPr/>
            <p:nvPr/>
          </p:nvSpPr>
          <p:spPr>
            <a:xfrm>
              <a:off x="12175277" y="7120086"/>
              <a:ext cx="511809" cy="634365"/>
            </a:xfrm>
            <a:custGeom>
              <a:avLst/>
              <a:gdLst/>
              <a:ahLst/>
              <a:cxnLst/>
              <a:rect l="l" t="t" r="r" b="b"/>
              <a:pathLst>
                <a:path w="511809" h="634365" extrusionOk="0">
                  <a:moveTo>
                    <a:pt x="511543" y="56502"/>
                  </a:moveTo>
                  <a:lnTo>
                    <a:pt x="511543" y="634072"/>
                  </a:lnTo>
                  <a:lnTo>
                    <a:pt x="505307" y="634072"/>
                  </a:lnTo>
                  <a:lnTo>
                    <a:pt x="505307" y="59613"/>
                  </a:lnTo>
                  <a:lnTo>
                    <a:pt x="434289" y="6222"/>
                  </a:lnTo>
                  <a:lnTo>
                    <a:pt x="79311" y="6222"/>
                  </a:lnTo>
                  <a:lnTo>
                    <a:pt x="6235" y="59867"/>
                  </a:lnTo>
                  <a:lnTo>
                    <a:pt x="6235" y="634072"/>
                  </a:lnTo>
                  <a:lnTo>
                    <a:pt x="0" y="634072"/>
                  </a:lnTo>
                  <a:lnTo>
                    <a:pt x="0" y="56692"/>
                  </a:lnTo>
                  <a:lnTo>
                    <a:pt x="77254" y="0"/>
                  </a:lnTo>
                  <a:lnTo>
                    <a:pt x="436346" y="0"/>
                  </a:lnTo>
                  <a:lnTo>
                    <a:pt x="511543" y="56502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56"/>
            <p:cNvSpPr/>
            <p:nvPr/>
          </p:nvSpPr>
          <p:spPr>
            <a:xfrm>
              <a:off x="12178985" y="7205180"/>
              <a:ext cx="505459" cy="0"/>
            </a:xfrm>
            <a:custGeom>
              <a:avLst/>
              <a:gdLst/>
              <a:ahLst/>
              <a:cxnLst/>
              <a:rect l="l" t="t" r="r" b="b"/>
              <a:pathLst>
                <a:path w="505459" h="120000" extrusionOk="0">
                  <a:moveTo>
                    <a:pt x="0" y="0"/>
                  </a:moveTo>
                  <a:lnTo>
                    <a:pt x="50488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56"/>
            <p:cNvSpPr/>
            <p:nvPr/>
          </p:nvSpPr>
          <p:spPr>
            <a:xfrm>
              <a:off x="12178374" y="7178379"/>
              <a:ext cx="505459" cy="0"/>
            </a:xfrm>
            <a:custGeom>
              <a:avLst/>
              <a:gdLst/>
              <a:ahLst/>
              <a:cxnLst/>
              <a:rect l="l" t="t" r="r" b="b"/>
              <a:pathLst>
                <a:path w="505459" h="120000" extrusionOk="0">
                  <a:moveTo>
                    <a:pt x="0" y="0"/>
                  </a:moveTo>
                  <a:lnTo>
                    <a:pt x="50532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56"/>
            <p:cNvSpPr/>
            <p:nvPr/>
          </p:nvSpPr>
          <p:spPr>
            <a:xfrm>
              <a:off x="12589369" y="7378799"/>
              <a:ext cx="24765" cy="635"/>
            </a:xfrm>
            <a:custGeom>
              <a:avLst/>
              <a:gdLst/>
              <a:ahLst/>
              <a:cxnLst/>
              <a:rect l="l" t="t" r="r" b="b"/>
              <a:pathLst>
                <a:path w="24765" h="634" extrusionOk="0">
                  <a:moveTo>
                    <a:pt x="0" y="203"/>
                  </a:moveTo>
                  <a:lnTo>
                    <a:pt x="16090" y="0"/>
                  </a:lnTo>
                  <a:lnTo>
                    <a:pt x="24269" y="203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389" name="Google Shape;1389;p5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23330" y="6809092"/>
              <a:ext cx="215430" cy="3520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0" name="Google Shape;1390;p56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569D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1" name="Google Shape;1391;p56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2" name="Google Shape;1392;p56"/>
          <p:cNvSpPr txBox="1"/>
          <p:nvPr/>
        </p:nvSpPr>
        <p:spPr>
          <a:xfrm>
            <a:off x="4257578" y="3315167"/>
            <a:ext cx="16731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TwinFilling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sprawnie napełnia dwie butelki/szklanki jednocześnie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1393" name="Google Shape;1393;p56"/>
          <p:cNvSpPr txBox="1"/>
          <p:nvPr/>
        </p:nvSpPr>
        <p:spPr>
          <a:xfrm>
            <a:off x="4232178" y="4531954"/>
            <a:ext cx="2088000" cy="10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304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Nasze dyspensery do wody wytwarzają o 86% mniej </a:t>
            </a:r>
            <a:r>
              <a:rPr lang="pl-PL" sz="1000" dirty="0" err="1">
                <a:solidFill>
                  <a:srgbClr val="084783"/>
                </a:solidFill>
                <a:latin typeface="Gotham Book" pitchFamily="50" charset="0"/>
              </a:rPr>
              <a:t>dwutlenkuwęgla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 niż woda butelkowana i o 64% mniej niż dystrybutory wody butelkowanej</a:t>
            </a:r>
          </a:p>
        </p:txBody>
      </p:sp>
      <p:sp>
        <p:nvSpPr>
          <p:cNvPr id="1394" name="Google Shape;1394;p56"/>
          <p:cNvSpPr txBox="1">
            <a:spLocks noGrp="1"/>
          </p:cNvSpPr>
          <p:nvPr>
            <p:ph type="title"/>
          </p:nvPr>
        </p:nvSpPr>
        <p:spPr>
          <a:xfrm>
            <a:off x="884941" y="626019"/>
            <a:ext cx="3117184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Fill T-Tap</a:t>
            </a:r>
            <a:endParaRPr dirty="0">
              <a:latin typeface="Gotham Book" pitchFamily="50" charset="0"/>
            </a:endParaRPr>
          </a:p>
        </p:txBody>
      </p:sp>
      <p:sp>
        <p:nvSpPr>
          <p:cNvPr id="1395" name="Google Shape;1395;p56"/>
          <p:cNvSpPr txBox="1"/>
          <p:nvPr/>
        </p:nvSpPr>
        <p:spPr>
          <a:xfrm>
            <a:off x="887300" y="1311050"/>
            <a:ext cx="5432878" cy="51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88963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chemeClr val="bg2"/>
                </a:solidFill>
                <a:latin typeface="Gotham Book" pitchFamily="50" charset="0"/>
              </a:rPr>
              <a:t>Wydajny dyspenser o dużej pojemności łączący w sobie szybkość, styl i precyzję.</a:t>
            </a:r>
            <a:endParaRPr lang="pl-PL" sz="1600" dirty="0">
              <a:solidFill>
                <a:schemeClr val="bg2"/>
              </a:solidFill>
              <a:latin typeface="Gotham Book" pitchFamily="50" charset="0"/>
              <a:sym typeface="Arial"/>
            </a:endParaRPr>
          </a:p>
        </p:txBody>
      </p:sp>
      <p:sp>
        <p:nvSpPr>
          <p:cNvPr id="1396" name="Google Shape;1396;p56"/>
          <p:cNvSpPr txBox="1"/>
          <p:nvPr/>
        </p:nvSpPr>
        <p:spPr>
          <a:xfrm>
            <a:off x="9805899" y="1650340"/>
            <a:ext cx="2067000" cy="74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SmoothFinishing</a:t>
            </a:r>
            <a:endParaRPr lang="pl-PL"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kontrola dozowania podczas napełniania butelek/szklanek, aby uniknąć przelewania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grpSp>
        <p:nvGrpSpPr>
          <p:cNvPr id="1397" name="Google Shape;1397;p56"/>
          <p:cNvGrpSpPr/>
          <p:nvPr/>
        </p:nvGrpSpPr>
        <p:grpSpPr>
          <a:xfrm>
            <a:off x="8774149" y="3240802"/>
            <a:ext cx="929012" cy="30480"/>
            <a:chOff x="8774149" y="3240802"/>
            <a:chExt cx="929012" cy="30480"/>
          </a:xfrm>
        </p:grpSpPr>
        <p:sp>
          <p:nvSpPr>
            <p:cNvPr id="1398" name="Google Shape;1398;p56"/>
            <p:cNvSpPr/>
            <p:nvPr/>
          </p:nvSpPr>
          <p:spPr>
            <a:xfrm>
              <a:off x="8789396" y="3256042"/>
              <a:ext cx="913765" cy="0"/>
            </a:xfrm>
            <a:custGeom>
              <a:avLst/>
              <a:gdLst/>
              <a:ahLst/>
              <a:cxnLst/>
              <a:rect l="l" t="t" r="r" b="b"/>
              <a:pathLst>
                <a:path w="913765" h="120000" extrusionOk="0">
                  <a:moveTo>
                    <a:pt x="91343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9" name="Google Shape;1399;p56"/>
            <p:cNvSpPr/>
            <p:nvPr/>
          </p:nvSpPr>
          <p:spPr>
            <a:xfrm>
              <a:off x="8774149" y="324080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00" name="Google Shape;1400;p56"/>
          <p:cNvGrpSpPr/>
          <p:nvPr/>
        </p:nvGrpSpPr>
        <p:grpSpPr>
          <a:xfrm>
            <a:off x="8758899" y="4629006"/>
            <a:ext cx="944249" cy="30480"/>
            <a:chOff x="8758899" y="4629006"/>
            <a:chExt cx="944249" cy="30480"/>
          </a:xfrm>
        </p:grpSpPr>
        <p:sp>
          <p:nvSpPr>
            <p:cNvPr id="1401" name="Google Shape;1401;p56"/>
            <p:cNvSpPr/>
            <p:nvPr/>
          </p:nvSpPr>
          <p:spPr>
            <a:xfrm>
              <a:off x="8774143" y="4644246"/>
              <a:ext cx="929005" cy="0"/>
            </a:xfrm>
            <a:custGeom>
              <a:avLst/>
              <a:gdLst/>
              <a:ahLst/>
              <a:cxnLst/>
              <a:rect l="l" t="t" r="r" b="b"/>
              <a:pathLst>
                <a:path w="929004" h="120000" extrusionOk="0">
                  <a:moveTo>
                    <a:pt x="928687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56"/>
            <p:cNvSpPr/>
            <p:nvPr/>
          </p:nvSpPr>
          <p:spPr>
            <a:xfrm>
              <a:off x="8758899" y="462900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03" name="Google Shape;1403;p56"/>
          <p:cNvGrpSpPr/>
          <p:nvPr/>
        </p:nvGrpSpPr>
        <p:grpSpPr>
          <a:xfrm>
            <a:off x="6083999" y="3436123"/>
            <a:ext cx="2682000" cy="30480"/>
            <a:chOff x="6083999" y="3436123"/>
            <a:chExt cx="2682000" cy="30480"/>
          </a:xfrm>
        </p:grpSpPr>
        <p:sp>
          <p:nvSpPr>
            <p:cNvPr id="1404" name="Google Shape;1404;p56"/>
            <p:cNvSpPr/>
            <p:nvPr/>
          </p:nvSpPr>
          <p:spPr>
            <a:xfrm>
              <a:off x="6083999" y="3451363"/>
              <a:ext cx="1217930" cy="0"/>
            </a:xfrm>
            <a:custGeom>
              <a:avLst/>
              <a:gdLst/>
              <a:ahLst/>
              <a:cxnLst/>
              <a:rect l="l" t="t" r="r" b="b"/>
              <a:pathLst>
                <a:path w="1217929" h="120000" extrusionOk="0">
                  <a:moveTo>
                    <a:pt x="0" y="0"/>
                  </a:moveTo>
                  <a:lnTo>
                    <a:pt x="121776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56"/>
            <p:cNvSpPr/>
            <p:nvPr/>
          </p:nvSpPr>
          <p:spPr>
            <a:xfrm>
              <a:off x="7286519" y="343612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56"/>
            <p:cNvSpPr/>
            <p:nvPr/>
          </p:nvSpPr>
          <p:spPr>
            <a:xfrm>
              <a:off x="6083999" y="3451363"/>
              <a:ext cx="2667000" cy="0"/>
            </a:xfrm>
            <a:custGeom>
              <a:avLst/>
              <a:gdLst/>
              <a:ahLst/>
              <a:cxnLst/>
              <a:rect l="l" t="t" r="r" b="b"/>
              <a:pathLst>
                <a:path w="2667000" h="120000" extrusionOk="0">
                  <a:moveTo>
                    <a:pt x="0" y="0"/>
                  </a:moveTo>
                  <a:lnTo>
                    <a:pt x="2666758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56"/>
            <p:cNvSpPr/>
            <p:nvPr/>
          </p:nvSpPr>
          <p:spPr>
            <a:xfrm>
              <a:off x="8735519" y="343612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08" name="Google Shape;1408;p56"/>
          <p:cNvSpPr txBox="1"/>
          <p:nvPr/>
        </p:nvSpPr>
        <p:spPr>
          <a:xfrm>
            <a:off x="9805885" y="4519422"/>
            <a:ext cx="2093700" cy="73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BRITA CLARITY </a:t>
            </a:r>
            <a:r>
              <a:rPr lang="pl-PL" sz="10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Protect </a:t>
            </a:r>
            <a:r>
              <a:rPr lang="pl-PL" sz="1000" dirty="0">
                <a:solidFill>
                  <a:schemeClr val="bg1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zachowuje minerały zawarte w wodzie, usuwając niechciane substancje</a:t>
            </a:r>
          </a:p>
        </p:txBody>
      </p:sp>
      <p:sp>
        <p:nvSpPr>
          <p:cNvPr id="1409" name="Google Shape;1409;p56"/>
          <p:cNvSpPr txBox="1"/>
          <p:nvPr/>
        </p:nvSpPr>
        <p:spPr>
          <a:xfrm>
            <a:off x="9804322" y="6732703"/>
            <a:ext cx="1969200" cy="12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</a:rPr>
              <a:t>Trzy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opcje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instalacji</a:t>
            </a:r>
            <a:r>
              <a:rPr lang="en-US" sz="1000" dirty="0">
                <a:solidFill>
                  <a:srgbClr val="FFFFFF"/>
                </a:solidFill>
              </a:rPr>
              <a:t>:</a:t>
            </a:r>
            <a:r>
              <a:rPr lang="en-US"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000" dirty="0">
              <a:latin typeface="Arial"/>
              <a:ea typeface="Arial"/>
              <a:cs typeface="Arial"/>
              <a:sym typeface="Arial"/>
            </a:endParaRPr>
          </a:p>
          <a:p>
            <a:pPr marL="156210" marR="102870" lvl="0" indent="-144145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System </a:t>
            </a:r>
            <a:r>
              <a:rPr lang="en-US" sz="1000" dirty="0" err="1">
                <a:solidFill>
                  <a:srgbClr val="FFFFFF"/>
                </a:solidFill>
              </a:rPr>
              <a:t>kranowy</a:t>
            </a:r>
            <a:r>
              <a:rPr lang="en-US" sz="1000" dirty="0">
                <a:solidFill>
                  <a:srgbClr val="FFFFFF"/>
                </a:solidFill>
              </a:rPr>
              <a:t> bez </a:t>
            </a:r>
            <a:r>
              <a:rPr lang="en-US" sz="1000" dirty="0" err="1">
                <a:solidFill>
                  <a:srgbClr val="FFFFFF"/>
                </a:solidFill>
              </a:rPr>
              <a:t>tacy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ociekowej</a:t>
            </a:r>
            <a:endParaRPr sz="1000" dirty="0">
              <a:solidFill>
                <a:srgbClr val="FFFFFF"/>
              </a:solidFill>
            </a:endParaRPr>
          </a:p>
          <a:p>
            <a:pPr marL="156210" marR="102870" lvl="0" indent="-144145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System </a:t>
            </a:r>
            <a:r>
              <a:rPr lang="en-US" sz="1000" dirty="0" err="1">
                <a:solidFill>
                  <a:srgbClr val="FFFFFF"/>
                </a:solidFill>
              </a:rPr>
              <a:t>kranowy</a:t>
            </a:r>
            <a:r>
              <a:rPr lang="en-US" sz="1000" dirty="0">
                <a:solidFill>
                  <a:srgbClr val="FFFFFF"/>
                </a:solidFill>
              </a:rPr>
              <a:t> z </a:t>
            </a:r>
            <a:r>
              <a:rPr lang="en-US" sz="1000" dirty="0" err="1">
                <a:solidFill>
                  <a:srgbClr val="FFFFFF"/>
                </a:solidFill>
              </a:rPr>
              <a:t>tacą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ociekową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na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blacie</a:t>
            </a:r>
            <a:endParaRPr sz="1000" dirty="0">
              <a:solidFill>
                <a:srgbClr val="FFFFFF"/>
              </a:solidFill>
            </a:endParaRPr>
          </a:p>
          <a:p>
            <a:pPr marL="156210" marR="102870" lvl="0" indent="-144145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System </a:t>
            </a:r>
            <a:r>
              <a:rPr lang="en-US" sz="1000" dirty="0" err="1">
                <a:solidFill>
                  <a:srgbClr val="FFFFFF"/>
                </a:solidFill>
              </a:rPr>
              <a:t>kranowy</a:t>
            </a:r>
            <a:r>
              <a:rPr lang="en-US" sz="1000" dirty="0">
                <a:solidFill>
                  <a:srgbClr val="FFFFFF"/>
                </a:solidFill>
              </a:rPr>
              <a:t> ze </a:t>
            </a:r>
            <a:r>
              <a:rPr lang="en-US" sz="1000" dirty="0" err="1">
                <a:solidFill>
                  <a:srgbClr val="FFFFFF"/>
                </a:solidFill>
              </a:rPr>
              <a:t>zintegrowaną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tacą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ociekową</a:t>
            </a:r>
            <a:endParaRPr sz="1000" dirty="0">
              <a:solidFill>
                <a:srgbClr val="FFFFFF"/>
              </a:solidFill>
            </a:endParaRPr>
          </a:p>
        </p:txBody>
      </p:sp>
      <p:grpSp>
        <p:nvGrpSpPr>
          <p:cNvPr id="1410" name="Google Shape;1410;p56"/>
          <p:cNvGrpSpPr/>
          <p:nvPr/>
        </p:nvGrpSpPr>
        <p:grpSpPr>
          <a:xfrm>
            <a:off x="5799749" y="6697598"/>
            <a:ext cx="1123523" cy="30480"/>
            <a:chOff x="5799749" y="6697598"/>
            <a:chExt cx="1123523" cy="30480"/>
          </a:xfrm>
        </p:grpSpPr>
        <p:sp>
          <p:nvSpPr>
            <p:cNvPr id="1411" name="Google Shape;1411;p56"/>
            <p:cNvSpPr/>
            <p:nvPr/>
          </p:nvSpPr>
          <p:spPr>
            <a:xfrm>
              <a:off x="5799749" y="6712838"/>
              <a:ext cx="1108710" cy="0"/>
            </a:xfrm>
            <a:custGeom>
              <a:avLst/>
              <a:gdLst/>
              <a:ahLst/>
              <a:cxnLst/>
              <a:rect l="l" t="t" r="r" b="b"/>
              <a:pathLst>
                <a:path w="1108709" h="120000" extrusionOk="0">
                  <a:moveTo>
                    <a:pt x="0" y="0"/>
                  </a:moveTo>
                  <a:lnTo>
                    <a:pt x="1108278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56"/>
            <p:cNvSpPr/>
            <p:nvPr/>
          </p:nvSpPr>
          <p:spPr>
            <a:xfrm>
              <a:off x="6892792" y="669759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13" name="Google Shape;1413;p56"/>
          <p:cNvSpPr txBox="1"/>
          <p:nvPr/>
        </p:nvSpPr>
        <p:spPr>
          <a:xfrm>
            <a:off x="4257578" y="6052333"/>
            <a:ext cx="1631400" cy="912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BottleGuard</a:t>
            </a:r>
            <a:endParaRPr lang="pl-PL"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ograniczniki mają na celu precyzyjne ustawienie butelki/szklanki pod wylewką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grpSp>
        <p:nvGrpSpPr>
          <p:cNvPr id="1414" name="Google Shape;1414;p56"/>
          <p:cNvGrpSpPr/>
          <p:nvPr/>
        </p:nvGrpSpPr>
        <p:grpSpPr>
          <a:xfrm>
            <a:off x="8449460" y="1790443"/>
            <a:ext cx="1173464" cy="1071000"/>
            <a:chOff x="8449460" y="1790443"/>
            <a:chExt cx="1173464" cy="1071000"/>
          </a:xfrm>
        </p:grpSpPr>
        <p:sp>
          <p:nvSpPr>
            <p:cNvPr id="1415" name="Google Shape;1415;p56"/>
            <p:cNvSpPr/>
            <p:nvPr/>
          </p:nvSpPr>
          <p:spPr>
            <a:xfrm>
              <a:off x="8464684" y="1790443"/>
              <a:ext cx="1158240" cy="1056005"/>
            </a:xfrm>
            <a:custGeom>
              <a:avLst/>
              <a:gdLst/>
              <a:ahLst/>
              <a:cxnLst/>
              <a:rect l="l" t="t" r="r" b="b"/>
              <a:pathLst>
                <a:path w="1158240" h="1056005" extrusionOk="0">
                  <a:moveTo>
                    <a:pt x="1158214" y="0"/>
                  </a:moveTo>
                  <a:lnTo>
                    <a:pt x="0" y="0"/>
                  </a:lnTo>
                  <a:lnTo>
                    <a:pt x="12" y="1055763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56"/>
            <p:cNvSpPr/>
            <p:nvPr/>
          </p:nvSpPr>
          <p:spPr>
            <a:xfrm>
              <a:off x="8449460" y="283096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17" name="Google Shape;1417;p56"/>
          <p:cNvSpPr txBox="1"/>
          <p:nvPr/>
        </p:nvSpPr>
        <p:spPr>
          <a:xfrm>
            <a:off x="9830921" y="3147557"/>
            <a:ext cx="1233300" cy="73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ThermalGate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™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funkcja skutecznej dezynfekcji termicznej kranu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1418" name="Google Shape;1418;p56"/>
          <p:cNvSpPr txBox="1"/>
          <p:nvPr/>
        </p:nvSpPr>
        <p:spPr>
          <a:xfrm>
            <a:off x="887300" y="260000"/>
            <a:ext cx="13206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19" name="Google Shape;1419;p56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420" name="Google Shape;1420;p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32279" y="3092593"/>
            <a:ext cx="709676" cy="7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5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71741" y="4690157"/>
            <a:ext cx="801013" cy="80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56" descr="Ein Bild, das Symbol, Kreis enthält.&#10;&#10;Automatisch generierte Beschreibu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62843" y="213251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5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5018" y="213251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5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42748" y="2132519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5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18493" y="2132519"/>
            <a:ext cx="304800" cy="30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7" name="Google Shape;1427;p56"/>
          <p:cNvGrpSpPr/>
          <p:nvPr/>
        </p:nvGrpSpPr>
        <p:grpSpPr>
          <a:xfrm>
            <a:off x="907948" y="2821361"/>
            <a:ext cx="1012411" cy="551596"/>
            <a:chOff x="907948" y="2821361"/>
            <a:chExt cx="1012411" cy="551596"/>
          </a:xfrm>
        </p:grpSpPr>
        <p:pic>
          <p:nvPicPr>
            <p:cNvPr id="1428" name="Google Shape;1428;p5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09671" y="3282216"/>
              <a:ext cx="1010688" cy="90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9" name="Google Shape;1429;p5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92944" y="3033064"/>
              <a:ext cx="122318" cy="10443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30" name="Google Shape;1430;p56"/>
            <p:cNvGrpSpPr/>
            <p:nvPr/>
          </p:nvGrpSpPr>
          <p:grpSpPr>
            <a:xfrm>
              <a:off x="907948" y="2821361"/>
              <a:ext cx="329235" cy="328717"/>
              <a:chOff x="907948" y="2821361"/>
              <a:chExt cx="329235" cy="328717"/>
            </a:xfrm>
          </p:grpSpPr>
          <p:pic>
            <p:nvPicPr>
              <p:cNvPr id="1431" name="Google Shape;1431;p56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917854" y="2830894"/>
                <a:ext cx="113436" cy="1235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2" name="Google Shape;1432;p56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907948" y="2822701"/>
                <a:ext cx="303542" cy="295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3" name="Google Shape;1433;p56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999451" y="2932100"/>
                <a:ext cx="234949" cy="2153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4" name="Google Shape;1434;p56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943042" y="2821361"/>
                <a:ext cx="145402" cy="870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5" name="Google Shape;1435;p56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1021110" y="3066601"/>
                <a:ext cx="191998" cy="834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36" name="Google Shape;1436;p56"/>
              <p:cNvSpPr/>
              <p:nvPr/>
            </p:nvSpPr>
            <p:spPr>
              <a:xfrm>
                <a:off x="908253" y="2824352"/>
                <a:ext cx="328930" cy="308610"/>
              </a:xfrm>
              <a:custGeom>
                <a:avLst/>
                <a:gdLst/>
                <a:ahLst/>
                <a:cxnLst/>
                <a:rect l="l" t="t" r="r" b="b"/>
                <a:pathLst>
                  <a:path w="328930" h="308610" extrusionOk="0">
                    <a:moveTo>
                      <a:pt x="257365" y="40779"/>
                    </a:moveTo>
                    <a:lnTo>
                      <a:pt x="226910" y="9410"/>
                    </a:lnTo>
                    <a:lnTo>
                      <a:pt x="196761" y="0"/>
                    </a:lnTo>
                    <a:lnTo>
                      <a:pt x="200736" y="1054"/>
                    </a:lnTo>
                    <a:lnTo>
                      <a:pt x="203415" y="1816"/>
                    </a:lnTo>
                    <a:lnTo>
                      <a:pt x="219913" y="18376"/>
                    </a:lnTo>
                    <a:lnTo>
                      <a:pt x="220548" y="21590"/>
                    </a:lnTo>
                    <a:lnTo>
                      <a:pt x="199478" y="59855"/>
                    </a:lnTo>
                    <a:lnTo>
                      <a:pt x="168059" y="84785"/>
                    </a:lnTo>
                    <a:lnTo>
                      <a:pt x="127622" y="106133"/>
                    </a:lnTo>
                    <a:lnTo>
                      <a:pt x="83769" y="120205"/>
                    </a:lnTo>
                    <a:lnTo>
                      <a:pt x="55245" y="123736"/>
                    </a:lnTo>
                    <a:lnTo>
                      <a:pt x="47256" y="123571"/>
                    </a:lnTo>
                    <a:lnTo>
                      <a:pt x="13309" y="100736"/>
                    </a:lnTo>
                    <a:lnTo>
                      <a:pt x="14008" y="94081"/>
                    </a:lnTo>
                    <a:lnTo>
                      <a:pt x="17716" y="85826"/>
                    </a:lnTo>
                    <a:lnTo>
                      <a:pt x="18199" y="84582"/>
                    </a:lnTo>
                    <a:lnTo>
                      <a:pt x="3644" y="124155"/>
                    </a:lnTo>
                    <a:lnTo>
                      <a:pt x="1181" y="135737"/>
                    </a:lnTo>
                    <a:lnTo>
                      <a:pt x="2235" y="142798"/>
                    </a:lnTo>
                    <a:lnTo>
                      <a:pt x="38773" y="165722"/>
                    </a:lnTo>
                    <a:lnTo>
                      <a:pt x="56705" y="166624"/>
                    </a:lnTo>
                    <a:lnTo>
                      <a:pt x="66967" y="166039"/>
                    </a:lnTo>
                    <a:lnTo>
                      <a:pt x="115760" y="155829"/>
                    </a:lnTo>
                    <a:lnTo>
                      <a:pt x="156768" y="139649"/>
                    </a:lnTo>
                    <a:lnTo>
                      <a:pt x="186004" y="123736"/>
                    </a:lnTo>
                    <a:lnTo>
                      <a:pt x="194017" y="118732"/>
                    </a:lnTo>
                    <a:lnTo>
                      <a:pt x="224586" y="95123"/>
                    </a:lnTo>
                    <a:lnTo>
                      <a:pt x="250812" y="63030"/>
                    </a:lnTo>
                    <a:lnTo>
                      <a:pt x="257200" y="44208"/>
                    </a:lnTo>
                    <a:lnTo>
                      <a:pt x="257365" y="40779"/>
                    </a:lnTo>
                    <a:close/>
                  </a:path>
                  <a:path w="328930" h="308610" extrusionOk="0">
                    <a:moveTo>
                      <a:pt x="311340" y="100203"/>
                    </a:moveTo>
                    <a:lnTo>
                      <a:pt x="296037" y="63677"/>
                    </a:lnTo>
                    <a:lnTo>
                      <a:pt x="280276" y="45377"/>
                    </a:lnTo>
                    <a:lnTo>
                      <a:pt x="281343" y="46634"/>
                    </a:lnTo>
                    <a:lnTo>
                      <a:pt x="282308" y="47891"/>
                    </a:lnTo>
                    <a:lnTo>
                      <a:pt x="288150" y="67221"/>
                    </a:lnTo>
                    <a:lnTo>
                      <a:pt x="287985" y="70256"/>
                    </a:lnTo>
                    <a:lnTo>
                      <a:pt x="269951" y="109474"/>
                    </a:lnTo>
                    <a:lnTo>
                      <a:pt x="242290" y="137706"/>
                    </a:lnTo>
                    <a:lnTo>
                      <a:pt x="204825" y="164249"/>
                    </a:lnTo>
                    <a:lnTo>
                      <a:pt x="160591" y="186651"/>
                    </a:lnTo>
                    <a:lnTo>
                      <a:pt x="113093" y="202463"/>
                    </a:lnTo>
                    <a:lnTo>
                      <a:pt x="66471" y="209270"/>
                    </a:lnTo>
                    <a:lnTo>
                      <a:pt x="56540" y="209245"/>
                    </a:lnTo>
                    <a:lnTo>
                      <a:pt x="18199" y="200152"/>
                    </a:lnTo>
                    <a:lnTo>
                      <a:pt x="127" y="175082"/>
                    </a:lnTo>
                    <a:lnTo>
                      <a:pt x="0" y="174383"/>
                    </a:lnTo>
                    <a:lnTo>
                      <a:pt x="88" y="175082"/>
                    </a:lnTo>
                    <a:lnTo>
                      <a:pt x="800" y="182219"/>
                    </a:lnTo>
                    <a:lnTo>
                      <a:pt x="1308" y="185788"/>
                    </a:lnTo>
                    <a:lnTo>
                      <a:pt x="12357" y="225132"/>
                    </a:lnTo>
                    <a:lnTo>
                      <a:pt x="47993" y="246519"/>
                    </a:lnTo>
                    <a:lnTo>
                      <a:pt x="73660" y="249567"/>
                    </a:lnTo>
                    <a:lnTo>
                      <a:pt x="83400" y="249491"/>
                    </a:lnTo>
                    <a:lnTo>
                      <a:pt x="128079" y="243154"/>
                    </a:lnTo>
                    <a:lnTo>
                      <a:pt x="178409" y="226733"/>
                    </a:lnTo>
                    <a:lnTo>
                      <a:pt x="214185" y="209270"/>
                    </a:lnTo>
                    <a:lnTo>
                      <a:pt x="252450" y="184302"/>
                    </a:lnTo>
                    <a:lnTo>
                      <a:pt x="284962" y="154266"/>
                    </a:lnTo>
                    <a:lnTo>
                      <a:pt x="308876" y="114312"/>
                    </a:lnTo>
                    <a:lnTo>
                      <a:pt x="311213" y="102438"/>
                    </a:lnTo>
                    <a:lnTo>
                      <a:pt x="311340" y="100203"/>
                    </a:lnTo>
                    <a:close/>
                  </a:path>
                  <a:path w="328930" h="308610" extrusionOk="0">
                    <a:moveTo>
                      <a:pt x="328498" y="161213"/>
                    </a:moveTo>
                    <a:lnTo>
                      <a:pt x="324421" y="130543"/>
                    </a:lnTo>
                    <a:lnTo>
                      <a:pt x="324700" y="133083"/>
                    </a:lnTo>
                    <a:lnTo>
                      <a:pt x="324827" y="137160"/>
                    </a:lnTo>
                    <a:lnTo>
                      <a:pt x="307695" y="179666"/>
                    </a:lnTo>
                    <a:lnTo>
                      <a:pt x="279654" y="210350"/>
                    </a:lnTo>
                    <a:lnTo>
                      <a:pt x="241122" y="238760"/>
                    </a:lnTo>
                    <a:lnTo>
                      <a:pt x="195211" y="262216"/>
                    </a:lnTo>
                    <a:lnTo>
                      <a:pt x="145554" y="278079"/>
                    </a:lnTo>
                    <a:lnTo>
                      <a:pt x="106476" y="283591"/>
                    </a:lnTo>
                    <a:lnTo>
                      <a:pt x="97739" y="283806"/>
                    </a:lnTo>
                    <a:lnTo>
                      <a:pt x="89420" y="283578"/>
                    </a:lnTo>
                    <a:lnTo>
                      <a:pt x="49352" y="273773"/>
                    </a:lnTo>
                    <a:lnTo>
                      <a:pt x="34925" y="262521"/>
                    </a:lnTo>
                    <a:lnTo>
                      <a:pt x="38328" y="267030"/>
                    </a:lnTo>
                    <a:lnTo>
                      <a:pt x="67856" y="294347"/>
                    </a:lnTo>
                    <a:lnTo>
                      <a:pt x="106426" y="307276"/>
                    </a:lnTo>
                    <a:lnTo>
                      <a:pt x="119113" y="308013"/>
                    </a:lnTo>
                    <a:lnTo>
                      <a:pt x="125857" y="307949"/>
                    </a:lnTo>
                    <a:lnTo>
                      <a:pt x="178663" y="299275"/>
                    </a:lnTo>
                    <a:lnTo>
                      <a:pt x="220014" y="283806"/>
                    </a:lnTo>
                    <a:lnTo>
                      <a:pt x="263639" y="258813"/>
                    </a:lnTo>
                    <a:lnTo>
                      <a:pt x="295960" y="231432"/>
                    </a:lnTo>
                    <a:lnTo>
                      <a:pt x="321970" y="194322"/>
                    </a:lnTo>
                    <a:lnTo>
                      <a:pt x="328231" y="167411"/>
                    </a:lnTo>
                    <a:lnTo>
                      <a:pt x="328498" y="161213"/>
                    </a:lnTo>
                    <a:close/>
                  </a:path>
                </a:pathLst>
              </a:custGeom>
              <a:solidFill>
                <a:srgbClr val="E30613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437" name="Google Shape;1437;p56"/>
          <p:cNvSpPr txBox="1"/>
          <p:nvPr/>
        </p:nvSpPr>
        <p:spPr>
          <a:xfrm>
            <a:off x="887299" y="7487771"/>
            <a:ext cx="20542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1B497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38" name="Google Shape;1438;p56" descr="Ein Bild, das Kreis, Grafiken, Symbol, Schrift enthält.&#10;&#10;Automatisch generierte Beschreibung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067050" y="7446177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9" name="Google Shape;1439;p56">
            <a:hlinkClick r:id="rId22"/>
          </p:cNvPr>
          <p:cNvSpPr/>
          <p:nvPr/>
        </p:nvSpPr>
        <p:spPr>
          <a:xfrm>
            <a:off x="1317625" y="7419575"/>
            <a:ext cx="20541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" name="Google Shape;57;p7">
            <a:extLst>
              <a:ext uri="{FF2B5EF4-FFF2-40B4-BE49-F238E27FC236}">
                <a16:creationId xmlns:a16="http://schemas.microsoft.com/office/drawing/2014/main" id="{C317D442-2330-0EC3-DB26-AA7A88C98905}"/>
              </a:ext>
            </a:extLst>
          </p:cNvPr>
          <p:cNvSpPr txBox="1"/>
          <p:nvPr/>
        </p:nvSpPr>
        <p:spPr>
          <a:xfrm>
            <a:off x="886840" y="808109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" name="Prostokąt 4">
            <a:hlinkClick r:id="rId23"/>
            <a:extLst>
              <a:ext uri="{FF2B5EF4-FFF2-40B4-BE49-F238E27FC236}">
                <a16:creationId xmlns:a16="http://schemas.microsoft.com/office/drawing/2014/main" id="{5418B934-FF16-2FF7-9760-6CC79D92A55A}"/>
              </a:ext>
            </a:extLst>
          </p:cNvPr>
          <p:cNvSpPr/>
          <p:nvPr/>
        </p:nvSpPr>
        <p:spPr>
          <a:xfrm>
            <a:off x="877064" y="8198266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a 28">
            <a:extLst>
              <a:ext uri="{FF2B5EF4-FFF2-40B4-BE49-F238E27FC236}">
                <a16:creationId xmlns:a16="http://schemas.microsoft.com/office/drawing/2014/main" id="{87042DE0-8E3D-970F-FEB4-BC70F8675FAF}"/>
              </a:ext>
            </a:extLst>
          </p:cNvPr>
          <p:cNvGrpSpPr/>
          <p:nvPr/>
        </p:nvGrpSpPr>
        <p:grpSpPr>
          <a:xfrm>
            <a:off x="0" y="-10779"/>
            <a:ext cx="5650566" cy="7453983"/>
            <a:chOff x="0" y="-10779"/>
            <a:chExt cx="5650566" cy="7453983"/>
          </a:xfrm>
        </p:grpSpPr>
        <p:pic>
          <p:nvPicPr>
            <p:cNvPr id="25" name="Obraz 24" descr="Obraz zawierający ubrania, osoba, człowiek, w pomieszczeniu&#10;&#10;Opis wygenerowany automatycznie">
              <a:extLst>
                <a:ext uri="{FF2B5EF4-FFF2-40B4-BE49-F238E27FC236}">
                  <a16:creationId xmlns:a16="http://schemas.microsoft.com/office/drawing/2014/main" id="{9045D230-2EE8-24D3-5568-579EFB167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" r="69108" b="-17"/>
            <a:stretch/>
          </p:blipFill>
          <p:spPr>
            <a:xfrm>
              <a:off x="0" y="-8102"/>
              <a:ext cx="4409655" cy="7451306"/>
            </a:xfrm>
            <a:prstGeom prst="rect">
              <a:avLst/>
            </a:prstGeom>
          </p:spPr>
        </p:pic>
        <p:pic>
          <p:nvPicPr>
            <p:cNvPr id="27" name="Obraz 26" descr="Obraz zawierający ubrania, osoba, człowiek, w pomieszczeniu&#10;&#10;Opis wygenerowany automatycznie">
              <a:extLst>
                <a:ext uri="{FF2B5EF4-FFF2-40B4-BE49-F238E27FC236}">
                  <a16:creationId xmlns:a16="http://schemas.microsoft.com/office/drawing/2014/main" id="{B3D29F22-F7CD-89D9-ECBC-51010F330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39" r="69301"/>
            <a:stretch/>
          </p:blipFill>
          <p:spPr>
            <a:xfrm>
              <a:off x="4391783" y="-10779"/>
              <a:ext cx="779338" cy="7451306"/>
            </a:xfrm>
            <a:prstGeom prst="rect">
              <a:avLst/>
            </a:prstGeom>
          </p:spPr>
        </p:pic>
        <p:pic>
          <p:nvPicPr>
            <p:cNvPr id="28" name="Obraz 27" descr="Obraz zawierający ubrania, osoba, człowiek, w pomieszczeniu&#10;&#10;Opis wygenerowany automatycznie">
              <a:extLst>
                <a:ext uri="{FF2B5EF4-FFF2-40B4-BE49-F238E27FC236}">
                  <a16:creationId xmlns:a16="http://schemas.microsoft.com/office/drawing/2014/main" id="{C8FC70A7-B553-22B1-854C-D55F1636C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39" r="69301"/>
            <a:stretch/>
          </p:blipFill>
          <p:spPr>
            <a:xfrm>
              <a:off x="4871228" y="-10779"/>
              <a:ext cx="779338" cy="7451306"/>
            </a:xfrm>
            <a:prstGeom prst="rect">
              <a:avLst/>
            </a:prstGeom>
          </p:spPr>
        </p:pic>
      </p:grpSp>
      <p:sp>
        <p:nvSpPr>
          <p:cNvPr id="1118" name="Google Shape;1118;p50"/>
          <p:cNvSpPr/>
          <p:nvPr/>
        </p:nvSpPr>
        <p:spPr>
          <a:xfrm>
            <a:off x="5650566" y="0"/>
            <a:ext cx="9475134" cy="8509000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50"/>
          <p:cNvSpPr txBox="1"/>
          <p:nvPr/>
        </p:nvSpPr>
        <p:spPr>
          <a:xfrm>
            <a:off x="887301" y="260000"/>
            <a:ext cx="1852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7" name="Google Shape;1137;p50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8" name="Google Shape;1138;p50"/>
          <p:cNvSpPr txBox="1">
            <a:spLocks noGrp="1"/>
          </p:cNvSpPr>
          <p:nvPr>
            <p:ph type="title"/>
          </p:nvPr>
        </p:nvSpPr>
        <p:spPr>
          <a:xfrm>
            <a:off x="5886307" y="719752"/>
            <a:ext cx="6606540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dirty="0">
                <a:solidFill>
                  <a:srgbClr val="FFFFFF"/>
                </a:solidFill>
                <a:latin typeface="Gotham Book" pitchFamily="50" charset="0"/>
              </a:rPr>
              <a:t>Dlaczego warto wybrać dyspenser do wody BRITA?</a:t>
            </a:r>
            <a:endParaRPr dirty="0">
              <a:latin typeface="Gotham Book" pitchFamily="50" charset="0"/>
            </a:endParaRPr>
          </a:p>
        </p:txBody>
      </p:sp>
      <p:sp>
        <p:nvSpPr>
          <p:cNvPr id="1139" name="Google Shape;1139;p50"/>
          <p:cNvSpPr txBox="1"/>
          <p:nvPr/>
        </p:nvSpPr>
        <p:spPr>
          <a:xfrm>
            <a:off x="5803369" y="1626029"/>
            <a:ext cx="10404371" cy="630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TwinFilling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napełnianie dwóch butelek/szklanek jednocześnie – duży wzrost wydajności.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SmoothFinishing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kontrola porcjowania automatycznie napełniająca szklanki/butelki, bez przelewania.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BottleGuard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ograniczniki umożliwiające precyzyjne i szybkie ustawienie butelki/szklanki pod wylewką.</a:t>
            </a:r>
            <a:endParaRPr kumimoji="0" lang="pl-PL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Medium" pitchFamily="50" charset="0"/>
              <a:cs typeface="Arial"/>
              <a:sym typeface="Arial"/>
            </a:endParaRP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Nasz najpotężniejszy dyspenser: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aż 120 l/godz. zimnej wody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Wszechstronny: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możliwa instalacja jako jednostka kranowa z 3 rodzajami tacek ociekowych, jako jednostka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nablatowa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lub wolnostojąca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Przyjazny dla użytkownika interfejs: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system posiada wyświetlacz dotykowy - umożliwiający zmianę ustawień dyspensera i dający dostęp do informacji o urządzeniu w różnych językach.</a:t>
            </a:r>
          </a:p>
          <a:p>
            <a:pPr marL="270510" marR="1515745" lvl="0" indent="-239394" algn="l" defTabSz="1812925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Wstępnie zaprogramowane porcje: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 naciśnięciu przycisku dyspenser automatycznie wydaje określoną porcję wody; dostępne są dwie wstępnie ustawione wielkości porcji dla szklanki i butelki.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Cztery rodzaje wody: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niechłodzona lub schłodzona niegazowana, gazowana i musująca.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Technologia filtracji oparta o ponad 50-letnie doświadczenie BRITA: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filtr BRITA CLARITY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Protect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zachowuje minerały i usuwa niepożądane substancje i mikroorganizmy, takie jak: pestycydy, hormony, bakterie i cysty.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Nacisk na zrównoważony rozwój: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nasze dyspensery do wody wytwarzają o 86% mniej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dwutlenkuwęgla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niż woda butelkowana i o 64% mniej niż dystrybutory wody butelkowanej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Skuteczne zabezpieczenia: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potężna funkcja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ThermalGate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™ (dezynfekcja termiczna) i system wykrywania wycieków zapewniają spokój i komfort. </a:t>
            </a:r>
          </a:p>
          <a:p>
            <a:pPr marL="270510" marR="1515745" lvl="0" indent="-239394" algn="l" defTabSz="914400" rtl="0" eaLnBrk="1" fontAlgn="auto" latinLnBrk="0" hangingPunct="1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 pitchFamily="50" charset="0"/>
                <a:cs typeface="Arial"/>
                <a:sym typeface="Arial"/>
              </a:rPr>
              <a:t>Niezrównana higiena: 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dzięki rozwiązaniu BRITA </a:t>
            </a:r>
            <a:r>
              <a:rPr kumimoji="0" lang="pl-P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HygienePlus</a:t>
            </a:r>
            <a:r>
              <a: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50" charset="0"/>
                <a:cs typeface="Arial"/>
                <a:sym typeface="Arial"/>
              </a:rPr>
              <a:t> – któremu od ponad 20 lat ufa sektor ochrony zdrowia, np. placówki szpitalne.</a:t>
            </a:r>
          </a:p>
        </p:txBody>
      </p:sp>
      <p:pic>
        <p:nvPicPr>
          <p:cNvPr id="1140" name="Google Shape;114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09;p47">
            <a:extLst>
              <a:ext uri="{FF2B5EF4-FFF2-40B4-BE49-F238E27FC236}">
                <a16:creationId xmlns:a16="http://schemas.microsoft.com/office/drawing/2014/main" id="{E6FA35F5-82A8-4F02-8F62-A3BE7C739C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347" y="7787250"/>
            <a:ext cx="138099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10;p47">
            <a:extLst>
              <a:ext uri="{FF2B5EF4-FFF2-40B4-BE49-F238E27FC236}">
                <a16:creationId xmlns:a16="http://schemas.microsoft.com/office/drawing/2014/main" id="{F4A913A1-8A47-B358-9125-E728ED0B85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172" y="7784895"/>
            <a:ext cx="119887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11;p47">
            <a:extLst>
              <a:ext uri="{FF2B5EF4-FFF2-40B4-BE49-F238E27FC236}">
                <a16:creationId xmlns:a16="http://schemas.microsoft.com/office/drawing/2014/main" id="{DC774C8A-0C64-1FCB-280D-7F0E407665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6717" y="7784894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12;p47">
            <a:extLst>
              <a:ext uri="{FF2B5EF4-FFF2-40B4-BE49-F238E27FC236}">
                <a16:creationId xmlns:a16="http://schemas.microsoft.com/office/drawing/2014/main" id="{4F1A2A10-0F97-9215-00E7-C8EB32C1674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1184" y="7958499"/>
            <a:ext cx="433654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13;p47">
            <a:extLst>
              <a:ext uri="{FF2B5EF4-FFF2-40B4-BE49-F238E27FC236}">
                <a16:creationId xmlns:a16="http://schemas.microsoft.com/office/drawing/2014/main" id="{BBB679D9-28BD-1191-FE30-5F3F6FA309F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4628" y="7795097"/>
            <a:ext cx="1130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14;p47">
            <a:extLst>
              <a:ext uri="{FF2B5EF4-FFF2-40B4-BE49-F238E27FC236}">
                <a16:creationId xmlns:a16="http://schemas.microsoft.com/office/drawing/2014/main" id="{7D63CE5E-7FF7-9E12-74DE-AA5729C96E8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96335" y="7795564"/>
            <a:ext cx="112775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15;p47">
            <a:extLst>
              <a:ext uri="{FF2B5EF4-FFF2-40B4-BE49-F238E27FC236}">
                <a16:creationId xmlns:a16="http://schemas.microsoft.com/office/drawing/2014/main" id="{571A7A4E-DA38-5F6F-2337-384BD09F071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22641" y="7769848"/>
            <a:ext cx="113664" cy="1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6;p47">
            <a:extLst>
              <a:ext uri="{FF2B5EF4-FFF2-40B4-BE49-F238E27FC236}">
                <a16:creationId xmlns:a16="http://schemas.microsoft.com/office/drawing/2014/main" id="{72CB3749-7BCD-D050-2702-9A9A8CD5C84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56868" y="7907831"/>
            <a:ext cx="114080" cy="11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17;p47">
            <a:extLst>
              <a:ext uri="{FF2B5EF4-FFF2-40B4-BE49-F238E27FC236}">
                <a16:creationId xmlns:a16="http://schemas.microsoft.com/office/drawing/2014/main" id="{EC02D03D-8B83-94A4-96D7-567F2261818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22650" y="7907844"/>
            <a:ext cx="113512" cy="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18;p47">
            <a:extLst>
              <a:ext uri="{FF2B5EF4-FFF2-40B4-BE49-F238E27FC236}">
                <a16:creationId xmlns:a16="http://schemas.microsoft.com/office/drawing/2014/main" id="{1DAFF0B6-5906-D4C8-FB32-831AAB78033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57183" y="7769574"/>
            <a:ext cx="113195" cy="11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9;p47">
            <a:extLst>
              <a:ext uri="{FF2B5EF4-FFF2-40B4-BE49-F238E27FC236}">
                <a16:creationId xmlns:a16="http://schemas.microsoft.com/office/drawing/2014/main" id="{498AF897-79B5-C50C-9EDB-DBD8CF76A4B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94897" y="7649313"/>
            <a:ext cx="363448" cy="49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20;p47">
            <a:extLst>
              <a:ext uri="{FF2B5EF4-FFF2-40B4-BE49-F238E27FC236}">
                <a16:creationId xmlns:a16="http://schemas.microsoft.com/office/drawing/2014/main" id="{E7EABFE6-4D3C-6816-3B7D-764878B6FC1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100144" y="7763497"/>
            <a:ext cx="157835" cy="15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1;p47">
            <a:extLst>
              <a:ext uri="{FF2B5EF4-FFF2-40B4-BE49-F238E27FC236}">
                <a16:creationId xmlns:a16="http://schemas.microsoft.com/office/drawing/2014/main" id="{C30F6166-F159-9FA9-12E4-F6626C955153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024237" y="7676858"/>
            <a:ext cx="305364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22;p47">
            <a:extLst>
              <a:ext uri="{FF2B5EF4-FFF2-40B4-BE49-F238E27FC236}">
                <a16:creationId xmlns:a16="http://schemas.microsoft.com/office/drawing/2014/main" id="{E393BB35-F610-39DD-985D-7508A8699FF6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049058" y="8064844"/>
            <a:ext cx="216501" cy="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3;p47">
            <a:extLst>
              <a:ext uri="{FF2B5EF4-FFF2-40B4-BE49-F238E27FC236}">
                <a16:creationId xmlns:a16="http://schemas.microsoft.com/office/drawing/2014/main" id="{905DEABA-7C37-828F-4941-62D56322F35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335043" y="7729195"/>
            <a:ext cx="649097" cy="32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4;p47">
            <a:extLst>
              <a:ext uri="{FF2B5EF4-FFF2-40B4-BE49-F238E27FC236}">
                <a16:creationId xmlns:a16="http://schemas.microsoft.com/office/drawing/2014/main" id="{1FAEB6D9-DDBF-9507-E4EA-FCE68F6D3AB3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42238" y="7716832"/>
            <a:ext cx="423862" cy="3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5;p47">
            <a:extLst>
              <a:ext uri="{FF2B5EF4-FFF2-40B4-BE49-F238E27FC236}">
                <a16:creationId xmlns:a16="http://schemas.microsoft.com/office/drawing/2014/main" id="{FFEB5CB3-C7BC-8E50-5CF9-9C850B9354F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353083" y="7647751"/>
            <a:ext cx="292607" cy="4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26;p47">
            <a:extLst>
              <a:ext uri="{FF2B5EF4-FFF2-40B4-BE49-F238E27FC236}">
                <a16:creationId xmlns:a16="http://schemas.microsoft.com/office/drawing/2014/main" id="{6DA12AD0-9E32-485B-B2E4-BF5FBD5FD4C4}"/>
              </a:ext>
            </a:extLst>
          </p:cNvPr>
          <p:cNvSpPr txBox="1"/>
          <p:nvPr/>
        </p:nvSpPr>
        <p:spPr>
          <a:xfrm>
            <a:off x="3664771" y="7667090"/>
            <a:ext cx="79375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**</a:t>
            </a: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1027;p47">
            <a:extLst>
              <a:ext uri="{FF2B5EF4-FFF2-40B4-BE49-F238E27FC236}">
                <a16:creationId xmlns:a16="http://schemas.microsoft.com/office/drawing/2014/main" id="{771346A1-1CBB-D3D0-1685-28A30B718E3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22046" y="7646289"/>
            <a:ext cx="270649" cy="5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28;p47">
            <a:extLst>
              <a:ext uri="{FF2B5EF4-FFF2-40B4-BE49-F238E27FC236}">
                <a16:creationId xmlns:a16="http://schemas.microsoft.com/office/drawing/2014/main" id="{3C9C3D6E-726A-D1F4-930B-2A182FA473D1}"/>
              </a:ext>
            </a:extLst>
          </p:cNvPr>
          <p:cNvSpPr txBox="1"/>
          <p:nvPr/>
        </p:nvSpPr>
        <p:spPr>
          <a:xfrm>
            <a:off x="355335" y="8046376"/>
            <a:ext cx="195580" cy="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" b="1" i="0" u="none" strike="noStrike" kern="0" cap="none" spc="0" normalizeH="0" baseline="0" noProof="0">
                <a:ln>
                  <a:noFill/>
                </a:ln>
                <a:solidFill>
                  <a:srgbClr val="14120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KUKreg4</a:t>
            </a:r>
            <a:endParaRPr kumimoji="0" sz="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029;p47">
            <a:extLst>
              <a:ext uri="{FF2B5EF4-FFF2-40B4-BE49-F238E27FC236}">
                <a16:creationId xmlns:a16="http://schemas.microsoft.com/office/drawing/2014/main" id="{69F1259C-312A-7E4A-9970-05AD60558C58}"/>
              </a:ext>
            </a:extLst>
          </p:cNvPr>
          <p:cNvSpPr txBox="1"/>
          <p:nvPr/>
        </p:nvSpPr>
        <p:spPr>
          <a:xfrm>
            <a:off x="4409655" y="8196782"/>
            <a:ext cx="1012190" cy="11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8478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**applies to BRITA Top Pro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Obraz 23" descr="Obraz zawierający w pomieszczeniu, butelka, ściana, Urządzenie domowe&#10;&#10;Opis wygenerowany automatycznie">
            <a:extLst>
              <a:ext uri="{FF2B5EF4-FFF2-40B4-BE49-F238E27FC236}">
                <a16:creationId xmlns:a16="http://schemas.microsoft.com/office/drawing/2014/main" id="{A6EA6065-1899-1F79-C92E-F43D85B40FC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3184" r="16861"/>
          <a:stretch/>
        </p:blipFill>
        <p:spPr>
          <a:xfrm>
            <a:off x="-15202" y="-4821"/>
            <a:ext cx="5665768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20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Google Shape;1446;p57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6929" y="4851869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9104" y="4851869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6965" y="4851869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30519" y="4851869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40002" y="2202830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7489" y="2013671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5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31403" y="2013671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5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42167" y="2013671"/>
            <a:ext cx="6223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5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18208" y="2013671"/>
            <a:ext cx="622300" cy="1143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5" name="Google Shape;1455;p57"/>
          <p:cNvGraphicFramePr/>
          <p:nvPr>
            <p:extLst>
              <p:ext uri="{D42A27DB-BD31-4B8C-83A1-F6EECF244321}">
                <p14:modId xmlns:p14="http://schemas.microsoft.com/office/powerpoint/2010/main" val="3283901535"/>
              </p:ext>
            </p:extLst>
          </p:nvPr>
        </p:nvGraphicFramePr>
        <p:xfrm>
          <a:off x="899998" y="3243606"/>
          <a:ext cx="13319725" cy="1570591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221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2381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2476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Fill </a:t>
                      </a: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niegazowana + gazowana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176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Konstrukcja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 /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Typ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system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kranowy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bez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ociekacza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system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kranowy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wbudowanym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ociekaczem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system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kranowy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wbudowanym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ociekaczem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24765" lvl="0" indent="0" algn="ctr" rtl="0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832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nablatowy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518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 bazowa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516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Rodzaj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instalacji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75" marB="0" anchor="ctr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powierzchnie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istniejącymi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ociekaczami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np.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blaty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podłączeniem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odpływu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powierzchnie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wykonane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materiałów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trudnych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wiercenia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szkło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kamień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beton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775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powierzchnie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stosunkowo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łatwe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wiercenia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np. w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celu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podłączenia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odpływu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775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idealnie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sprawdza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się w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miejscach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gdzie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ilość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miejsca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pod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blatem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jest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ograniczona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79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elastyczna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instalacja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różnych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miejscach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niezależnie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od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istniejących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blatów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itp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381">
                <a:tc gridSpan="6">
                  <a:txBody>
                    <a:bodyPr/>
                    <a:lstStyle/>
                    <a:p>
                      <a:pPr marL="53339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Rodzaje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56" name="Google Shape;1456;p57"/>
          <p:cNvGraphicFramePr/>
          <p:nvPr>
            <p:extLst>
              <p:ext uri="{D42A27DB-BD31-4B8C-83A1-F6EECF244321}">
                <p14:modId xmlns:p14="http://schemas.microsoft.com/office/powerpoint/2010/main" val="2424433804"/>
              </p:ext>
            </p:extLst>
          </p:nvPr>
        </p:nvGraphicFramePr>
        <p:xfrm>
          <a:off x="899998" y="5692013"/>
          <a:ext cx="13319725" cy="2108982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221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450">
                <a:tc gridSpan="6"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Specyfikacja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58419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120 l/h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057">
                <a:tc>
                  <a:txBody>
                    <a:bodyPr/>
                    <a:lstStyle/>
                    <a:p>
                      <a:pPr marL="53339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jednostki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kran: 290 x 544 x 128 mm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urządzenie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podblatowe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): 302 x 603 x 483 mm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401 x 544 x 563 mm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400 x 910 x 565 mm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płyta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520 x 4 x 564 mm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dozownika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98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383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345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376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345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9215" marR="76200" lvl="0" indent="723265" algn="l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5.1 kg </a:t>
                      </a:r>
                      <a:endParaRPr sz="100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76200" lvl="0" indent="0" algn="ctr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):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40 kg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78105" lvl="0" indent="0" algn="ctr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5.1 kg </a:t>
                      </a:r>
                      <a:endParaRPr lang="pl-PL" sz="100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78105" lvl="0" indent="0" algn="ctr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):</a:t>
                      </a:r>
                      <a:r>
                        <a:rPr lang="pl-PL" sz="1000" u="none" strike="noStrike" cap="none" dirty="0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40 kg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78105" lvl="0" indent="0" algn="ctr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5.1 kg </a:t>
                      </a:r>
                      <a:endParaRPr lang="pl-PL" sz="100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78105" lvl="0" indent="0" algn="ctr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podblatowe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układ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</a:t>
                      </a:r>
                      <a:r>
                        <a:rPr lang="pl-PL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40 kg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04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42 kg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78105" lvl="0" indent="0" algn="ctr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22</a:t>
                      </a: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kg </a:t>
                      </a:r>
                      <a:endParaRPr lang="pl-PL"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78105" lvl="0" indent="0" algn="ctr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płyta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bazowa</a:t>
                      </a:r>
                      <a:r>
                        <a:rPr lang="en-US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10 kg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73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53339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pobór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mocy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98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529 W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529 W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529 W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01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529 W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natężenie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przepływu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762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 l/min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57" name="Google Shape;1457;p57"/>
          <p:cNvSpPr txBox="1"/>
          <p:nvPr/>
        </p:nvSpPr>
        <p:spPr>
          <a:xfrm>
            <a:off x="899998" y="5102530"/>
            <a:ext cx="13320300" cy="187200"/>
          </a:xfrm>
          <a:prstGeom prst="rect">
            <a:avLst/>
          </a:prstGeom>
          <a:solidFill>
            <a:srgbClr val="00569D"/>
          </a:solidFill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539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Opcje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konfiguracji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458" name="Google Shape;1458;p57"/>
          <p:cNvSpPr txBox="1"/>
          <p:nvPr/>
        </p:nvSpPr>
        <p:spPr>
          <a:xfrm>
            <a:off x="941299" y="5341540"/>
            <a:ext cx="2179091" cy="32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12700" marR="5080" lvl="0" indent="0" algn="l" rtl="0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instalacji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bez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podłączenia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odpływu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459" name="Google Shape;1459;p57"/>
          <p:cNvSpPr txBox="1"/>
          <p:nvPr/>
        </p:nvSpPr>
        <p:spPr>
          <a:xfrm>
            <a:off x="7943967" y="5394689"/>
            <a:ext cx="1418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pojemnik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ściekowy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460" name="Google Shape;1460;p57"/>
          <p:cNvSpPr txBox="1">
            <a:spLocks noGrp="1"/>
          </p:cNvSpPr>
          <p:nvPr>
            <p:ph type="title"/>
          </p:nvPr>
        </p:nvSpPr>
        <p:spPr>
          <a:xfrm>
            <a:off x="887298" y="626019"/>
            <a:ext cx="4153331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Fill T-Tap/Fill Pro</a:t>
            </a:r>
            <a:endParaRPr dirty="0">
              <a:latin typeface="Gotham Book" pitchFamily="50" charset="0"/>
            </a:endParaRPr>
          </a:p>
        </p:txBody>
      </p:sp>
      <p:sp>
        <p:nvSpPr>
          <p:cNvPr id="1461" name="Google Shape;1461;p57"/>
          <p:cNvSpPr txBox="1"/>
          <p:nvPr/>
        </p:nvSpPr>
        <p:spPr>
          <a:xfrm>
            <a:off x="887300" y="260000"/>
            <a:ext cx="14187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62" name="Google Shape;1462;p57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3" name="Google Shape;1463;p57"/>
          <p:cNvSpPr txBox="1"/>
          <p:nvPr/>
        </p:nvSpPr>
        <p:spPr>
          <a:xfrm>
            <a:off x="887300" y="1311050"/>
            <a:ext cx="1924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Dane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techniczne</a:t>
            </a:r>
            <a:endParaRPr sz="1600" dirty="0">
              <a:latin typeface="Gotham Book" pitchFamily="50" charset="0"/>
              <a:sym typeface="Arial"/>
            </a:endParaRPr>
          </a:p>
        </p:txBody>
      </p:sp>
      <p:pic>
        <p:nvPicPr>
          <p:cNvPr id="1464" name="Google Shape;1464;p5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5FC5E393-7C41-C9B9-3503-5A0918BFF6DA}"/>
              </a:ext>
            </a:extLst>
          </p:cNvPr>
          <p:cNvSpPr txBox="1"/>
          <p:nvPr/>
        </p:nvSpPr>
        <p:spPr>
          <a:xfrm>
            <a:off x="886840" y="808109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3"/>
            <a:extLst>
              <a:ext uri="{FF2B5EF4-FFF2-40B4-BE49-F238E27FC236}">
                <a16:creationId xmlns:a16="http://schemas.microsoft.com/office/drawing/2014/main" id="{81022DC2-1F8A-3EFB-D53E-168282564EE7}"/>
              </a:ext>
            </a:extLst>
          </p:cNvPr>
          <p:cNvSpPr/>
          <p:nvPr/>
        </p:nvSpPr>
        <p:spPr>
          <a:xfrm>
            <a:off x="877064" y="8198266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Google Shape;147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153996" cy="8506790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58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3" name="Google Shape;1473;p58"/>
          <p:cNvSpPr txBox="1"/>
          <p:nvPr/>
        </p:nvSpPr>
        <p:spPr>
          <a:xfrm>
            <a:off x="887299" y="260003"/>
            <a:ext cx="1143635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innovative products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74" name="Google Shape;1474;p58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5" name="Google Shape;1475;p58"/>
          <p:cNvSpPr txBox="1">
            <a:spLocks noGrp="1"/>
          </p:cNvSpPr>
          <p:nvPr>
            <p:ph type="title"/>
          </p:nvPr>
        </p:nvSpPr>
        <p:spPr>
          <a:xfrm>
            <a:off x="8746200" y="1716218"/>
            <a:ext cx="4112550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FFFF"/>
                </a:solidFill>
                <a:latin typeface="Gotham Book" pitchFamily="50" charset="0"/>
              </a:rPr>
              <a:t>Przedstawiamy</a:t>
            </a:r>
            <a:endParaRPr dirty="0">
              <a:latin typeface="Gotham Book" pitchFamily="50" charset="0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Easy Access Panel</a:t>
            </a:r>
            <a:endParaRPr dirty="0">
              <a:latin typeface="Gotham Book" pitchFamily="50" charset="0"/>
            </a:endParaRPr>
          </a:p>
        </p:txBody>
      </p:sp>
      <p:sp>
        <p:nvSpPr>
          <p:cNvPr id="1476" name="Google Shape;1476;p58"/>
          <p:cNvSpPr txBox="1"/>
          <p:nvPr/>
        </p:nvSpPr>
        <p:spPr>
          <a:xfrm>
            <a:off x="8746199" y="2871226"/>
            <a:ext cx="5305500" cy="512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chemeClr val="bg1"/>
                </a:solidFill>
                <a:latin typeface="Gotham Book" pitchFamily="50" charset="0"/>
              </a:rPr>
              <a:t>Dodatkowa jednostka sterująca dyspenserem BRITA pomagająca stworzyć środowisko bez barier.</a:t>
            </a:r>
            <a:endParaRPr lang="pl-PL" sz="2000" dirty="0">
              <a:solidFill>
                <a:schemeClr val="bg1"/>
              </a:solidFill>
              <a:latin typeface="Gotham Book" pitchFamily="50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None/>
            </a:pPr>
            <a:endParaRPr sz="3700" dirty="0">
              <a:latin typeface="Gotham Book" pitchFamily="50" charset="0"/>
              <a:sym typeface="Arial"/>
            </a:endParaRPr>
          </a:p>
          <a:p>
            <a:pPr marL="270510" marR="187960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Jednostka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sterująca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może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być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umieszczona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tak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aby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zapewnić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łatwy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dostęp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dla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osób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wózkach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inwalidzkich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87960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Pomaga stworzyć środowisko pozbawione barier oraz spełnić wymagania dotyczące integracji i przeciwdziałania dyskryminacji.</a:t>
            </a:r>
          </a:p>
          <a:p>
            <a:pPr marL="270510" marR="187960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Możliwość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montażu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pod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kątem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lub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płasko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w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celu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montażu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na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blacie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lub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szafce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70510" marR="187960" lvl="0" indent="-252094" algn="l" rtl="0">
              <a:lnSpc>
                <a:spcPct val="1042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Dostępne dla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różnych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modeli: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Top Pro, Extra I-Tap i Extra C-Tap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</p:txBody>
      </p:sp>
      <p:pic>
        <p:nvPicPr>
          <p:cNvPr id="1477" name="Google Shape;147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59"/>
          <p:cNvSpPr/>
          <p:nvPr/>
        </p:nvSpPr>
        <p:spPr>
          <a:xfrm>
            <a:off x="8112231" y="950"/>
            <a:ext cx="7075169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483" name="Google Shape;1483;p59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2843" y="203273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018" y="203273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2748" y="203273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18493" y="203273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3274" y="203273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59" descr="Ein Bild, das Symbol, Kreis, Grafiken, Schrift enthält.&#10;&#10;Automatisch generierte Beschreibu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02337" y="4613696"/>
            <a:ext cx="7239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33860" y="1115631"/>
            <a:ext cx="6118913" cy="589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422192" y="7065006"/>
            <a:ext cx="810166" cy="7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59"/>
          <p:cNvSpPr txBox="1"/>
          <p:nvPr/>
        </p:nvSpPr>
        <p:spPr>
          <a:xfrm>
            <a:off x="4484349" y="5448503"/>
            <a:ext cx="160920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Środowisko bez 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barier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92" name="Google Shape;1492;p59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569D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3" name="Google Shape;1493;p59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4" name="Google Shape;1494;p59"/>
          <p:cNvSpPr txBox="1">
            <a:spLocks noGrp="1"/>
          </p:cNvSpPr>
          <p:nvPr>
            <p:ph type="title"/>
          </p:nvPr>
        </p:nvSpPr>
        <p:spPr>
          <a:xfrm>
            <a:off x="886392" y="626019"/>
            <a:ext cx="4211388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</a:rPr>
              <a:t>Easy Access Panel</a:t>
            </a:r>
            <a:endParaRPr dirty="0">
              <a:latin typeface="Gotham Book" pitchFamily="50" charset="0"/>
            </a:endParaRPr>
          </a:p>
        </p:txBody>
      </p:sp>
      <p:sp>
        <p:nvSpPr>
          <p:cNvPr id="1495" name="Google Shape;1495;p59"/>
          <p:cNvSpPr txBox="1"/>
          <p:nvPr/>
        </p:nvSpPr>
        <p:spPr>
          <a:xfrm>
            <a:off x="887299" y="1311050"/>
            <a:ext cx="5379748" cy="60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Dodatkowa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jednostka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sterująca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dyspenserem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BRITA </a:t>
            </a: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pomagająca stworzyć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środowisko bez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barier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600" dirty="0">
              <a:latin typeface="Gotham Book" pitchFamily="50" charset="0"/>
              <a:sym typeface="Arial"/>
            </a:endParaRPr>
          </a:p>
        </p:txBody>
      </p:sp>
      <p:grpSp>
        <p:nvGrpSpPr>
          <p:cNvPr id="1496" name="Google Shape;1496;p59"/>
          <p:cNvGrpSpPr/>
          <p:nvPr/>
        </p:nvGrpSpPr>
        <p:grpSpPr>
          <a:xfrm>
            <a:off x="9032025" y="3397354"/>
            <a:ext cx="1172215" cy="30480"/>
            <a:chOff x="9032025" y="3397354"/>
            <a:chExt cx="1172215" cy="30480"/>
          </a:xfrm>
        </p:grpSpPr>
        <p:sp>
          <p:nvSpPr>
            <p:cNvPr id="1497" name="Google Shape;1497;p59"/>
            <p:cNvSpPr/>
            <p:nvPr/>
          </p:nvSpPr>
          <p:spPr>
            <a:xfrm>
              <a:off x="9047270" y="3412594"/>
              <a:ext cx="1156970" cy="0"/>
            </a:xfrm>
            <a:custGeom>
              <a:avLst/>
              <a:gdLst/>
              <a:ahLst/>
              <a:cxnLst/>
              <a:rect l="l" t="t" r="r" b="b"/>
              <a:pathLst>
                <a:path w="1156970" h="120000" extrusionOk="0">
                  <a:moveTo>
                    <a:pt x="115643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59"/>
            <p:cNvSpPr/>
            <p:nvPr/>
          </p:nvSpPr>
          <p:spPr>
            <a:xfrm>
              <a:off x="9032025" y="339735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99" name="Google Shape;1499;p59"/>
          <p:cNvGrpSpPr/>
          <p:nvPr/>
        </p:nvGrpSpPr>
        <p:grpSpPr>
          <a:xfrm>
            <a:off x="6267047" y="3215158"/>
            <a:ext cx="1038398" cy="30480"/>
            <a:chOff x="6267047" y="3215158"/>
            <a:chExt cx="1038398" cy="30480"/>
          </a:xfrm>
        </p:grpSpPr>
        <p:sp>
          <p:nvSpPr>
            <p:cNvPr id="1500" name="Google Shape;1500;p59"/>
            <p:cNvSpPr/>
            <p:nvPr/>
          </p:nvSpPr>
          <p:spPr>
            <a:xfrm>
              <a:off x="6267047" y="3230398"/>
              <a:ext cx="1023619" cy="0"/>
            </a:xfrm>
            <a:custGeom>
              <a:avLst/>
              <a:gdLst/>
              <a:ahLst/>
              <a:cxnLst/>
              <a:rect l="l" t="t" r="r" b="b"/>
              <a:pathLst>
                <a:path w="1023620" h="120000" extrusionOk="0">
                  <a:moveTo>
                    <a:pt x="0" y="0"/>
                  </a:moveTo>
                  <a:lnTo>
                    <a:pt x="1023162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59"/>
            <p:cNvSpPr/>
            <p:nvPr/>
          </p:nvSpPr>
          <p:spPr>
            <a:xfrm>
              <a:off x="7274965" y="321515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2" name="Google Shape;1502;p59"/>
          <p:cNvGrpSpPr/>
          <p:nvPr/>
        </p:nvGrpSpPr>
        <p:grpSpPr>
          <a:xfrm>
            <a:off x="6267047" y="5524924"/>
            <a:ext cx="1038398" cy="30480"/>
            <a:chOff x="6267047" y="5524924"/>
            <a:chExt cx="1038398" cy="30480"/>
          </a:xfrm>
        </p:grpSpPr>
        <p:sp>
          <p:nvSpPr>
            <p:cNvPr id="1503" name="Google Shape;1503;p59"/>
            <p:cNvSpPr/>
            <p:nvPr/>
          </p:nvSpPr>
          <p:spPr>
            <a:xfrm>
              <a:off x="6267047" y="5540163"/>
              <a:ext cx="1023619" cy="0"/>
            </a:xfrm>
            <a:custGeom>
              <a:avLst/>
              <a:gdLst/>
              <a:ahLst/>
              <a:cxnLst/>
              <a:rect l="l" t="t" r="r" b="b"/>
              <a:pathLst>
                <a:path w="1023620" h="120000" extrusionOk="0">
                  <a:moveTo>
                    <a:pt x="0" y="0"/>
                  </a:moveTo>
                  <a:lnTo>
                    <a:pt x="1023162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59"/>
            <p:cNvSpPr/>
            <p:nvPr/>
          </p:nvSpPr>
          <p:spPr>
            <a:xfrm>
              <a:off x="7274965" y="552492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5" name="Google Shape;1505;p59"/>
          <p:cNvGrpSpPr/>
          <p:nvPr/>
        </p:nvGrpSpPr>
        <p:grpSpPr>
          <a:xfrm>
            <a:off x="9637941" y="5125110"/>
            <a:ext cx="565791" cy="30480"/>
            <a:chOff x="9637941" y="5125110"/>
            <a:chExt cx="565791" cy="30480"/>
          </a:xfrm>
        </p:grpSpPr>
        <p:sp>
          <p:nvSpPr>
            <p:cNvPr id="1506" name="Google Shape;1506;p59"/>
            <p:cNvSpPr/>
            <p:nvPr/>
          </p:nvSpPr>
          <p:spPr>
            <a:xfrm>
              <a:off x="9653187" y="5140350"/>
              <a:ext cx="550545" cy="0"/>
            </a:xfrm>
            <a:custGeom>
              <a:avLst/>
              <a:gdLst/>
              <a:ahLst/>
              <a:cxnLst/>
              <a:rect l="l" t="t" r="r" b="b"/>
              <a:pathLst>
                <a:path w="550545" h="120000" extrusionOk="0">
                  <a:moveTo>
                    <a:pt x="550519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9637941" y="512511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08" name="Google Shape;1508;p59"/>
          <p:cNvSpPr txBox="1"/>
          <p:nvPr/>
        </p:nvSpPr>
        <p:spPr>
          <a:xfrm>
            <a:off x="10374559" y="5020502"/>
            <a:ext cx="16860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Wygodne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umiejscowienie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Możliwość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montażu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różnych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wysokościach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509" name="Google Shape;1509;p59"/>
          <p:cNvSpPr txBox="1"/>
          <p:nvPr/>
        </p:nvSpPr>
        <p:spPr>
          <a:xfrm>
            <a:off x="10374558" y="3309558"/>
            <a:ext cx="1782407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Wybór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rodzaju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wody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zgodnie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z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zainstalowanym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dyspenserem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do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wody BRITA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510" name="Google Shape;1510;p59"/>
          <p:cNvSpPr txBox="1"/>
          <p:nvPr/>
        </p:nvSpPr>
        <p:spPr>
          <a:xfrm>
            <a:off x="4841870" y="3112961"/>
            <a:ext cx="1483532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Konstrukcja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i 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obsługa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dostosowan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a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do 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dyspenserów do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wody BRITA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1" name="Google Shape;1511;p59"/>
          <p:cNvSpPr txBox="1"/>
          <p:nvPr/>
        </p:nvSpPr>
        <p:spPr>
          <a:xfrm>
            <a:off x="11552739" y="7060757"/>
            <a:ext cx="1649100" cy="91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Trzy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opcje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instalacji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:</a:t>
            </a:r>
            <a:endParaRPr sz="1000" dirty="0">
              <a:latin typeface="Gotham Book" pitchFamily="50" charset="0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Pod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kątem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P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łasko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: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blacie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P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łasko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: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na froncie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szafki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endParaRPr sz="1000" dirty="0">
              <a:solidFill>
                <a:srgbClr val="FFFFFF"/>
              </a:solidFill>
              <a:latin typeface="Gotham Book" pitchFamily="50" charset="0"/>
            </a:endParaRPr>
          </a:p>
        </p:txBody>
      </p:sp>
      <p:sp>
        <p:nvSpPr>
          <p:cNvPr id="1512" name="Google Shape;1512;p59"/>
          <p:cNvSpPr txBox="1"/>
          <p:nvPr/>
        </p:nvSpPr>
        <p:spPr>
          <a:xfrm>
            <a:off x="887300" y="260000"/>
            <a:ext cx="16860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3" name="Google Shape;1513;p59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514" name="Google Shape;1514;p5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59"/>
          <p:cNvSpPr txBox="1"/>
          <p:nvPr/>
        </p:nvSpPr>
        <p:spPr>
          <a:xfrm>
            <a:off x="887299" y="7502957"/>
            <a:ext cx="20541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1B497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16" name="Google Shape;1516;p59" descr="Ein Bild, das Kreis, Grafiken, Symbol, Schrift enthält.&#10;&#10;Automatisch generierte Beschreibu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67050" y="7461363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59">
            <a:hlinkClick r:id="rId13"/>
          </p:cNvPr>
          <p:cNvSpPr/>
          <p:nvPr/>
        </p:nvSpPr>
        <p:spPr>
          <a:xfrm>
            <a:off x="1317625" y="7434750"/>
            <a:ext cx="20541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F5E9064C-C416-0A66-6F05-7354D9668085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4"/>
            <a:extLst>
              <a:ext uri="{FF2B5EF4-FFF2-40B4-BE49-F238E27FC236}">
                <a16:creationId xmlns:a16="http://schemas.microsoft.com/office/drawing/2014/main" id="{008502DA-7B0E-D082-0D66-3A69D1BEE91F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9" name="Google Shape;1569;p62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808" y="4924496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8405" y="4924496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2407" y="4924496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6958" y="4924496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62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808" y="5502011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8405" y="5502011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2407" y="5502011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6958" y="5502011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62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808" y="6079541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1971" y="6079541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2407" y="6079541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3705" y="6079541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3405" y="6079541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62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808" y="6666682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1971" y="6666682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2407" y="6666682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3705" y="6666682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3405" y="6666682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62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808" y="7234558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8405" y="7234558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2407" y="7234558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6958" y="7234558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62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808" y="4347627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8691" y="4347627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5969" y="4347627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6958" y="4347627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62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856" y="3767635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3305" y="3767635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2407" y="3767635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6958" y="3767635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2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856" y="3194796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3305" y="3194796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2407" y="3194796"/>
            <a:ext cx="220504" cy="2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0556" y="3881539"/>
            <a:ext cx="262013" cy="49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8913" y="6253962"/>
            <a:ext cx="645287" cy="48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1925" y="5025542"/>
            <a:ext cx="399262" cy="56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50543" y="3089999"/>
            <a:ext cx="262026" cy="423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6" name="Google Shape;1606;p62"/>
          <p:cNvGrpSpPr/>
          <p:nvPr/>
        </p:nvGrpSpPr>
        <p:grpSpPr>
          <a:xfrm>
            <a:off x="1000925" y="7132155"/>
            <a:ext cx="634047" cy="450100"/>
            <a:chOff x="1000925" y="7132155"/>
            <a:chExt cx="634047" cy="450100"/>
          </a:xfrm>
        </p:grpSpPr>
        <p:pic>
          <p:nvPicPr>
            <p:cNvPr id="1607" name="Google Shape;1607;p6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00925" y="7149287"/>
              <a:ext cx="337299" cy="41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8" name="Google Shape;1608;p6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345920" y="7132155"/>
              <a:ext cx="289052" cy="450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9" name="Google Shape;1609;p62"/>
          <p:cNvSpPr txBox="1"/>
          <p:nvPr/>
        </p:nvSpPr>
        <p:spPr>
          <a:xfrm>
            <a:off x="887300" y="260000"/>
            <a:ext cx="1552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10" name="Google Shape;1610;p62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1" name="Google Shape;1611;p62"/>
          <p:cNvSpPr/>
          <p:nvPr/>
        </p:nvSpPr>
        <p:spPr>
          <a:xfrm>
            <a:off x="899998" y="2423160"/>
            <a:ext cx="13290550" cy="593090"/>
          </a:xfrm>
          <a:custGeom>
            <a:avLst/>
            <a:gdLst/>
            <a:ahLst/>
            <a:cxnLst/>
            <a:rect l="l" t="t" r="r" b="b"/>
            <a:pathLst>
              <a:path w="13290550" h="593089" extrusionOk="0">
                <a:moveTo>
                  <a:pt x="4499800" y="0"/>
                </a:moveTo>
                <a:lnTo>
                  <a:pt x="0" y="0"/>
                </a:lnTo>
                <a:lnTo>
                  <a:pt x="0" y="592772"/>
                </a:lnTo>
                <a:lnTo>
                  <a:pt x="4499800" y="592772"/>
                </a:lnTo>
                <a:lnTo>
                  <a:pt x="4499800" y="0"/>
                </a:lnTo>
                <a:close/>
              </a:path>
              <a:path w="13290550" h="593089" extrusionOk="0">
                <a:moveTo>
                  <a:pt x="13290360" y="342"/>
                </a:moveTo>
                <a:lnTo>
                  <a:pt x="4499813" y="342"/>
                </a:lnTo>
                <a:lnTo>
                  <a:pt x="4499813" y="218782"/>
                </a:lnTo>
                <a:lnTo>
                  <a:pt x="4499813" y="592162"/>
                </a:lnTo>
                <a:lnTo>
                  <a:pt x="5839955" y="592162"/>
                </a:lnTo>
                <a:lnTo>
                  <a:pt x="5839955" y="592759"/>
                </a:lnTo>
                <a:lnTo>
                  <a:pt x="7266343" y="592759"/>
                </a:lnTo>
                <a:lnTo>
                  <a:pt x="13290360" y="592759"/>
                </a:lnTo>
                <a:lnTo>
                  <a:pt x="13290360" y="218782"/>
                </a:lnTo>
                <a:lnTo>
                  <a:pt x="13290360" y="218592"/>
                </a:lnTo>
                <a:lnTo>
                  <a:pt x="13290360" y="342"/>
                </a:lnTo>
                <a:close/>
              </a:path>
            </a:pathLst>
          </a:custGeom>
          <a:solidFill>
            <a:srgbClr val="00569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graphicFrame>
        <p:nvGraphicFramePr>
          <p:cNvPr id="1612" name="Google Shape;1612;p62"/>
          <p:cNvGraphicFramePr/>
          <p:nvPr>
            <p:extLst>
              <p:ext uri="{D42A27DB-BD31-4B8C-83A1-F6EECF244321}">
                <p14:modId xmlns:p14="http://schemas.microsoft.com/office/powerpoint/2010/main" val="2751905984"/>
              </p:ext>
            </p:extLst>
          </p:nvPr>
        </p:nvGraphicFramePr>
        <p:xfrm>
          <a:off x="899999" y="2420617"/>
          <a:ext cx="13294350" cy="5226075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86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0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6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5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6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884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18450">
                <a:tc rowSpan="2"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r>
                        <a:rPr lang="pl-PL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spensery</a:t>
                      </a:r>
                      <a:r>
                        <a:rPr lang="pl-PL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 BRITA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2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1460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Zużycie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energii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025">
                <a:tc gridSpan="3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1526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Tryb czuwania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91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0.14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Przykład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1: 10 l/</a:t>
                      </a:r>
                      <a:r>
                        <a:rPr lang="en-US" sz="1000" u="none" strike="noStrike" cap="none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zień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3624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0.21 kWh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1460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Przykład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2: 60 l/</a:t>
                      </a:r>
                      <a:r>
                        <a:rPr lang="en-US" sz="1000" u="none" strike="noStrike" cap="none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zień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10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14604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Przykład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3: 220 l/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dzień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10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105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55244" marR="33020" lvl="0" indent="0" algn="ctr" rtl="0">
                        <a:lnSpc>
                          <a:spcPct val="1020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Przykład</a:t>
                      </a:r>
                      <a:r>
                        <a:rPr lang="en-US" sz="7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4: 10 l </a:t>
                      </a:r>
                      <a:r>
                        <a:rPr lang="en-US" sz="7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gorącej</a:t>
                      </a:r>
                      <a:r>
                        <a:rPr lang="en-US" sz="7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</a:t>
                      </a:r>
                      <a:r>
                        <a:rPr lang="en-US" sz="7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700" u="none" strike="noStrike" cap="none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r>
                        <a:rPr lang="en-US" sz="7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zień</a:t>
                      </a:r>
                      <a:r>
                        <a:rPr lang="en-US" sz="7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+ 60 l </a:t>
                      </a:r>
                      <a:r>
                        <a:rPr lang="en-US" sz="700" u="none" strike="noStrike" cap="none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zimnej</a:t>
                      </a:r>
                      <a:r>
                        <a:rPr lang="en-US" sz="7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wody/</a:t>
                      </a:r>
                      <a:r>
                        <a:rPr lang="en-US" sz="700" u="none" strike="noStrike" cap="none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r>
                        <a:rPr lang="en-US" sz="7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zień</a:t>
                      </a:r>
                      <a:endParaRPr sz="7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98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73660" marR="51435" lvl="0" indent="0" algn="ctr" rtl="0">
                        <a:lnSpc>
                          <a:spcPct val="1020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Przykład</a:t>
                      </a:r>
                      <a:r>
                        <a:rPr lang="en-US" sz="7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5: 30 l wody </a:t>
                      </a:r>
                      <a:r>
                        <a:rPr lang="en-US" sz="700" u="none" strike="noStrike" cap="none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gorącej</a:t>
                      </a:r>
                      <a:r>
                        <a:rPr lang="en-US" sz="7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7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dzień</a:t>
                      </a:r>
                      <a:r>
                        <a:rPr lang="en-US" sz="7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+ 60 l </a:t>
                      </a:r>
                      <a:r>
                        <a:rPr lang="en-US" sz="700" u="none" strike="noStrike" cap="none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zimnej</a:t>
                      </a:r>
                      <a:r>
                        <a:rPr lang="en-US" sz="7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wody/</a:t>
                      </a:r>
                      <a:r>
                        <a:rPr lang="en-US" sz="7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dzień</a:t>
                      </a:r>
                      <a:endParaRPr sz="7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98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Top Compact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7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2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Top Pro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średnia wydajność chłodzenia</a:t>
                      </a: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1450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689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0.30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64516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7434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0.79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6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Top Pro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pl-PL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duża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652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689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0.30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5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64516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6418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0.60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5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57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I-Tap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(średnia wydajność chłodzenia</a:t>
                      </a: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462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759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0.35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64516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5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7180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0.93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5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5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5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9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I-Tap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pl-PL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duża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chłodzenia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397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759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0.35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64516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9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908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0.71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9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9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90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9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7950" marR="955675" lvl="0" indent="0" algn="l" rtl="0">
                        <a:lnSpc>
                          <a:spcPct val="1020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C-Tap* (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boiler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397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16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0.80 kWh*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64516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2354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2.24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41959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4.04 kWh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99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07950" marR="1151890" lvl="0" indent="0" algn="l" rtl="0">
                        <a:lnSpc>
                          <a:spcPct val="1020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C-Tap* (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duży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boiler)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606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1.40 kWh*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9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645160" lvl="0" indent="0" algn="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2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29259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2.72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9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49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4.63 kWh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9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3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079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Fill T-Tap / Fill Pro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72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670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0.60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7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645160" lvl="0" indent="0" algn="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05459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1.01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7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1498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2.14 kWh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7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2705" marR="0" lvl="0" indent="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13" name="Google Shape;1613;p62"/>
          <p:cNvSpPr txBox="1">
            <a:spLocks noGrp="1"/>
          </p:cNvSpPr>
          <p:nvPr>
            <p:ph type="title"/>
          </p:nvPr>
        </p:nvSpPr>
        <p:spPr>
          <a:xfrm>
            <a:off x="977849" y="56997"/>
            <a:ext cx="13170000" cy="23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29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Gotham Light" pitchFamily="50" charset="0"/>
              </a:rPr>
              <a:t>Nacisk na wydajność</a:t>
            </a:r>
            <a:br>
              <a:rPr lang="pl-PL" dirty="0"/>
            </a:br>
            <a:r>
              <a:rPr lang="pl-PL" sz="2000" dirty="0">
                <a:latin typeface="Gotham Light" pitchFamily="50" charset="0"/>
              </a:rPr>
              <a:t>Zużycie energii (kWh) podczas pracy w ciągu 24 godzin, różne przypadki użycia. Zużycie energii wynika z różnych parametrów (np. użytkowania, lokalizacji) i jest podane przykładowo dla różnych przypadków użycia:</a:t>
            </a:r>
          </a:p>
        </p:txBody>
      </p:sp>
      <p:sp>
        <p:nvSpPr>
          <p:cNvPr id="1614" name="Google Shape;1614;p62"/>
          <p:cNvSpPr txBox="1"/>
          <p:nvPr/>
        </p:nvSpPr>
        <p:spPr>
          <a:xfrm>
            <a:off x="9059300" y="7983025"/>
            <a:ext cx="23499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84783"/>
                </a:solidFill>
              </a:rPr>
              <a:t>*Testowano z systemem pracującym w trybie nocnym przez 9 godzin.</a:t>
            </a:r>
            <a:endParaRPr sz="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5" name="Google Shape;1615;p6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A69C2844-CB6D-9A61-D078-19C0EA9664B4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5"/>
            <a:extLst>
              <a:ext uri="{FF2B5EF4-FFF2-40B4-BE49-F238E27FC236}">
                <a16:creationId xmlns:a16="http://schemas.microsoft.com/office/drawing/2014/main" id="{C4189DF0-42DE-2781-6891-99A6B57E1143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2607" y="4809898"/>
            <a:ext cx="2836069" cy="27297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926561"/>
            <a:ext cx="7385596" cy="55894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48562" y="346031"/>
            <a:ext cx="354608" cy="34886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3477678" y="351348"/>
            <a:ext cx="1267565" cy="338753"/>
          </a:xfrm>
          <a:custGeom>
            <a:avLst/>
            <a:gdLst/>
            <a:ahLst/>
            <a:cxnLst/>
            <a:rect l="l" t="t" r="r" b="b"/>
            <a:pathLst>
              <a:path w="1021715" h="273050">
                <a:moveTo>
                  <a:pt x="631753" y="272548"/>
                </a:moveTo>
                <a:close/>
              </a:path>
              <a:path w="1021715" h="273050">
                <a:moveTo>
                  <a:pt x="746102" y="272548"/>
                </a:moveTo>
                <a:close/>
              </a:path>
              <a:path w="1021715" h="273050">
                <a:moveTo>
                  <a:pt x="710805" y="25474"/>
                </a:moveTo>
                <a:lnTo>
                  <a:pt x="660569" y="25474"/>
                </a:lnTo>
                <a:lnTo>
                  <a:pt x="660497" y="234338"/>
                </a:lnTo>
                <a:lnTo>
                  <a:pt x="658994" y="243362"/>
                </a:lnTo>
                <a:lnTo>
                  <a:pt x="654338" y="250903"/>
                </a:lnTo>
                <a:lnTo>
                  <a:pt x="646706" y="256064"/>
                </a:lnTo>
                <a:lnTo>
                  <a:pt x="636205" y="258383"/>
                </a:lnTo>
                <a:lnTo>
                  <a:pt x="631753" y="272548"/>
                </a:lnTo>
                <a:lnTo>
                  <a:pt x="730653" y="272548"/>
                </a:lnTo>
                <a:lnTo>
                  <a:pt x="735117" y="258343"/>
                </a:lnTo>
                <a:lnTo>
                  <a:pt x="724602" y="256860"/>
                </a:lnTo>
                <a:lnTo>
                  <a:pt x="716991" y="252664"/>
                </a:lnTo>
                <a:lnTo>
                  <a:pt x="712366" y="245069"/>
                </a:lnTo>
                <a:lnTo>
                  <a:pt x="710875" y="233902"/>
                </a:lnTo>
                <a:lnTo>
                  <a:pt x="710805" y="25474"/>
                </a:lnTo>
                <a:close/>
              </a:path>
              <a:path w="1021715" h="273050">
                <a:moveTo>
                  <a:pt x="895828" y="37"/>
                </a:moveTo>
                <a:lnTo>
                  <a:pt x="870441" y="37"/>
                </a:lnTo>
                <a:lnTo>
                  <a:pt x="786375" y="217274"/>
                </a:lnTo>
                <a:lnTo>
                  <a:pt x="778963" y="234769"/>
                </a:lnTo>
                <a:lnTo>
                  <a:pt x="771449" y="247174"/>
                </a:lnTo>
                <a:lnTo>
                  <a:pt x="762444" y="254906"/>
                </a:lnTo>
                <a:lnTo>
                  <a:pt x="750554" y="258383"/>
                </a:lnTo>
                <a:lnTo>
                  <a:pt x="746102" y="272548"/>
                </a:lnTo>
                <a:lnTo>
                  <a:pt x="824186" y="272548"/>
                </a:lnTo>
                <a:lnTo>
                  <a:pt x="828651" y="258343"/>
                </a:lnTo>
                <a:lnTo>
                  <a:pt x="818642" y="257009"/>
                </a:lnTo>
                <a:lnTo>
                  <a:pt x="811674" y="254306"/>
                </a:lnTo>
                <a:lnTo>
                  <a:pt x="807601" y="249951"/>
                </a:lnTo>
                <a:lnTo>
                  <a:pt x="806276" y="243662"/>
                </a:lnTo>
                <a:lnTo>
                  <a:pt x="806276" y="238782"/>
                </a:lnTo>
                <a:lnTo>
                  <a:pt x="809234" y="230926"/>
                </a:lnTo>
                <a:lnTo>
                  <a:pt x="812246" y="223586"/>
                </a:lnTo>
                <a:lnTo>
                  <a:pt x="828166" y="182001"/>
                </a:lnTo>
                <a:lnTo>
                  <a:pt x="970885" y="182001"/>
                </a:lnTo>
                <a:lnTo>
                  <a:pt x="960609" y="157087"/>
                </a:lnTo>
                <a:lnTo>
                  <a:pt x="837095" y="157087"/>
                </a:lnTo>
                <a:lnTo>
                  <a:pt x="870442" y="69991"/>
                </a:lnTo>
                <a:lnTo>
                  <a:pt x="924683" y="69991"/>
                </a:lnTo>
                <a:lnTo>
                  <a:pt x="895828" y="37"/>
                </a:lnTo>
                <a:close/>
              </a:path>
              <a:path w="1021715" h="273050">
                <a:moveTo>
                  <a:pt x="970885" y="182001"/>
                </a:moveTo>
                <a:lnTo>
                  <a:pt x="914708" y="182001"/>
                </a:lnTo>
                <a:lnTo>
                  <a:pt x="933102" y="226521"/>
                </a:lnTo>
                <a:lnTo>
                  <a:pt x="936599" y="234338"/>
                </a:lnTo>
                <a:lnTo>
                  <a:pt x="939073" y="242194"/>
                </a:lnTo>
                <a:lnTo>
                  <a:pt x="939073" y="252471"/>
                </a:lnTo>
                <a:lnTo>
                  <a:pt x="934124" y="257351"/>
                </a:lnTo>
                <a:lnTo>
                  <a:pt x="921162" y="257827"/>
                </a:lnTo>
                <a:lnTo>
                  <a:pt x="916698" y="272509"/>
                </a:lnTo>
                <a:lnTo>
                  <a:pt x="1017170" y="272509"/>
                </a:lnTo>
                <a:lnTo>
                  <a:pt x="1021634" y="258303"/>
                </a:lnTo>
                <a:lnTo>
                  <a:pt x="1010735" y="255685"/>
                </a:lnTo>
                <a:lnTo>
                  <a:pt x="1002251" y="249435"/>
                </a:lnTo>
                <a:lnTo>
                  <a:pt x="994503" y="237592"/>
                </a:lnTo>
                <a:lnTo>
                  <a:pt x="985812" y="218190"/>
                </a:lnTo>
                <a:lnTo>
                  <a:pt x="970885" y="182001"/>
                </a:lnTo>
                <a:close/>
              </a:path>
              <a:path w="1021715" h="273050">
                <a:moveTo>
                  <a:pt x="924683" y="69991"/>
                </a:moveTo>
                <a:lnTo>
                  <a:pt x="870442" y="69991"/>
                </a:lnTo>
                <a:lnTo>
                  <a:pt x="904273" y="157087"/>
                </a:lnTo>
                <a:lnTo>
                  <a:pt x="960609" y="157087"/>
                </a:lnTo>
                <a:lnTo>
                  <a:pt x="924683" y="69991"/>
                </a:lnTo>
                <a:close/>
              </a:path>
              <a:path w="1021715" h="273050">
                <a:moveTo>
                  <a:pt x="804339" y="37"/>
                </a:moveTo>
                <a:lnTo>
                  <a:pt x="587475" y="37"/>
                </a:lnTo>
                <a:lnTo>
                  <a:pt x="577040" y="33802"/>
                </a:lnTo>
                <a:lnTo>
                  <a:pt x="589465" y="33802"/>
                </a:lnTo>
                <a:lnTo>
                  <a:pt x="594467" y="29606"/>
                </a:lnTo>
                <a:lnTo>
                  <a:pt x="600074" y="27065"/>
                </a:lnTo>
                <a:lnTo>
                  <a:pt x="606710" y="25811"/>
                </a:lnTo>
                <a:lnTo>
                  <a:pt x="614798" y="25474"/>
                </a:lnTo>
                <a:lnTo>
                  <a:pt x="797207" y="25474"/>
                </a:lnTo>
                <a:lnTo>
                  <a:pt x="804339" y="37"/>
                </a:lnTo>
                <a:close/>
              </a:path>
              <a:path w="1021715" h="273050">
                <a:moveTo>
                  <a:pt x="797207" y="25474"/>
                </a:moveTo>
                <a:lnTo>
                  <a:pt x="777930" y="25474"/>
                </a:lnTo>
                <a:lnTo>
                  <a:pt x="780458" y="26940"/>
                </a:lnTo>
                <a:lnTo>
                  <a:pt x="783416" y="33802"/>
                </a:lnTo>
                <a:lnTo>
                  <a:pt x="794873" y="33802"/>
                </a:lnTo>
                <a:lnTo>
                  <a:pt x="797207" y="25474"/>
                </a:lnTo>
                <a:close/>
              </a:path>
              <a:path w="1021715" h="273050">
                <a:moveTo>
                  <a:pt x="471526" y="272548"/>
                </a:moveTo>
                <a:close/>
              </a:path>
              <a:path w="1021715" h="273050">
                <a:moveTo>
                  <a:pt x="571984" y="0"/>
                </a:moveTo>
                <a:lnTo>
                  <a:pt x="472534" y="0"/>
                </a:lnTo>
                <a:lnTo>
                  <a:pt x="468016" y="14205"/>
                </a:lnTo>
                <a:lnTo>
                  <a:pt x="480214" y="15689"/>
                </a:lnTo>
                <a:lnTo>
                  <a:pt x="489114" y="19884"/>
                </a:lnTo>
                <a:lnTo>
                  <a:pt x="494565" y="27479"/>
                </a:lnTo>
                <a:lnTo>
                  <a:pt x="496340" y="38685"/>
                </a:lnTo>
                <a:lnTo>
                  <a:pt x="496416" y="233902"/>
                </a:lnTo>
                <a:lnTo>
                  <a:pt x="495113" y="243362"/>
                </a:lnTo>
                <a:lnTo>
                  <a:pt x="491239" y="250903"/>
                </a:lnTo>
                <a:lnTo>
                  <a:pt x="484843" y="256064"/>
                </a:lnTo>
                <a:lnTo>
                  <a:pt x="475977" y="258383"/>
                </a:lnTo>
                <a:lnTo>
                  <a:pt x="471526" y="272548"/>
                </a:lnTo>
                <a:lnTo>
                  <a:pt x="570479" y="272548"/>
                </a:lnTo>
                <a:lnTo>
                  <a:pt x="574943" y="258343"/>
                </a:lnTo>
                <a:lnTo>
                  <a:pt x="562754" y="256860"/>
                </a:lnTo>
                <a:lnTo>
                  <a:pt x="553872" y="252664"/>
                </a:lnTo>
                <a:lnTo>
                  <a:pt x="548440" y="245069"/>
                </a:lnTo>
                <a:lnTo>
                  <a:pt x="546679" y="233902"/>
                </a:lnTo>
                <a:lnTo>
                  <a:pt x="546597" y="38685"/>
                </a:lnTo>
                <a:lnTo>
                  <a:pt x="547908" y="29225"/>
                </a:lnTo>
                <a:lnTo>
                  <a:pt x="551835" y="21684"/>
                </a:lnTo>
                <a:lnTo>
                  <a:pt x="558374" y="16523"/>
                </a:lnTo>
                <a:lnTo>
                  <a:pt x="567520" y="14205"/>
                </a:lnTo>
                <a:lnTo>
                  <a:pt x="571984" y="0"/>
                </a:lnTo>
                <a:close/>
              </a:path>
              <a:path w="1021715" h="273050">
                <a:moveTo>
                  <a:pt x="329679" y="37"/>
                </a:moveTo>
                <a:lnTo>
                  <a:pt x="227217" y="37"/>
                </a:lnTo>
                <a:lnTo>
                  <a:pt x="222753" y="14242"/>
                </a:lnTo>
                <a:lnTo>
                  <a:pt x="234942" y="15726"/>
                </a:lnTo>
                <a:lnTo>
                  <a:pt x="243824" y="19921"/>
                </a:lnTo>
                <a:lnTo>
                  <a:pt x="249256" y="27516"/>
                </a:lnTo>
                <a:lnTo>
                  <a:pt x="251098" y="39199"/>
                </a:lnTo>
                <a:lnTo>
                  <a:pt x="251099" y="233902"/>
                </a:lnTo>
                <a:lnTo>
                  <a:pt x="249797" y="243362"/>
                </a:lnTo>
                <a:lnTo>
                  <a:pt x="245929" y="250903"/>
                </a:lnTo>
                <a:lnTo>
                  <a:pt x="239549" y="256064"/>
                </a:lnTo>
                <a:lnTo>
                  <a:pt x="230714" y="258383"/>
                </a:lnTo>
                <a:lnTo>
                  <a:pt x="226196" y="272588"/>
                </a:lnTo>
                <a:lnTo>
                  <a:pt x="325270" y="272548"/>
                </a:lnTo>
                <a:lnTo>
                  <a:pt x="329734" y="258343"/>
                </a:lnTo>
                <a:lnTo>
                  <a:pt x="301388" y="148754"/>
                </a:lnTo>
                <a:lnTo>
                  <a:pt x="379337" y="148754"/>
                </a:lnTo>
                <a:lnTo>
                  <a:pt x="377441" y="145341"/>
                </a:lnTo>
                <a:lnTo>
                  <a:pt x="371955" y="139469"/>
                </a:lnTo>
                <a:lnTo>
                  <a:pt x="368459" y="136532"/>
                </a:lnTo>
                <a:lnTo>
                  <a:pt x="387161" y="128713"/>
                </a:lnTo>
                <a:lnTo>
                  <a:pt x="301388" y="128713"/>
                </a:lnTo>
                <a:lnTo>
                  <a:pt x="301388" y="38209"/>
                </a:lnTo>
                <a:lnTo>
                  <a:pt x="302380" y="30084"/>
                </a:lnTo>
                <a:lnTo>
                  <a:pt x="305610" y="24625"/>
                </a:lnTo>
                <a:lnTo>
                  <a:pt x="311463" y="21553"/>
                </a:lnTo>
                <a:lnTo>
                  <a:pt x="320321" y="20591"/>
                </a:lnTo>
                <a:lnTo>
                  <a:pt x="401247" y="20591"/>
                </a:lnTo>
                <a:lnTo>
                  <a:pt x="398639" y="17768"/>
                </a:lnTo>
                <a:lnTo>
                  <a:pt x="368060" y="4500"/>
                </a:lnTo>
                <a:lnTo>
                  <a:pt x="329679" y="37"/>
                </a:lnTo>
                <a:close/>
              </a:path>
              <a:path w="1021715" h="273050">
                <a:moveTo>
                  <a:pt x="379337" y="148754"/>
                </a:moveTo>
                <a:lnTo>
                  <a:pt x="318277" y="148754"/>
                </a:lnTo>
                <a:lnTo>
                  <a:pt x="322795" y="153632"/>
                </a:lnTo>
                <a:lnTo>
                  <a:pt x="326237" y="160023"/>
                </a:lnTo>
                <a:lnTo>
                  <a:pt x="355067" y="214338"/>
                </a:lnTo>
                <a:lnTo>
                  <a:pt x="378894" y="252014"/>
                </a:lnTo>
                <a:lnTo>
                  <a:pt x="400354" y="272548"/>
                </a:lnTo>
                <a:lnTo>
                  <a:pt x="457529" y="272548"/>
                </a:lnTo>
                <a:lnTo>
                  <a:pt x="462047" y="258343"/>
                </a:lnTo>
                <a:lnTo>
                  <a:pt x="448983" y="253861"/>
                </a:lnTo>
                <a:lnTo>
                  <a:pt x="435914" y="242630"/>
                </a:lnTo>
                <a:lnTo>
                  <a:pt x="421725" y="223603"/>
                </a:lnTo>
                <a:lnTo>
                  <a:pt x="405303" y="195730"/>
                </a:lnTo>
                <a:lnTo>
                  <a:pt x="379337" y="148754"/>
                </a:lnTo>
                <a:close/>
              </a:path>
              <a:path w="1021715" h="273050">
                <a:moveTo>
                  <a:pt x="401247" y="20591"/>
                </a:moveTo>
                <a:lnTo>
                  <a:pt x="320321" y="20591"/>
                </a:lnTo>
                <a:lnTo>
                  <a:pt x="341399" y="24461"/>
                </a:lnTo>
                <a:lnTo>
                  <a:pt x="357198" y="35395"/>
                </a:lnTo>
                <a:lnTo>
                  <a:pt x="367117" y="52377"/>
                </a:lnTo>
                <a:lnTo>
                  <a:pt x="370557" y="74393"/>
                </a:lnTo>
                <a:lnTo>
                  <a:pt x="366230" y="96491"/>
                </a:lnTo>
                <a:lnTo>
                  <a:pt x="354623" y="113651"/>
                </a:lnTo>
                <a:lnTo>
                  <a:pt x="337791" y="124762"/>
                </a:lnTo>
                <a:lnTo>
                  <a:pt x="317793" y="128713"/>
                </a:lnTo>
                <a:lnTo>
                  <a:pt x="387161" y="128713"/>
                </a:lnTo>
                <a:lnTo>
                  <a:pt x="388391" y="128198"/>
                </a:lnTo>
                <a:lnTo>
                  <a:pt x="407017" y="114271"/>
                </a:lnTo>
                <a:lnTo>
                  <a:pt x="420792" y="94839"/>
                </a:lnTo>
                <a:lnTo>
                  <a:pt x="426171" y="69991"/>
                </a:lnTo>
                <a:lnTo>
                  <a:pt x="418862" y="39660"/>
                </a:lnTo>
                <a:lnTo>
                  <a:pt x="401247" y="20591"/>
                </a:lnTo>
                <a:close/>
              </a:path>
              <a:path w="1021715" h="273050">
                <a:moveTo>
                  <a:pt x="3482" y="272548"/>
                </a:moveTo>
                <a:close/>
              </a:path>
              <a:path w="1021715" h="273050">
                <a:moveTo>
                  <a:pt x="100482" y="37"/>
                </a:moveTo>
                <a:lnTo>
                  <a:pt x="4480" y="37"/>
                </a:lnTo>
                <a:lnTo>
                  <a:pt x="0" y="14242"/>
                </a:lnTo>
                <a:lnTo>
                  <a:pt x="12191" y="15726"/>
                </a:lnTo>
                <a:lnTo>
                  <a:pt x="21078" y="19921"/>
                </a:lnTo>
                <a:lnTo>
                  <a:pt x="26516" y="27516"/>
                </a:lnTo>
                <a:lnTo>
                  <a:pt x="28280" y="38685"/>
                </a:lnTo>
                <a:lnTo>
                  <a:pt x="28361" y="233902"/>
                </a:lnTo>
                <a:lnTo>
                  <a:pt x="27061" y="243362"/>
                </a:lnTo>
                <a:lnTo>
                  <a:pt x="23192" y="250903"/>
                </a:lnTo>
                <a:lnTo>
                  <a:pt x="16805" y="256064"/>
                </a:lnTo>
                <a:lnTo>
                  <a:pt x="7950" y="258383"/>
                </a:lnTo>
                <a:lnTo>
                  <a:pt x="3482" y="272548"/>
                </a:lnTo>
                <a:lnTo>
                  <a:pt x="106453" y="272548"/>
                </a:lnTo>
                <a:lnTo>
                  <a:pt x="150237" y="266797"/>
                </a:lnTo>
                <a:lnTo>
                  <a:pt x="182755" y="251003"/>
                </a:lnTo>
                <a:lnTo>
                  <a:pt x="102457" y="251003"/>
                </a:lnTo>
                <a:lnTo>
                  <a:pt x="92634" y="249537"/>
                </a:lnTo>
                <a:lnTo>
                  <a:pt x="85103" y="245135"/>
                </a:lnTo>
                <a:lnTo>
                  <a:pt x="80281" y="237796"/>
                </a:lnTo>
                <a:lnTo>
                  <a:pt x="78581" y="227514"/>
                </a:lnTo>
                <a:lnTo>
                  <a:pt x="78581" y="140421"/>
                </a:lnTo>
                <a:lnTo>
                  <a:pt x="183002" y="140421"/>
                </a:lnTo>
                <a:lnTo>
                  <a:pt x="176032" y="135270"/>
                </a:lnTo>
                <a:lnTo>
                  <a:pt x="154209" y="126771"/>
                </a:lnTo>
                <a:lnTo>
                  <a:pt x="164391" y="119904"/>
                </a:lnTo>
                <a:lnTo>
                  <a:pt x="78581" y="119904"/>
                </a:lnTo>
                <a:lnTo>
                  <a:pt x="78657" y="38037"/>
                </a:lnTo>
                <a:lnTo>
                  <a:pt x="97497" y="20591"/>
                </a:lnTo>
                <a:lnTo>
                  <a:pt x="170353" y="20591"/>
                </a:lnTo>
                <a:lnTo>
                  <a:pt x="166806" y="16564"/>
                </a:lnTo>
                <a:lnTo>
                  <a:pt x="137726" y="4078"/>
                </a:lnTo>
                <a:lnTo>
                  <a:pt x="100482" y="37"/>
                </a:lnTo>
                <a:close/>
              </a:path>
              <a:path w="1021715" h="273050">
                <a:moveTo>
                  <a:pt x="183002" y="140421"/>
                </a:moveTo>
                <a:lnTo>
                  <a:pt x="102940" y="140421"/>
                </a:lnTo>
                <a:lnTo>
                  <a:pt x="125311" y="143791"/>
                </a:lnTo>
                <a:lnTo>
                  <a:pt x="142038" y="153813"/>
                </a:lnTo>
                <a:lnTo>
                  <a:pt x="152518" y="170350"/>
                </a:lnTo>
                <a:lnTo>
                  <a:pt x="156145" y="193270"/>
                </a:lnTo>
                <a:lnTo>
                  <a:pt x="152391" y="216955"/>
                </a:lnTo>
                <a:lnTo>
                  <a:pt x="141780" y="235171"/>
                </a:lnTo>
                <a:lnTo>
                  <a:pt x="125293" y="246870"/>
                </a:lnTo>
                <a:lnTo>
                  <a:pt x="103909" y="251003"/>
                </a:lnTo>
                <a:lnTo>
                  <a:pt x="182755" y="251003"/>
                </a:lnTo>
                <a:lnTo>
                  <a:pt x="183990" y="250403"/>
                </a:lnTo>
                <a:lnTo>
                  <a:pt x="205710" y="224658"/>
                </a:lnTo>
                <a:lnTo>
                  <a:pt x="213395" y="190852"/>
                </a:lnTo>
                <a:lnTo>
                  <a:pt x="208339" y="168044"/>
                </a:lnTo>
                <a:lnTo>
                  <a:pt x="194980" y="149272"/>
                </a:lnTo>
                <a:lnTo>
                  <a:pt x="183002" y="140421"/>
                </a:lnTo>
                <a:close/>
              </a:path>
              <a:path w="1021715" h="273050">
                <a:moveTo>
                  <a:pt x="170353" y="20591"/>
                </a:moveTo>
                <a:lnTo>
                  <a:pt x="97497" y="20591"/>
                </a:lnTo>
                <a:lnTo>
                  <a:pt x="116502" y="24202"/>
                </a:lnTo>
                <a:lnTo>
                  <a:pt x="130195" y="34420"/>
                </a:lnTo>
                <a:lnTo>
                  <a:pt x="138480" y="50322"/>
                </a:lnTo>
                <a:lnTo>
                  <a:pt x="141263" y="70985"/>
                </a:lnTo>
                <a:lnTo>
                  <a:pt x="138144" y="91416"/>
                </a:lnTo>
                <a:lnTo>
                  <a:pt x="129383" y="106811"/>
                </a:lnTo>
                <a:lnTo>
                  <a:pt x="115872" y="116523"/>
                </a:lnTo>
                <a:lnTo>
                  <a:pt x="98503" y="119904"/>
                </a:lnTo>
                <a:lnTo>
                  <a:pt x="164391" y="119904"/>
                </a:lnTo>
                <a:lnTo>
                  <a:pt x="168799" y="116931"/>
                </a:lnTo>
                <a:lnTo>
                  <a:pt x="180995" y="103783"/>
                </a:lnTo>
                <a:lnTo>
                  <a:pt x="189364" y="87696"/>
                </a:lnTo>
                <a:lnTo>
                  <a:pt x="192472" y="69038"/>
                </a:lnTo>
                <a:lnTo>
                  <a:pt x="185722" y="38037"/>
                </a:lnTo>
                <a:lnTo>
                  <a:pt x="170353" y="20591"/>
                </a:lnTo>
                <a:close/>
              </a:path>
            </a:pathLst>
          </a:custGeom>
          <a:solidFill>
            <a:srgbClr val="00559D"/>
          </a:solidFill>
        </p:spPr>
        <p:txBody>
          <a:bodyPr wrap="square" lIns="0" tIns="0" rIns="0" bIns="0" rtlCol="0"/>
          <a:lstStyle/>
          <a:p>
            <a:pPr defTabSz="1134405">
              <a:buClrTx/>
            </a:pPr>
            <a:endParaRPr sz="2233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80648" y="1311369"/>
            <a:ext cx="5797252" cy="525593"/>
          </a:xfrm>
          <a:prstGeom prst="rect">
            <a:avLst/>
          </a:prstGeom>
        </p:spPr>
        <p:txBody>
          <a:bodyPr vert="horz" wrap="square" lIns="0" tIns="25210" rIns="0" bIns="0" rtlCol="0">
            <a:spAutoFit/>
          </a:bodyPr>
          <a:lstStyle/>
          <a:p>
            <a:pPr marL="15756" marR="6302" defTabSz="1134405">
              <a:lnSpc>
                <a:spcPts val="1303"/>
              </a:lnSpc>
              <a:spcBef>
                <a:spcPts val="198"/>
              </a:spcBef>
              <a:buClrTx/>
            </a:pPr>
            <a:r>
              <a:rPr lang="pl-PL" sz="1117" spc="87" dirty="0">
                <a:solidFill>
                  <a:srgbClr val="00559D"/>
                </a:solidFill>
                <a:latin typeface="Gotham Book" pitchFamily="50" charset="0"/>
              </a:rPr>
              <a:t>Obecnie dzbanki BRITA są dostępne w rożnych rozmiarach i kolorach. Powstała dywizja filtrów profesjonalnych oraz w ostatnich latach rozwijane są rozwiązania dyspenserów do wody.</a:t>
            </a:r>
            <a:endParaRPr sz="1117" dirty="0">
              <a:solidFill>
                <a:sysClr val="windowText" lastClr="000000"/>
              </a:solidFill>
              <a:latin typeface="Gotham Book" pitchFamily="50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80647" y="798041"/>
            <a:ext cx="3300869" cy="245075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sz="1489" dirty="0">
                <a:solidFill>
                  <a:srgbClr val="00559D"/>
                </a:solidFill>
                <a:latin typeface="Gotham Medium" pitchFamily="50" charset="0"/>
              </a:rPr>
              <a:t>…</a:t>
            </a:r>
            <a:r>
              <a:rPr sz="1489" spc="341" dirty="0">
                <a:solidFill>
                  <a:srgbClr val="00559D"/>
                </a:solidFill>
                <a:latin typeface="Gotham Medium" pitchFamily="50" charset="0"/>
              </a:rPr>
              <a:t> </a:t>
            </a:r>
            <a:r>
              <a:rPr lang="pl-PL" sz="1489" spc="74" dirty="0">
                <a:solidFill>
                  <a:srgbClr val="00559D"/>
                </a:solidFill>
                <a:latin typeface="Gotham Medium" pitchFamily="50" charset="0"/>
              </a:rPr>
              <a:t>do trzech dywizji</a:t>
            </a:r>
            <a:endParaRPr sz="1489" dirty="0">
              <a:solidFill>
                <a:sysClr val="windowText" lastClr="000000"/>
              </a:solidFill>
              <a:latin typeface="Gotham Medium" pitchFamily="50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254" y="1311370"/>
            <a:ext cx="3409585" cy="516047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lnSpc>
                <a:spcPts val="1321"/>
              </a:lnSpc>
              <a:spcBef>
                <a:spcPts val="124"/>
              </a:spcBef>
              <a:buClrTx/>
            </a:pPr>
            <a:r>
              <a:rPr lang="pl-PL" sz="1117" spc="56" dirty="0">
                <a:solidFill>
                  <a:srgbClr val="00559D"/>
                </a:solidFill>
                <a:latin typeface="Gotham Book" pitchFamily="50" charset="0"/>
              </a:rPr>
              <a:t>Pierwszy, „mobilny” filtr do wody, do użytku domowego. Pierwszy produkt konsumencki BRITA.</a:t>
            </a:r>
            <a:endParaRPr sz="1117" dirty="0">
              <a:solidFill>
                <a:sysClr val="windowText" lastClr="000000"/>
              </a:solidFill>
              <a:latin typeface="Gotham Book" pitchFamily="50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8254" y="798041"/>
            <a:ext cx="3477335" cy="245075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lang="pl-PL" sz="1489" dirty="0">
                <a:solidFill>
                  <a:srgbClr val="00559D"/>
                </a:solidFill>
                <a:latin typeface="Gotham Medium" pitchFamily="50" charset="0"/>
              </a:rPr>
              <a:t>Od jednego produktu…</a:t>
            </a:r>
            <a:endParaRPr sz="1489" dirty="0">
              <a:solidFill>
                <a:sysClr val="windowText" lastClr="000000"/>
              </a:solidFill>
              <a:latin typeface="Gotham Medium" pitchFamily="50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8254" y="8054043"/>
            <a:ext cx="362387" cy="187816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sz="1117" spc="-25" dirty="0">
                <a:solidFill>
                  <a:srgbClr val="00559D"/>
                </a:solidFill>
              </a:rPr>
              <a:t>2023</a:t>
            </a:r>
            <a:endParaRPr sz="1117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77994" y="8054043"/>
            <a:ext cx="3552176" cy="187816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sz="1117" dirty="0">
                <a:solidFill>
                  <a:srgbClr val="00559D"/>
                </a:solidFill>
              </a:rPr>
              <a:t>BRITA</a:t>
            </a:r>
            <a:r>
              <a:rPr sz="1117" spc="105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| Corporate</a:t>
            </a:r>
            <a:r>
              <a:rPr sz="1117" spc="-68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Presentation</a:t>
            </a:r>
            <a:r>
              <a:rPr sz="1117" spc="-62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|</a:t>
            </a:r>
            <a:r>
              <a:rPr sz="1117" spc="-105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BRITA</a:t>
            </a:r>
            <a:r>
              <a:rPr sz="1117" spc="112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Then</a:t>
            </a:r>
            <a:r>
              <a:rPr sz="1117" spc="-68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and</a:t>
            </a:r>
            <a:r>
              <a:rPr sz="1117" spc="43" dirty="0">
                <a:solidFill>
                  <a:srgbClr val="00559D"/>
                </a:solidFill>
              </a:rPr>
              <a:t> </a:t>
            </a:r>
            <a:r>
              <a:rPr sz="1117" spc="-31" dirty="0">
                <a:solidFill>
                  <a:srgbClr val="00559D"/>
                </a:solidFill>
              </a:rPr>
              <a:t>Now</a:t>
            </a:r>
            <a:endParaRPr sz="1117">
              <a:solidFill>
                <a:sysClr val="windowText" lastClr="000000"/>
              </a:solidFill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716470" y="1914743"/>
            <a:ext cx="7409230" cy="5683955"/>
            <a:chOff x="6219825" y="1543050"/>
            <a:chExt cx="5972175" cy="458152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0325" y="3867150"/>
              <a:ext cx="1971675" cy="22098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210800" y="3857625"/>
              <a:ext cx="1981200" cy="2228850"/>
            </a:xfrm>
            <a:custGeom>
              <a:avLst/>
              <a:gdLst/>
              <a:ahLst/>
              <a:cxnLst/>
              <a:rect l="l" t="t" r="r" b="b"/>
              <a:pathLst>
                <a:path w="1981200" h="2228850">
                  <a:moveTo>
                    <a:pt x="1981200" y="0"/>
                  </a:moveTo>
                  <a:lnTo>
                    <a:pt x="0" y="0"/>
                  </a:lnTo>
                  <a:lnTo>
                    <a:pt x="0" y="222885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9350" y="3819550"/>
              <a:ext cx="2047875" cy="225564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219825" y="3810000"/>
              <a:ext cx="2066925" cy="2314575"/>
            </a:xfrm>
            <a:custGeom>
              <a:avLst/>
              <a:gdLst/>
              <a:ahLst/>
              <a:cxnLst/>
              <a:rect l="l" t="t" r="r" b="b"/>
              <a:pathLst>
                <a:path w="2066925" h="2314575">
                  <a:moveTo>
                    <a:pt x="0" y="2314575"/>
                  </a:moveTo>
                  <a:lnTo>
                    <a:pt x="2066925" y="2314575"/>
                  </a:lnTo>
                  <a:lnTo>
                    <a:pt x="2066925" y="0"/>
                  </a:lnTo>
                  <a:lnTo>
                    <a:pt x="0" y="0"/>
                  </a:lnTo>
                  <a:lnTo>
                    <a:pt x="0" y="23145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5200" y="1552575"/>
              <a:ext cx="3409950" cy="23050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38875" y="1552575"/>
              <a:ext cx="2038350" cy="23050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229350" y="1543050"/>
              <a:ext cx="2057400" cy="2324100"/>
            </a:xfrm>
            <a:custGeom>
              <a:avLst/>
              <a:gdLst/>
              <a:ahLst/>
              <a:cxnLst/>
              <a:rect l="l" t="t" r="r" b="b"/>
              <a:pathLst>
                <a:path w="2057400" h="2324100">
                  <a:moveTo>
                    <a:pt x="0" y="2324100"/>
                  </a:moveTo>
                  <a:lnTo>
                    <a:pt x="2057400" y="2324100"/>
                  </a:lnTo>
                  <a:lnTo>
                    <a:pt x="2057400" y="0"/>
                  </a:lnTo>
                  <a:lnTo>
                    <a:pt x="0" y="0"/>
                  </a:lnTo>
                  <a:lnTo>
                    <a:pt x="0" y="232410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20325" y="1552575"/>
              <a:ext cx="1971675" cy="229552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210800" y="1543050"/>
              <a:ext cx="1981200" cy="2314575"/>
            </a:xfrm>
            <a:custGeom>
              <a:avLst/>
              <a:gdLst/>
              <a:ahLst/>
              <a:cxnLst/>
              <a:rect l="l" t="t" r="r" b="b"/>
              <a:pathLst>
                <a:path w="1981200" h="2314575">
                  <a:moveTo>
                    <a:pt x="0" y="2314575"/>
                  </a:moveTo>
                  <a:lnTo>
                    <a:pt x="1981200" y="2314575"/>
                  </a:lnTo>
                </a:path>
                <a:path w="1981200" h="2314575">
                  <a:moveTo>
                    <a:pt x="1981200" y="0"/>
                  </a:moveTo>
                  <a:lnTo>
                    <a:pt x="0" y="0"/>
                  </a:lnTo>
                  <a:lnTo>
                    <a:pt x="0" y="2314575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34405">
                <a:buClrTx/>
              </a:pPr>
              <a:endParaRPr sz="2233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66"/>
          <p:cNvSpPr txBox="1"/>
          <p:nvPr/>
        </p:nvSpPr>
        <p:spPr>
          <a:xfrm>
            <a:off x="6504216" y="4719753"/>
            <a:ext cx="1798535" cy="35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CLARITY </a:t>
            </a: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Protect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nieskazitelną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czystość</a:t>
            </a:r>
            <a:endParaRPr sz="11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1" name="Google Shape;1681;p66"/>
          <p:cNvSpPr/>
          <p:nvPr/>
        </p:nvSpPr>
        <p:spPr>
          <a:xfrm>
            <a:off x="12294214" y="6298957"/>
            <a:ext cx="2315845" cy="2207895"/>
          </a:xfrm>
          <a:custGeom>
            <a:avLst/>
            <a:gdLst/>
            <a:ahLst/>
            <a:cxnLst/>
            <a:rect l="l" t="t" r="r" b="b"/>
            <a:pathLst>
              <a:path w="2315844" h="2207895" extrusionOk="0">
                <a:moveTo>
                  <a:pt x="1164323" y="0"/>
                </a:moveTo>
                <a:lnTo>
                  <a:pt x="1116565" y="977"/>
                </a:lnTo>
                <a:lnTo>
                  <a:pt x="1069277" y="3883"/>
                </a:lnTo>
                <a:lnTo>
                  <a:pt x="1022498" y="8679"/>
                </a:lnTo>
                <a:lnTo>
                  <a:pt x="976266" y="15328"/>
                </a:lnTo>
                <a:lnTo>
                  <a:pt x="930619" y="23790"/>
                </a:lnTo>
                <a:lnTo>
                  <a:pt x="885596" y="34027"/>
                </a:lnTo>
                <a:lnTo>
                  <a:pt x="841235" y="46002"/>
                </a:lnTo>
                <a:lnTo>
                  <a:pt x="797574" y="59674"/>
                </a:lnTo>
                <a:lnTo>
                  <a:pt x="754653" y="75007"/>
                </a:lnTo>
                <a:lnTo>
                  <a:pt x="712508" y="91962"/>
                </a:lnTo>
                <a:lnTo>
                  <a:pt x="671180" y="110500"/>
                </a:lnTo>
                <a:lnTo>
                  <a:pt x="630705" y="130583"/>
                </a:lnTo>
                <a:lnTo>
                  <a:pt x="591123" y="152173"/>
                </a:lnTo>
                <a:lnTo>
                  <a:pt x="552471" y="175230"/>
                </a:lnTo>
                <a:lnTo>
                  <a:pt x="514789" y="199718"/>
                </a:lnTo>
                <a:lnTo>
                  <a:pt x="478115" y="225597"/>
                </a:lnTo>
                <a:lnTo>
                  <a:pt x="442486" y="252829"/>
                </a:lnTo>
                <a:lnTo>
                  <a:pt x="407942" y="281376"/>
                </a:lnTo>
                <a:lnTo>
                  <a:pt x="374520" y="311199"/>
                </a:lnTo>
                <a:lnTo>
                  <a:pt x="342260" y="342260"/>
                </a:lnTo>
                <a:lnTo>
                  <a:pt x="311199" y="374520"/>
                </a:lnTo>
                <a:lnTo>
                  <a:pt x="281376" y="407942"/>
                </a:lnTo>
                <a:lnTo>
                  <a:pt x="252829" y="442486"/>
                </a:lnTo>
                <a:lnTo>
                  <a:pt x="225597" y="478115"/>
                </a:lnTo>
                <a:lnTo>
                  <a:pt x="199718" y="514789"/>
                </a:lnTo>
                <a:lnTo>
                  <a:pt x="175230" y="552471"/>
                </a:lnTo>
                <a:lnTo>
                  <a:pt x="152173" y="591123"/>
                </a:lnTo>
                <a:lnTo>
                  <a:pt x="130583" y="630705"/>
                </a:lnTo>
                <a:lnTo>
                  <a:pt x="110500" y="671180"/>
                </a:lnTo>
                <a:lnTo>
                  <a:pt x="91962" y="712508"/>
                </a:lnTo>
                <a:lnTo>
                  <a:pt x="75007" y="754653"/>
                </a:lnTo>
                <a:lnTo>
                  <a:pt x="59674" y="797574"/>
                </a:lnTo>
                <a:lnTo>
                  <a:pt x="46002" y="841235"/>
                </a:lnTo>
                <a:lnTo>
                  <a:pt x="34027" y="885596"/>
                </a:lnTo>
                <a:lnTo>
                  <a:pt x="23790" y="930619"/>
                </a:lnTo>
                <a:lnTo>
                  <a:pt x="15328" y="976266"/>
                </a:lnTo>
                <a:lnTo>
                  <a:pt x="8679" y="1022498"/>
                </a:lnTo>
                <a:lnTo>
                  <a:pt x="3883" y="1069277"/>
                </a:lnTo>
                <a:lnTo>
                  <a:pt x="977" y="1116565"/>
                </a:lnTo>
                <a:lnTo>
                  <a:pt x="0" y="1164323"/>
                </a:lnTo>
                <a:lnTo>
                  <a:pt x="977" y="1212057"/>
                </a:lnTo>
                <a:lnTo>
                  <a:pt x="3883" y="1259276"/>
                </a:lnTo>
                <a:lnTo>
                  <a:pt x="8679" y="1305943"/>
                </a:lnTo>
                <a:lnTo>
                  <a:pt x="15328" y="1352022"/>
                </a:lnTo>
                <a:lnTo>
                  <a:pt x="23790" y="1397477"/>
                </a:lnTo>
                <a:lnTo>
                  <a:pt x="34027" y="1442272"/>
                </a:lnTo>
                <a:lnTo>
                  <a:pt x="46002" y="1486372"/>
                </a:lnTo>
                <a:lnTo>
                  <a:pt x="59674" y="1529740"/>
                </a:lnTo>
                <a:lnTo>
                  <a:pt x="75007" y="1572340"/>
                </a:lnTo>
                <a:lnTo>
                  <a:pt x="91962" y="1614137"/>
                </a:lnTo>
                <a:lnTo>
                  <a:pt x="110500" y="1655094"/>
                </a:lnTo>
                <a:lnTo>
                  <a:pt x="130583" y="1695176"/>
                </a:lnTo>
                <a:lnTo>
                  <a:pt x="152173" y="1734345"/>
                </a:lnTo>
                <a:lnTo>
                  <a:pt x="175230" y="1772567"/>
                </a:lnTo>
                <a:lnTo>
                  <a:pt x="199718" y="1809806"/>
                </a:lnTo>
                <a:lnTo>
                  <a:pt x="225597" y="1846025"/>
                </a:lnTo>
                <a:lnTo>
                  <a:pt x="252829" y="1881188"/>
                </a:lnTo>
                <a:lnTo>
                  <a:pt x="281376" y="1915260"/>
                </a:lnTo>
                <a:lnTo>
                  <a:pt x="311199" y="1948204"/>
                </a:lnTo>
                <a:lnTo>
                  <a:pt x="342260" y="1979985"/>
                </a:lnTo>
                <a:lnTo>
                  <a:pt x="374520" y="2010566"/>
                </a:lnTo>
                <a:lnTo>
                  <a:pt x="407942" y="2039912"/>
                </a:lnTo>
                <a:lnTo>
                  <a:pt x="442486" y="2067986"/>
                </a:lnTo>
                <a:lnTo>
                  <a:pt x="478115" y="2094753"/>
                </a:lnTo>
                <a:lnTo>
                  <a:pt x="514789" y="2120177"/>
                </a:lnTo>
                <a:lnTo>
                  <a:pt x="552471" y="2144220"/>
                </a:lnTo>
                <a:lnTo>
                  <a:pt x="591123" y="2166849"/>
                </a:lnTo>
                <a:lnTo>
                  <a:pt x="630705" y="2188026"/>
                </a:lnTo>
                <a:lnTo>
                  <a:pt x="671473" y="2207845"/>
                </a:lnTo>
                <a:lnTo>
                  <a:pt x="1654369" y="2207845"/>
                </a:lnTo>
                <a:lnTo>
                  <a:pt x="1707327" y="2181667"/>
                </a:lnTo>
                <a:lnTo>
                  <a:pt x="1747193" y="2159466"/>
                </a:lnTo>
                <a:lnTo>
                  <a:pt x="1786050" y="2135750"/>
                </a:lnTo>
                <a:lnTo>
                  <a:pt x="1823859" y="2110560"/>
                </a:lnTo>
                <a:lnTo>
                  <a:pt x="1860581" y="2083932"/>
                </a:lnTo>
                <a:lnTo>
                  <a:pt x="1896176" y="2055907"/>
                </a:lnTo>
                <a:lnTo>
                  <a:pt x="1930607" y="2026524"/>
                </a:lnTo>
                <a:lnTo>
                  <a:pt x="1963835" y="1995820"/>
                </a:lnTo>
                <a:lnTo>
                  <a:pt x="1995820" y="1963835"/>
                </a:lnTo>
                <a:lnTo>
                  <a:pt x="2026524" y="1930607"/>
                </a:lnTo>
                <a:lnTo>
                  <a:pt x="2055907" y="1896176"/>
                </a:lnTo>
                <a:lnTo>
                  <a:pt x="2083932" y="1860581"/>
                </a:lnTo>
                <a:lnTo>
                  <a:pt x="2110560" y="1823859"/>
                </a:lnTo>
                <a:lnTo>
                  <a:pt x="2135750" y="1786050"/>
                </a:lnTo>
                <a:lnTo>
                  <a:pt x="2159466" y="1747193"/>
                </a:lnTo>
                <a:lnTo>
                  <a:pt x="2181667" y="1707327"/>
                </a:lnTo>
                <a:lnTo>
                  <a:pt x="2202315" y="1666489"/>
                </a:lnTo>
                <a:lnTo>
                  <a:pt x="2221371" y="1624720"/>
                </a:lnTo>
                <a:lnTo>
                  <a:pt x="2238797" y="1582059"/>
                </a:lnTo>
                <a:lnTo>
                  <a:pt x="2254553" y="1538542"/>
                </a:lnTo>
                <a:lnTo>
                  <a:pt x="2268602" y="1494211"/>
                </a:lnTo>
                <a:lnTo>
                  <a:pt x="2280902" y="1449103"/>
                </a:lnTo>
                <a:lnTo>
                  <a:pt x="2291417" y="1403257"/>
                </a:lnTo>
                <a:lnTo>
                  <a:pt x="2300108" y="1356713"/>
                </a:lnTo>
                <a:lnTo>
                  <a:pt x="2306934" y="1309508"/>
                </a:lnTo>
                <a:lnTo>
                  <a:pt x="2311859" y="1261683"/>
                </a:lnTo>
                <a:lnTo>
                  <a:pt x="2314842" y="1213275"/>
                </a:lnTo>
                <a:lnTo>
                  <a:pt x="2315844" y="1164323"/>
                </a:lnTo>
                <a:lnTo>
                  <a:pt x="2314891" y="1116565"/>
                </a:lnTo>
                <a:lnTo>
                  <a:pt x="2312054" y="1069277"/>
                </a:lnTo>
                <a:lnTo>
                  <a:pt x="2307370" y="1022498"/>
                </a:lnTo>
                <a:lnTo>
                  <a:pt x="2300875" y="976266"/>
                </a:lnTo>
                <a:lnTo>
                  <a:pt x="2292604" y="930619"/>
                </a:lnTo>
                <a:lnTo>
                  <a:pt x="2282594" y="885596"/>
                </a:lnTo>
                <a:lnTo>
                  <a:pt x="2270881" y="841235"/>
                </a:lnTo>
                <a:lnTo>
                  <a:pt x="2257501" y="797574"/>
                </a:lnTo>
                <a:lnTo>
                  <a:pt x="2242489" y="754653"/>
                </a:lnTo>
                <a:lnTo>
                  <a:pt x="2225882" y="712508"/>
                </a:lnTo>
                <a:lnTo>
                  <a:pt x="2207716" y="671180"/>
                </a:lnTo>
                <a:lnTo>
                  <a:pt x="2188026" y="630705"/>
                </a:lnTo>
                <a:lnTo>
                  <a:pt x="2166849" y="591123"/>
                </a:lnTo>
                <a:lnTo>
                  <a:pt x="2144220" y="552471"/>
                </a:lnTo>
                <a:lnTo>
                  <a:pt x="2120177" y="514789"/>
                </a:lnTo>
                <a:lnTo>
                  <a:pt x="2094753" y="478115"/>
                </a:lnTo>
                <a:lnTo>
                  <a:pt x="2067986" y="442486"/>
                </a:lnTo>
                <a:lnTo>
                  <a:pt x="2039912" y="407942"/>
                </a:lnTo>
                <a:lnTo>
                  <a:pt x="2010566" y="374520"/>
                </a:lnTo>
                <a:lnTo>
                  <a:pt x="1979985" y="342260"/>
                </a:lnTo>
                <a:lnTo>
                  <a:pt x="1948204" y="311199"/>
                </a:lnTo>
                <a:lnTo>
                  <a:pt x="1915260" y="281376"/>
                </a:lnTo>
                <a:lnTo>
                  <a:pt x="1881188" y="252829"/>
                </a:lnTo>
                <a:lnTo>
                  <a:pt x="1846025" y="225597"/>
                </a:lnTo>
                <a:lnTo>
                  <a:pt x="1809806" y="199718"/>
                </a:lnTo>
                <a:lnTo>
                  <a:pt x="1772567" y="175230"/>
                </a:lnTo>
                <a:lnTo>
                  <a:pt x="1734345" y="152173"/>
                </a:lnTo>
                <a:lnTo>
                  <a:pt x="1695176" y="130583"/>
                </a:lnTo>
                <a:lnTo>
                  <a:pt x="1655094" y="110500"/>
                </a:lnTo>
                <a:lnTo>
                  <a:pt x="1614137" y="91962"/>
                </a:lnTo>
                <a:lnTo>
                  <a:pt x="1572340" y="75007"/>
                </a:lnTo>
                <a:lnTo>
                  <a:pt x="1529740" y="59674"/>
                </a:lnTo>
                <a:lnTo>
                  <a:pt x="1486372" y="46002"/>
                </a:lnTo>
                <a:lnTo>
                  <a:pt x="1442272" y="34027"/>
                </a:lnTo>
                <a:lnTo>
                  <a:pt x="1397477" y="23790"/>
                </a:lnTo>
                <a:lnTo>
                  <a:pt x="1352022" y="15328"/>
                </a:lnTo>
                <a:lnTo>
                  <a:pt x="1305943" y="8679"/>
                </a:lnTo>
                <a:lnTo>
                  <a:pt x="1259276" y="3883"/>
                </a:lnTo>
                <a:lnTo>
                  <a:pt x="1212057" y="977"/>
                </a:lnTo>
                <a:lnTo>
                  <a:pt x="1164323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682" name="Google Shape;168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3898" y="4291084"/>
            <a:ext cx="926101" cy="3704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66"/>
          <p:cNvSpPr/>
          <p:nvPr/>
        </p:nvSpPr>
        <p:spPr>
          <a:xfrm>
            <a:off x="13879620" y="5117395"/>
            <a:ext cx="167506" cy="167506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684" name="Google Shape;1684;p66"/>
          <p:cNvSpPr/>
          <p:nvPr/>
        </p:nvSpPr>
        <p:spPr>
          <a:xfrm>
            <a:off x="10773134" y="6526070"/>
            <a:ext cx="167506" cy="167506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686" name="Google Shape;1686;p66"/>
          <p:cNvSpPr/>
          <p:nvPr/>
        </p:nvSpPr>
        <p:spPr>
          <a:xfrm>
            <a:off x="7747715" y="4723529"/>
            <a:ext cx="167506" cy="167506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687" name="Google Shape;168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3327" y="68391"/>
            <a:ext cx="5451851" cy="45432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8" name="Google Shape;1688;p66"/>
          <p:cNvSpPr/>
          <p:nvPr/>
        </p:nvSpPr>
        <p:spPr>
          <a:xfrm>
            <a:off x="0" y="1336447"/>
            <a:ext cx="2209800" cy="2315845"/>
          </a:xfrm>
          <a:custGeom>
            <a:avLst/>
            <a:gdLst/>
            <a:ahLst/>
            <a:cxnLst/>
            <a:rect l="l" t="t" r="r" b="b"/>
            <a:pathLst>
              <a:path w="2209800" h="2315845" extrusionOk="0">
                <a:moveTo>
                  <a:pt x="1057659" y="0"/>
                </a:moveTo>
                <a:lnTo>
                  <a:pt x="1009901" y="948"/>
                </a:lnTo>
                <a:lnTo>
                  <a:pt x="962614" y="3769"/>
                </a:lnTo>
                <a:lnTo>
                  <a:pt x="915834" y="8427"/>
                </a:lnTo>
                <a:lnTo>
                  <a:pt x="869602" y="14887"/>
                </a:lnTo>
                <a:lnTo>
                  <a:pt x="823955" y="23112"/>
                </a:lnTo>
                <a:lnTo>
                  <a:pt x="778932" y="33066"/>
                </a:lnTo>
                <a:lnTo>
                  <a:pt x="734571" y="44715"/>
                </a:lnTo>
                <a:lnTo>
                  <a:pt x="690911" y="58021"/>
                </a:lnTo>
                <a:lnTo>
                  <a:pt x="647989" y="72950"/>
                </a:lnTo>
                <a:lnTo>
                  <a:pt x="605845" y="89466"/>
                </a:lnTo>
                <a:lnTo>
                  <a:pt x="564516" y="107532"/>
                </a:lnTo>
                <a:lnTo>
                  <a:pt x="524041" y="127113"/>
                </a:lnTo>
                <a:lnTo>
                  <a:pt x="484459" y="148174"/>
                </a:lnTo>
                <a:lnTo>
                  <a:pt x="445808" y="170677"/>
                </a:lnTo>
                <a:lnTo>
                  <a:pt x="408126" y="194589"/>
                </a:lnTo>
                <a:lnTo>
                  <a:pt x="371451" y="219872"/>
                </a:lnTo>
                <a:lnTo>
                  <a:pt x="335822" y="246491"/>
                </a:lnTo>
                <a:lnTo>
                  <a:pt x="301278" y="274410"/>
                </a:lnTo>
                <a:lnTo>
                  <a:pt x="267857" y="303594"/>
                </a:lnTo>
                <a:lnTo>
                  <a:pt x="235596" y="334006"/>
                </a:lnTo>
                <a:lnTo>
                  <a:pt x="204535" y="365612"/>
                </a:lnTo>
                <a:lnTo>
                  <a:pt x="174712" y="398374"/>
                </a:lnTo>
                <a:lnTo>
                  <a:pt x="146166" y="432258"/>
                </a:lnTo>
                <a:lnTo>
                  <a:pt x="118933" y="467227"/>
                </a:lnTo>
                <a:lnTo>
                  <a:pt x="93054" y="503246"/>
                </a:lnTo>
                <a:lnTo>
                  <a:pt x="68567" y="540278"/>
                </a:lnTo>
                <a:lnTo>
                  <a:pt x="45509" y="578289"/>
                </a:lnTo>
                <a:lnTo>
                  <a:pt x="23919" y="617243"/>
                </a:lnTo>
                <a:lnTo>
                  <a:pt x="3836" y="657103"/>
                </a:lnTo>
                <a:lnTo>
                  <a:pt x="0" y="665533"/>
                </a:lnTo>
                <a:lnTo>
                  <a:pt x="0" y="1634834"/>
                </a:lnTo>
                <a:lnTo>
                  <a:pt x="23919" y="1684184"/>
                </a:lnTo>
                <a:lnTo>
                  <a:pt x="45509" y="1723998"/>
                </a:lnTo>
                <a:lnTo>
                  <a:pt x="68567" y="1762855"/>
                </a:lnTo>
                <a:lnTo>
                  <a:pt x="93054" y="1800716"/>
                </a:lnTo>
                <a:lnTo>
                  <a:pt x="118933" y="1837546"/>
                </a:lnTo>
                <a:lnTo>
                  <a:pt x="146166" y="1873307"/>
                </a:lnTo>
                <a:lnTo>
                  <a:pt x="174712" y="1907963"/>
                </a:lnTo>
                <a:lnTo>
                  <a:pt x="204535" y="1941475"/>
                </a:lnTo>
                <a:lnTo>
                  <a:pt x="235596" y="1973808"/>
                </a:lnTo>
                <a:lnTo>
                  <a:pt x="267857" y="2004924"/>
                </a:lnTo>
                <a:lnTo>
                  <a:pt x="301278" y="2034787"/>
                </a:lnTo>
                <a:lnTo>
                  <a:pt x="335822" y="2063358"/>
                </a:lnTo>
                <a:lnTo>
                  <a:pt x="371451" y="2090602"/>
                </a:lnTo>
                <a:lnTo>
                  <a:pt x="408126" y="2116482"/>
                </a:lnTo>
                <a:lnTo>
                  <a:pt x="445808" y="2140960"/>
                </a:lnTo>
                <a:lnTo>
                  <a:pt x="484459" y="2163999"/>
                </a:lnTo>
                <a:lnTo>
                  <a:pt x="524041" y="2185562"/>
                </a:lnTo>
                <a:lnTo>
                  <a:pt x="564516" y="2205613"/>
                </a:lnTo>
                <a:lnTo>
                  <a:pt x="605845" y="2224115"/>
                </a:lnTo>
                <a:lnTo>
                  <a:pt x="647989" y="2241030"/>
                </a:lnTo>
                <a:lnTo>
                  <a:pt x="690911" y="2256321"/>
                </a:lnTo>
                <a:lnTo>
                  <a:pt x="734571" y="2269952"/>
                </a:lnTo>
                <a:lnTo>
                  <a:pt x="778932" y="2281885"/>
                </a:lnTo>
                <a:lnTo>
                  <a:pt x="823955" y="2292084"/>
                </a:lnTo>
                <a:lnTo>
                  <a:pt x="869602" y="2300512"/>
                </a:lnTo>
                <a:lnTo>
                  <a:pt x="915834" y="2307131"/>
                </a:lnTo>
                <a:lnTo>
                  <a:pt x="962614" y="2311905"/>
                </a:lnTo>
                <a:lnTo>
                  <a:pt x="1009901" y="2314796"/>
                </a:lnTo>
                <a:lnTo>
                  <a:pt x="1057659" y="2315768"/>
                </a:lnTo>
                <a:lnTo>
                  <a:pt x="1104481" y="2314796"/>
                </a:lnTo>
                <a:lnTo>
                  <a:pt x="1150879" y="2311905"/>
                </a:lnTo>
                <a:lnTo>
                  <a:pt x="1196814" y="2307131"/>
                </a:lnTo>
                <a:lnTo>
                  <a:pt x="1242247" y="2300512"/>
                </a:lnTo>
                <a:lnTo>
                  <a:pt x="1287138" y="2292084"/>
                </a:lnTo>
                <a:lnTo>
                  <a:pt x="1331447" y="2281885"/>
                </a:lnTo>
                <a:lnTo>
                  <a:pt x="1375134" y="2269952"/>
                </a:lnTo>
                <a:lnTo>
                  <a:pt x="1418161" y="2256321"/>
                </a:lnTo>
                <a:lnTo>
                  <a:pt x="1460487" y="2241030"/>
                </a:lnTo>
                <a:lnTo>
                  <a:pt x="1502073" y="2224115"/>
                </a:lnTo>
                <a:lnTo>
                  <a:pt x="1542879" y="2205613"/>
                </a:lnTo>
                <a:lnTo>
                  <a:pt x="1582867" y="2185562"/>
                </a:lnTo>
                <a:lnTo>
                  <a:pt x="1621995" y="2163999"/>
                </a:lnTo>
                <a:lnTo>
                  <a:pt x="1660225" y="2140960"/>
                </a:lnTo>
                <a:lnTo>
                  <a:pt x="1697517" y="2116482"/>
                </a:lnTo>
                <a:lnTo>
                  <a:pt x="1733831" y="2090602"/>
                </a:lnTo>
                <a:lnTo>
                  <a:pt x="1769128" y="2063358"/>
                </a:lnTo>
                <a:lnTo>
                  <a:pt x="1803369" y="2034787"/>
                </a:lnTo>
                <a:lnTo>
                  <a:pt x="1836513" y="2004924"/>
                </a:lnTo>
                <a:lnTo>
                  <a:pt x="1868521" y="1973808"/>
                </a:lnTo>
                <a:lnTo>
                  <a:pt x="1899354" y="1941475"/>
                </a:lnTo>
                <a:lnTo>
                  <a:pt x="1928971" y="1907963"/>
                </a:lnTo>
                <a:lnTo>
                  <a:pt x="1957334" y="1873307"/>
                </a:lnTo>
                <a:lnTo>
                  <a:pt x="1984403" y="1837546"/>
                </a:lnTo>
                <a:lnTo>
                  <a:pt x="2010138" y="1800716"/>
                </a:lnTo>
                <a:lnTo>
                  <a:pt x="2034499" y="1762855"/>
                </a:lnTo>
                <a:lnTo>
                  <a:pt x="2057447" y="1723998"/>
                </a:lnTo>
                <a:lnTo>
                  <a:pt x="2078943" y="1684184"/>
                </a:lnTo>
                <a:lnTo>
                  <a:pt x="2098947" y="1643448"/>
                </a:lnTo>
                <a:lnTo>
                  <a:pt x="2117419" y="1601829"/>
                </a:lnTo>
                <a:lnTo>
                  <a:pt x="2134319" y="1559363"/>
                </a:lnTo>
                <a:lnTo>
                  <a:pt x="2149609" y="1516087"/>
                </a:lnTo>
                <a:lnTo>
                  <a:pt x="2163248" y="1472038"/>
                </a:lnTo>
                <a:lnTo>
                  <a:pt x="2175196" y="1427253"/>
                </a:lnTo>
                <a:lnTo>
                  <a:pt x="2185416" y="1381769"/>
                </a:lnTo>
                <a:lnTo>
                  <a:pt x="2193866" y="1335623"/>
                </a:lnTo>
                <a:lnTo>
                  <a:pt x="2200507" y="1288852"/>
                </a:lnTo>
                <a:lnTo>
                  <a:pt x="2205299" y="1241493"/>
                </a:lnTo>
                <a:lnTo>
                  <a:pt x="2208204" y="1193583"/>
                </a:lnTo>
                <a:lnTo>
                  <a:pt x="2209181" y="1145159"/>
                </a:lnTo>
                <a:lnTo>
                  <a:pt x="2208153" y="1096478"/>
                </a:lnTo>
                <a:lnTo>
                  <a:pt x="2205099" y="1048338"/>
                </a:lnTo>
                <a:lnTo>
                  <a:pt x="2200061" y="1000777"/>
                </a:lnTo>
                <a:lnTo>
                  <a:pt x="2193082" y="953834"/>
                </a:lnTo>
                <a:lnTo>
                  <a:pt x="2184204" y="907547"/>
                </a:lnTo>
                <a:lnTo>
                  <a:pt x="2173470" y="861955"/>
                </a:lnTo>
                <a:lnTo>
                  <a:pt x="2160923" y="817096"/>
                </a:lnTo>
                <a:lnTo>
                  <a:pt x="2146605" y="773010"/>
                </a:lnTo>
                <a:lnTo>
                  <a:pt x="2130560" y="729734"/>
                </a:lnTo>
                <a:lnTo>
                  <a:pt x="2112830" y="687308"/>
                </a:lnTo>
                <a:lnTo>
                  <a:pt x="2093458" y="645770"/>
                </a:lnTo>
                <a:lnTo>
                  <a:pt x="2072486" y="605159"/>
                </a:lnTo>
                <a:lnTo>
                  <a:pt x="2049957" y="565513"/>
                </a:lnTo>
                <a:lnTo>
                  <a:pt x="2025914" y="526870"/>
                </a:lnTo>
                <a:lnTo>
                  <a:pt x="2000400" y="489270"/>
                </a:lnTo>
                <a:lnTo>
                  <a:pt x="1973457" y="452751"/>
                </a:lnTo>
                <a:lnTo>
                  <a:pt x="1945128" y="417352"/>
                </a:lnTo>
                <a:lnTo>
                  <a:pt x="1915455" y="383111"/>
                </a:lnTo>
                <a:lnTo>
                  <a:pt x="1884482" y="350067"/>
                </a:lnTo>
                <a:lnTo>
                  <a:pt x="1852251" y="318259"/>
                </a:lnTo>
                <a:lnTo>
                  <a:pt x="1818805" y="287725"/>
                </a:lnTo>
                <a:lnTo>
                  <a:pt x="1784186" y="258503"/>
                </a:lnTo>
                <a:lnTo>
                  <a:pt x="1748437" y="230633"/>
                </a:lnTo>
                <a:lnTo>
                  <a:pt x="1711602" y="204152"/>
                </a:lnTo>
                <a:lnTo>
                  <a:pt x="1673722" y="179101"/>
                </a:lnTo>
                <a:lnTo>
                  <a:pt x="1634840" y="155516"/>
                </a:lnTo>
                <a:lnTo>
                  <a:pt x="1594999" y="133437"/>
                </a:lnTo>
                <a:lnTo>
                  <a:pt x="1554242" y="112903"/>
                </a:lnTo>
                <a:lnTo>
                  <a:pt x="1512612" y="93952"/>
                </a:lnTo>
                <a:lnTo>
                  <a:pt x="1470151" y="76622"/>
                </a:lnTo>
                <a:lnTo>
                  <a:pt x="1426901" y="60953"/>
                </a:lnTo>
                <a:lnTo>
                  <a:pt x="1382907" y="46982"/>
                </a:lnTo>
                <a:lnTo>
                  <a:pt x="1338209" y="34749"/>
                </a:lnTo>
                <a:lnTo>
                  <a:pt x="1292852" y="24292"/>
                </a:lnTo>
                <a:lnTo>
                  <a:pt x="1246877" y="15650"/>
                </a:lnTo>
                <a:lnTo>
                  <a:pt x="1200328" y="8861"/>
                </a:lnTo>
                <a:lnTo>
                  <a:pt x="1153246" y="3964"/>
                </a:lnTo>
                <a:lnTo>
                  <a:pt x="1105676" y="997"/>
                </a:lnTo>
                <a:lnTo>
                  <a:pt x="1057659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689" name="Google Shape;1689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41324" y="4877003"/>
            <a:ext cx="586580" cy="3066652"/>
          </a:xfrm>
          <a:prstGeom prst="rect">
            <a:avLst/>
          </a:prstGeom>
          <a:noFill/>
          <a:ln>
            <a:noFill/>
          </a:ln>
        </p:spPr>
      </p:pic>
      <p:sp>
        <p:nvSpPr>
          <p:cNvPr id="1690" name="Google Shape;1690;p66"/>
          <p:cNvSpPr txBox="1">
            <a:spLocks noGrp="1"/>
          </p:cNvSpPr>
          <p:nvPr>
            <p:ph type="title"/>
          </p:nvPr>
        </p:nvSpPr>
        <p:spPr>
          <a:xfrm>
            <a:off x="887298" y="579318"/>
            <a:ext cx="6624387" cy="313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725" rIns="0" bIns="0" anchor="t" anchorCtr="0">
            <a:spAutoFit/>
          </a:bodyPr>
          <a:lstStyle/>
          <a:p>
            <a:pPr marL="1270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Gotham Light" pitchFamily="50" charset="0"/>
              </a:rPr>
              <a:t>Korzyści</a:t>
            </a:r>
            <a:r>
              <a:rPr lang="en-US" dirty="0">
                <a:latin typeface="Gotham Light" pitchFamily="50" charset="0"/>
              </a:rPr>
              <a:t> </a:t>
            </a:r>
            <a:r>
              <a:rPr lang="pl-PL" dirty="0">
                <a:latin typeface="Gotham Light" pitchFamily="50" charset="0"/>
              </a:rPr>
              <a:t>płynące </a:t>
            </a:r>
            <a:r>
              <a:rPr lang="en-US" dirty="0">
                <a:latin typeface="Gotham Light" pitchFamily="50" charset="0"/>
              </a:rPr>
              <a:t>z </a:t>
            </a:r>
            <a:r>
              <a:rPr lang="en-US" dirty="0" err="1">
                <a:latin typeface="Gotham Light" pitchFamily="50" charset="0"/>
              </a:rPr>
              <a:t>technologii</a:t>
            </a:r>
            <a:r>
              <a:rPr lang="en-US" dirty="0">
                <a:latin typeface="Gotham Light" pitchFamily="50" charset="0"/>
              </a:rPr>
              <a:t> </a:t>
            </a:r>
            <a:endParaRPr dirty="0">
              <a:latin typeface="Gotham Light" pitchFamily="50" charset="0"/>
            </a:endParaRPr>
          </a:p>
          <a:p>
            <a:pPr marL="1270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Gotham Light" pitchFamily="50" charset="0"/>
              </a:rPr>
              <a:t>filtracji</a:t>
            </a:r>
            <a:r>
              <a:rPr lang="en-US" dirty="0">
                <a:latin typeface="Gotham Light" pitchFamily="50" charset="0"/>
              </a:rPr>
              <a:t> BRITA</a:t>
            </a:r>
            <a:endParaRPr dirty="0">
              <a:latin typeface="Gotham Light" pitchFamily="50" charset="0"/>
            </a:endParaRPr>
          </a:p>
        </p:txBody>
      </p:sp>
      <p:sp>
        <p:nvSpPr>
          <p:cNvPr id="1691" name="Google Shape;1691;p66"/>
          <p:cNvSpPr txBox="1"/>
          <p:nvPr/>
        </p:nvSpPr>
        <p:spPr>
          <a:xfrm>
            <a:off x="887299" y="4719753"/>
            <a:ext cx="4354200" cy="119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Podczas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nalewania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zimnej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wody niegazowanej lub gazowanej:</a:t>
            </a:r>
            <a:endParaRPr sz="11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56210" lvl="0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en-US" sz="1100" dirty="0" err="1">
                <a:latin typeface="Gotham Book" pitchFamily="50" charset="0"/>
              </a:rPr>
              <a:t>orzeźwiającą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woda</a:t>
            </a:r>
            <a:r>
              <a:rPr lang="en-US" sz="1100" dirty="0">
                <a:latin typeface="Gotham Book" pitchFamily="50" charset="0"/>
              </a:rPr>
              <a:t> o </a:t>
            </a:r>
            <a:r>
              <a:rPr lang="en-US" sz="1100" dirty="0" err="1">
                <a:latin typeface="Gotham Book" pitchFamily="50" charset="0"/>
              </a:rPr>
              <a:t>lepszym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smaku</a:t>
            </a:r>
            <a:r>
              <a:rPr lang="pl-PL" sz="1100" dirty="0">
                <a:latin typeface="Gotham Book" pitchFamily="50" charset="0"/>
              </a:rPr>
              <a:t>, za każdym razem</a:t>
            </a:r>
            <a:endParaRPr sz="1100" dirty="0">
              <a:latin typeface="Gotham Book" pitchFamily="50" charset="0"/>
            </a:endParaRPr>
          </a:p>
          <a:p>
            <a:pPr marL="156210" lvl="0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wyeliminowane zmętnienie, </a:t>
            </a:r>
            <a:r>
              <a:rPr lang="en-US" sz="1100" dirty="0" err="1">
                <a:latin typeface="Gotham Book" pitchFamily="50" charset="0"/>
              </a:rPr>
              <a:t>woda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pitna</a:t>
            </a:r>
            <a:r>
              <a:rPr lang="en-US" sz="1100" dirty="0">
                <a:latin typeface="Gotham Book" pitchFamily="50" charset="0"/>
              </a:rPr>
              <a:t> jest </a:t>
            </a:r>
            <a:r>
              <a:rPr lang="en-US" sz="1100" dirty="0" err="1">
                <a:latin typeface="Gotham Book" pitchFamily="50" charset="0"/>
              </a:rPr>
              <a:t>krystalicznie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czysta</a:t>
            </a:r>
            <a:endParaRPr sz="1100" dirty="0">
              <a:latin typeface="Gotham Book" pitchFamily="50" charset="0"/>
            </a:endParaRPr>
          </a:p>
          <a:p>
            <a:pPr marL="156210" lvl="0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en-US" sz="1100" dirty="0" err="1">
                <a:latin typeface="Gotham Book" pitchFamily="50" charset="0"/>
              </a:rPr>
              <a:t>niezawodne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działanie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dyspensera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wyjątkow</a:t>
            </a:r>
            <a:r>
              <a:rPr lang="pl-PL" sz="1100" dirty="0">
                <a:latin typeface="Gotham Book" pitchFamily="50" charset="0"/>
              </a:rPr>
              <a:t>a higiena i bezpieczeństwo</a:t>
            </a:r>
            <a:endParaRPr sz="1100" dirty="0">
              <a:latin typeface="Gotham Book" pitchFamily="50" charset="0"/>
            </a:endParaRPr>
          </a:p>
        </p:txBody>
      </p:sp>
      <p:sp>
        <p:nvSpPr>
          <p:cNvPr id="1692" name="Google Shape;1692;p66"/>
          <p:cNvSpPr txBox="1"/>
          <p:nvPr/>
        </p:nvSpPr>
        <p:spPr>
          <a:xfrm>
            <a:off x="887299" y="6122110"/>
            <a:ext cx="3972600" cy="87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Podczas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nalewania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gorącej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wody:</a:t>
            </a:r>
            <a:endParaRPr sz="11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56210" marR="5080" lvl="0" indent="-144145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p</a:t>
            </a:r>
            <a:r>
              <a:rPr lang="en-US" sz="1100" dirty="0" err="1">
                <a:latin typeface="Gotham Book" pitchFamily="50" charset="0"/>
              </a:rPr>
              <a:t>ełn</a:t>
            </a:r>
            <a:r>
              <a:rPr lang="pl-PL" sz="1100" dirty="0">
                <a:latin typeface="Gotham Book" pitchFamily="50" charset="0"/>
              </a:rPr>
              <a:t>y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bogat</a:t>
            </a:r>
            <a:r>
              <a:rPr lang="pl-PL" sz="1100" dirty="0">
                <a:latin typeface="Gotham Book" pitchFamily="50" charset="0"/>
              </a:rPr>
              <a:t>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aromat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smak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herbaty</a:t>
            </a:r>
            <a:endParaRPr sz="1100" dirty="0">
              <a:latin typeface="Gotham Book" pitchFamily="50" charset="0"/>
            </a:endParaRPr>
          </a:p>
          <a:p>
            <a:pPr marL="156210" marR="5080" lvl="0" indent="-144145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US" sz="1100" dirty="0" err="1">
                <a:latin typeface="Gotham Book" pitchFamily="50" charset="0"/>
              </a:rPr>
              <a:t>ochrona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przed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osadzaniem</a:t>
            </a:r>
            <a:r>
              <a:rPr lang="en-US" sz="1100" dirty="0">
                <a:latin typeface="Gotham Book" pitchFamily="50" charset="0"/>
              </a:rPr>
              <a:t> się </a:t>
            </a:r>
            <a:r>
              <a:rPr lang="en-US" sz="1100" dirty="0" err="1">
                <a:latin typeface="Gotham Book" pitchFamily="50" charset="0"/>
              </a:rPr>
              <a:t>kamienia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pl-PL" sz="1100" dirty="0">
                <a:latin typeface="Gotham Book" pitchFamily="50" charset="0"/>
              </a:rPr>
              <a:t>maksymalizująca ż</a:t>
            </a:r>
            <a:r>
              <a:rPr lang="en-US" sz="1100" dirty="0" err="1">
                <a:latin typeface="Gotham Book" pitchFamily="50" charset="0"/>
              </a:rPr>
              <a:t>ywotność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wydajność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dyspensera</a:t>
            </a:r>
            <a:endParaRPr sz="1100" dirty="0">
              <a:latin typeface="Gotham Book" pitchFamily="50" charset="0"/>
            </a:endParaRPr>
          </a:p>
          <a:p>
            <a:pPr marL="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Gotham Book" pitchFamily="50" charset="0"/>
            </a:endParaRPr>
          </a:p>
        </p:txBody>
      </p:sp>
      <p:sp>
        <p:nvSpPr>
          <p:cNvPr id="1694" name="Google Shape;1694;p66"/>
          <p:cNvSpPr txBox="1"/>
          <p:nvPr/>
        </p:nvSpPr>
        <p:spPr>
          <a:xfrm>
            <a:off x="6504217" y="5236922"/>
            <a:ext cx="4892700" cy="1217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otham Book" pitchFamily="50" charset="0"/>
              </a:rPr>
              <a:t>Woda </a:t>
            </a:r>
            <a:r>
              <a:rPr lang="en-US" sz="1100" dirty="0" err="1">
                <a:latin typeface="Gotham Book" pitchFamily="50" charset="0"/>
              </a:rPr>
              <a:t>wodociągowa</a:t>
            </a:r>
            <a:r>
              <a:rPr lang="en-US" sz="1100" dirty="0">
                <a:latin typeface="Gotham Book" pitchFamily="50" charset="0"/>
              </a:rPr>
              <a:t> jest </a:t>
            </a:r>
            <a:r>
              <a:rPr lang="en-US" sz="1100" dirty="0" err="1">
                <a:latin typeface="Gotham Book" pitchFamily="50" charset="0"/>
              </a:rPr>
              <a:t>ściśle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monitorowana</a:t>
            </a:r>
            <a:r>
              <a:rPr lang="en-US" sz="1100" dirty="0">
                <a:latin typeface="Gotham Book" pitchFamily="50" charset="0"/>
              </a:rPr>
              <a:t>, ale </a:t>
            </a:r>
            <a:r>
              <a:rPr lang="en-US" sz="1100" dirty="0" err="1">
                <a:latin typeface="Gotham Book" pitchFamily="50" charset="0"/>
              </a:rPr>
              <a:t>niektóre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bakterie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metale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mikroplastiki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zanieczyszczenia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organiczne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mogą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pozostać</a:t>
            </a:r>
            <a:r>
              <a:rPr lang="en-US" sz="1100" dirty="0">
                <a:latin typeface="Gotham Book" pitchFamily="50" charset="0"/>
              </a:rPr>
              <a:t> lub </a:t>
            </a:r>
            <a:r>
              <a:rPr lang="en-US" sz="1100" dirty="0" err="1">
                <a:latin typeface="Gotham Book" pitchFamily="50" charset="0"/>
              </a:rPr>
              <a:t>zostać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wprowadzone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przykład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podczas transportu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rurociąg</a:t>
            </a:r>
            <a:r>
              <a:rPr lang="pl-PL" sz="1100" dirty="0" err="1">
                <a:latin typeface="Gotham Book" pitchFamily="50" charset="0"/>
              </a:rPr>
              <a:t>ami</a:t>
            </a:r>
            <a:r>
              <a:rPr lang="en-US" sz="1100" dirty="0">
                <a:latin typeface="Gotham Book" pitchFamily="50" charset="0"/>
              </a:rPr>
              <a:t>. CLARITY Protect </a:t>
            </a:r>
            <a:r>
              <a:rPr lang="pl-PL" sz="1100" dirty="0">
                <a:latin typeface="Gotham Book" pitchFamily="50" charset="0"/>
              </a:rPr>
              <a:t>zatrzymuje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te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niechciane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zarazki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cząsteczki</a:t>
            </a:r>
            <a:r>
              <a:rPr lang="en-US" sz="1100" dirty="0">
                <a:latin typeface="Gotham Book" pitchFamily="50" charset="0"/>
              </a:rPr>
              <a:t> z </a:t>
            </a:r>
            <a:r>
              <a:rPr lang="en-US" sz="1100" dirty="0" err="1">
                <a:latin typeface="Gotham Book" pitchFamily="50" charset="0"/>
              </a:rPr>
              <a:t>dala</a:t>
            </a:r>
            <a:r>
              <a:rPr lang="en-US" sz="1100" dirty="0">
                <a:latin typeface="Gotham Book" pitchFamily="50" charset="0"/>
              </a:rPr>
              <a:t> od </a:t>
            </a:r>
            <a:r>
              <a:rPr lang="pl-PL" sz="1100" dirty="0">
                <a:latin typeface="Gotham Book" pitchFamily="50" charset="0"/>
              </a:rPr>
              <a:t>Twojej </a:t>
            </a:r>
            <a:r>
              <a:rPr lang="en-US" sz="1100" dirty="0">
                <a:latin typeface="Gotham Book" pitchFamily="50" charset="0"/>
              </a:rPr>
              <a:t>wody </a:t>
            </a:r>
            <a:r>
              <a:rPr lang="en-US" sz="1100" dirty="0" err="1">
                <a:latin typeface="Gotham Book" pitchFamily="50" charset="0"/>
              </a:rPr>
              <a:t>pitnej</a:t>
            </a:r>
            <a:r>
              <a:rPr lang="en-US" sz="1100" dirty="0">
                <a:latin typeface="Gotham Book" pitchFamily="50" charset="0"/>
              </a:rPr>
              <a:t>, a </a:t>
            </a:r>
            <a:r>
              <a:rPr lang="en-US" sz="1100" dirty="0" err="1">
                <a:latin typeface="Gotham Book" pitchFamily="50" charset="0"/>
              </a:rPr>
              <a:t>także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niezawodnie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redukuje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pozostałości</a:t>
            </a:r>
            <a:r>
              <a:rPr lang="en-US" sz="1100" dirty="0">
                <a:latin typeface="Gotham Book" pitchFamily="50" charset="0"/>
              </a:rPr>
              <a:t> po </a:t>
            </a:r>
            <a:r>
              <a:rPr lang="en-US" sz="1100" dirty="0" err="1">
                <a:latin typeface="Gotham Book" pitchFamily="50" charset="0"/>
              </a:rPr>
              <a:t>uzdatnieniu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takie</a:t>
            </a:r>
            <a:r>
              <a:rPr lang="en-US" sz="1100" dirty="0">
                <a:latin typeface="Gotham Book" pitchFamily="50" charset="0"/>
              </a:rPr>
              <a:t> jak </a:t>
            </a:r>
            <a:r>
              <a:rPr lang="en-US" sz="1100" dirty="0" err="1">
                <a:latin typeface="Gotham Book" pitchFamily="50" charset="0"/>
              </a:rPr>
              <a:t>chlor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które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wpływają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smak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zapach</a:t>
            </a:r>
            <a:r>
              <a:rPr lang="pl-PL" sz="1100" dirty="0">
                <a:latin typeface="Gotham Book" pitchFamily="50" charset="0"/>
              </a:rPr>
              <a:t> wody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1695" name="Google Shape;1695;p66"/>
          <p:cNvSpPr txBox="1"/>
          <p:nvPr/>
        </p:nvSpPr>
        <p:spPr>
          <a:xfrm>
            <a:off x="6504216" y="6828702"/>
            <a:ext cx="4892699" cy="104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otham Book" pitchFamily="50" charset="0"/>
              </a:rPr>
              <a:t>Filtr PURITY C </a:t>
            </a:r>
            <a:r>
              <a:rPr lang="pl-PL" sz="1100" dirty="0" err="1">
                <a:latin typeface="Gotham Book" pitchFamily="50" charset="0"/>
              </a:rPr>
              <a:t>Dispenser</a:t>
            </a:r>
            <a:r>
              <a:rPr lang="pl-PL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chroni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dyspenser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zmniejszając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twardość</a:t>
            </a:r>
            <a:r>
              <a:rPr lang="en-US" sz="1100" dirty="0">
                <a:latin typeface="Gotham Book" pitchFamily="50" charset="0"/>
              </a:rPr>
              <a:t> wody</a:t>
            </a:r>
            <a:r>
              <a:rPr lang="pl-PL" sz="1100" dirty="0">
                <a:latin typeface="Gotham Book" pitchFamily="50" charset="0"/>
              </a:rPr>
              <a:t> i tym samym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rozwiązując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powszechny</a:t>
            </a:r>
            <a:r>
              <a:rPr lang="en-US" sz="1100" dirty="0">
                <a:latin typeface="Gotham Book" pitchFamily="50" charset="0"/>
              </a:rPr>
              <a:t> problem </a:t>
            </a:r>
            <a:r>
              <a:rPr lang="en-US" sz="1100" dirty="0" err="1">
                <a:latin typeface="Gotham Book" pitchFamily="50" charset="0"/>
              </a:rPr>
              <a:t>osadzania</a:t>
            </a:r>
            <a:r>
              <a:rPr lang="en-US" sz="1100" dirty="0">
                <a:latin typeface="Gotham Book" pitchFamily="50" charset="0"/>
              </a:rPr>
              <a:t> się </a:t>
            </a:r>
            <a:r>
              <a:rPr lang="en-US" sz="1100" dirty="0" err="1">
                <a:latin typeface="Gotham Book" pitchFamily="50" charset="0"/>
              </a:rPr>
              <a:t>kamienia</a:t>
            </a:r>
            <a:r>
              <a:rPr lang="en-US" sz="1100" dirty="0">
                <a:latin typeface="Gotham Book" pitchFamily="50" charset="0"/>
              </a:rPr>
              <a:t>. Usuwa </a:t>
            </a:r>
            <a:r>
              <a:rPr lang="en-US" sz="1100" dirty="0" err="1">
                <a:latin typeface="Gotham Book" pitchFamily="50" charset="0"/>
              </a:rPr>
              <a:t>także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niepożądane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substancje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pogarszające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smak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pl-PL" sz="1100" dirty="0">
                <a:latin typeface="Gotham Book" pitchFamily="50" charset="0"/>
              </a:rPr>
              <a:t>D</a:t>
            </a:r>
            <a:r>
              <a:rPr lang="en-US" sz="1100" dirty="0" err="1">
                <a:latin typeface="Gotham Book" pitchFamily="50" charset="0"/>
              </a:rPr>
              <a:t>zięki</a:t>
            </a:r>
            <a:r>
              <a:rPr lang="pl-PL" sz="1100" dirty="0">
                <a:latin typeface="Gotham Book" pitchFamily="50" charset="0"/>
              </a:rPr>
              <a:t> rozwiązaniu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IntelliBypass</a:t>
            </a:r>
            <a:r>
              <a:rPr lang="en-US" sz="1100" dirty="0">
                <a:latin typeface="Gotham Book" pitchFamily="50" charset="0"/>
              </a:rPr>
              <a:t>® </a:t>
            </a:r>
            <a:r>
              <a:rPr lang="en-US" sz="1100" dirty="0" err="1">
                <a:latin typeface="Gotham Book" pitchFamily="50" charset="0"/>
              </a:rPr>
              <a:t>możesz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kontrolować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stopień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twardości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wody </a:t>
            </a:r>
            <a:r>
              <a:rPr lang="en-US" sz="1100" dirty="0">
                <a:latin typeface="Gotham Book" pitchFamily="50" charset="0"/>
              </a:rPr>
              <a:t>– </a:t>
            </a:r>
            <a:r>
              <a:rPr lang="en-US" sz="1100" dirty="0" err="1">
                <a:latin typeface="Gotham Book" pitchFamily="50" charset="0"/>
              </a:rPr>
              <a:t>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przykład</a:t>
            </a:r>
            <a:r>
              <a:rPr lang="en-US" sz="1100" dirty="0">
                <a:latin typeface="Gotham Book" pitchFamily="50" charset="0"/>
              </a:rPr>
              <a:t> do </a:t>
            </a:r>
            <a:r>
              <a:rPr lang="en-US" sz="1100" dirty="0" err="1">
                <a:latin typeface="Gotham Book" pitchFamily="50" charset="0"/>
              </a:rPr>
              <a:t>przygotowania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idealnej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filiżanki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herbaty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1696" name="Google Shape;1696;p66"/>
          <p:cNvSpPr txBox="1"/>
          <p:nvPr/>
        </p:nvSpPr>
        <p:spPr>
          <a:xfrm>
            <a:off x="7789276" y="4711691"/>
            <a:ext cx="3256200" cy="351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1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1</a:t>
            </a: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 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do dyspensera do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wody</a:t>
            </a: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zapewniający</a:t>
            </a:r>
          </a:p>
          <a:p>
            <a:pPr marL="127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      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wody</a:t>
            </a:r>
            <a:endParaRPr sz="11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97" name="Google Shape;1697;p66"/>
          <p:cNvSpPr txBox="1"/>
          <p:nvPr/>
        </p:nvSpPr>
        <p:spPr>
          <a:xfrm>
            <a:off x="13914510" y="5120035"/>
            <a:ext cx="93980" cy="14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2</a:t>
            </a:r>
            <a:endParaRPr sz="85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98" name="Google Shape;1698;p66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99" name="Google Shape;1699;p66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0B1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700" name="Google Shape;1700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701" name="Google Shape;1701;p66"/>
          <p:cNvSpPr/>
          <p:nvPr/>
        </p:nvSpPr>
        <p:spPr>
          <a:xfrm>
            <a:off x="12168295" y="5253920"/>
            <a:ext cx="167506" cy="167506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702" name="Google Shape;1702;p66"/>
          <p:cNvSpPr txBox="1"/>
          <p:nvPr/>
        </p:nvSpPr>
        <p:spPr>
          <a:xfrm>
            <a:off x="12214266" y="5268672"/>
            <a:ext cx="64135" cy="129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1</a:t>
            </a:r>
            <a:endParaRPr sz="75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5" name="Google Shape;1685;p66"/>
          <p:cNvSpPr txBox="1"/>
          <p:nvPr/>
        </p:nvSpPr>
        <p:spPr>
          <a:xfrm>
            <a:off x="6504224" y="6515285"/>
            <a:ext cx="462097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gorącej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wody za pomocą filtra PURITY C Dispenser</a:t>
            </a: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2</a:t>
            </a:r>
            <a:endParaRPr sz="1100" dirty="0">
              <a:solidFill>
                <a:schemeClr val="bg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DE0E7BD1-4404-371C-27D6-02443204D8AA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7"/>
            <a:extLst>
              <a:ext uri="{FF2B5EF4-FFF2-40B4-BE49-F238E27FC236}">
                <a16:creationId xmlns:a16="http://schemas.microsoft.com/office/drawing/2014/main" id="{20FD25F3-3DF2-598C-CCCB-20A04AF7CA52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79"/>
          <p:cNvSpPr txBox="1">
            <a:spLocks noGrp="1"/>
          </p:cNvSpPr>
          <p:nvPr>
            <p:ph type="title"/>
          </p:nvPr>
        </p:nvSpPr>
        <p:spPr>
          <a:xfrm>
            <a:off x="887300" y="567175"/>
            <a:ext cx="10424700" cy="210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latin typeface="Gotham Light" pitchFamily="50" charset="0"/>
              </a:rPr>
              <a:t>Skuteczność filtracji</a:t>
            </a:r>
            <a:endParaRPr dirty="0">
              <a:latin typeface="Gotham Light" pitchFamily="50" charset="0"/>
            </a:endParaRPr>
          </a:p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otham Light" pitchFamily="50" charset="0"/>
            </a:endParaRPr>
          </a:p>
        </p:txBody>
      </p:sp>
      <p:sp>
        <p:nvSpPr>
          <p:cNvPr id="2072" name="Google Shape;2072;p79"/>
          <p:cNvSpPr txBox="1"/>
          <p:nvPr/>
        </p:nvSpPr>
        <p:spPr>
          <a:xfrm>
            <a:off x="1446496" y="2865085"/>
            <a:ext cx="3785100" cy="139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Redukcja drobnych cząsteczek, takich jak </a:t>
            </a:r>
            <a:r>
              <a:rPr lang="pl-PL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mikroplastik</a:t>
            </a: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 err="1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Mikroplastik</a:t>
            </a: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to po prostu kawałki plastiku mniejsze niż 5 mm. Występują one w wodzie pitnej i obejmują </a:t>
            </a:r>
            <a:r>
              <a:rPr lang="pl-PL" sz="1100" dirty="0" err="1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mikroplastik</a:t>
            </a: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pierwotny, np. z kosmetyków, peelingów do twarzy i środków czyszczących, jak również </a:t>
            </a:r>
            <a:r>
              <a:rPr lang="pl-PL" sz="1100" dirty="0" err="1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mikroplastik</a:t>
            </a: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wtórny, np. z rozkładu produktów z tworzyw sztucznych i opon samochodowych.</a:t>
            </a:r>
          </a:p>
        </p:txBody>
      </p:sp>
      <p:sp>
        <p:nvSpPr>
          <p:cNvPr id="2073" name="Google Shape;2073;p79"/>
          <p:cNvSpPr txBox="1"/>
          <p:nvPr/>
        </p:nvSpPr>
        <p:spPr>
          <a:xfrm>
            <a:off x="1449496" y="4545001"/>
            <a:ext cx="3782100" cy="1394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Redukcja zanieczyszczeń mechanicznych, np. piasek</a:t>
            </a: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Cząstki w wodzie pochodzą głównie z osadów tworzących się w rurociągach. Z chemicznego punktu widzenia jest to mieszanina kamienia, gipsu, krzemianów (piasku) i substancji powstałych w wyniku korozji rur (rdza). Skoki ciśnienia lub nawet normalny przepływ wody mogą powodować przemieszczanie się cząstek.</a:t>
            </a:r>
          </a:p>
        </p:txBody>
      </p:sp>
      <p:sp>
        <p:nvSpPr>
          <p:cNvPr id="2074" name="Google Shape;2074;p79"/>
          <p:cNvSpPr txBox="1"/>
          <p:nvPr/>
        </p:nvSpPr>
        <p:spPr>
          <a:xfrm>
            <a:off x="1446496" y="6215537"/>
            <a:ext cx="3803100" cy="153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Redukcja metali, np. ołów</a:t>
            </a: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Metale zwykle nie występują w wodzie pitnej, ale mogą się do niej przedostać poprzez korodujące rury. Rury w budynkach mieszkalnych mogą być wykonane ze stali ocynkowanej, miedzi, stali nierdzewnej, mosiądzu – a w rzadkich przypadkach nawet       z ołowiu. Zastój wody w instalacjach wodociągowych może spowodować wzrost stężenia metali powyżej określonych limitów.</a:t>
            </a:r>
          </a:p>
        </p:txBody>
      </p:sp>
      <p:sp>
        <p:nvSpPr>
          <p:cNvPr id="2075" name="Google Shape;2075;p79"/>
          <p:cNvSpPr txBox="1"/>
          <p:nvPr/>
        </p:nvSpPr>
        <p:spPr>
          <a:xfrm>
            <a:off x="5927956" y="2853336"/>
            <a:ext cx="3694500" cy="15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Redukcja chloru i związków chloru</a:t>
            </a: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Podczas uzdatniania chlor i związki chloru są dodawane do wody w najmniejszych możliwych ilościach – najlepiej poniżej progu wyczuwalności zapachu. Niemniej wyższe poziomy chloru mogą być wymagane w przypadku </a:t>
            </a:r>
            <a:r>
              <a:rPr lang="pl-PL" sz="1100" dirty="0" err="1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przesyłu</a:t>
            </a: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 wody na większe odległości. Chlor może również tworzyć związki z substancjami organicznymi, negatywnie wpływając na smak i aromat wody.</a:t>
            </a:r>
          </a:p>
        </p:txBody>
      </p:sp>
      <p:sp>
        <p:nvSpPr>
          <p:cNvPr id="2076" name="Google Shape;2076;p79"/>
          <p:cNvSpPr txBox="1"/>
          <p:nvPr/>
        </p:nvSpPr>
        <p:spPr>
          <a:xfrm>
            <a:off x="5920831" y="4540238"/>
            <a:ext cx="3536400" cy="102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Redukcja zanieczyszczeń organicznych</a:t>
            </a: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Zanieczyszczenia organiczne obejmują różnorodne związki chemiczne – od substancji przemysłowych, takich jak rozpuszczalniki (np. benzen), przez pozostałości leków i pestycydów, po naturalne związki organiczne.</a:t>
            </a:r>
          </a:p>
        </p:txBody>
      </p:sp>
      <p:sp>
        <p:nvSpPr>
          <p:cNvPr id="2077" name="Google Shape;2077;p79"/>
          <p:cNvSpPr txBox="1"/>
          <p:nvPr/>
        </p:nvSpPr>
        <p:spPr>
          <a:xfrm>
            <a:off x="5913556" y="6215537"/>
            <a:ext cx="3708900" cy="156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30480" lvl="0" indent="-634" algn="l" rtl="0">
              <a:lnSpc>
                <a:spcPct val="102299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Zmniejszenie twardości węglanowej</a:t>
            </a:r>
          </a:p>
          <a:p>
            <a:pPr marL="38100" marR="30480" lvl="0" indent="-634" algn="l" rtl="0">
              <a:lnSpc>
                <a:spcPct val="102299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W trakcie cyklu hydrologicznego deszcz pochłania CO2 z powietrza. Staje się lekko kwaśny oraz opada, rozpuszczając minerały w ziemi, np. węglan wapnia. Powoduje to zwiększenie twardości węglanowej wody. Jednak zbyt duża ilość minerałów w wodzie może wpływać na smak napojów i prowadzić do osadzania się kamienia na urządzeniach.</a:t>
            </a:r>
          </a:p>
        </p:txBody>
      </p:sp>
      <p:sp>
        <p:nvSpPr>
          <p:cNvPr id="2078" name="Google Shape;2078;p79"/>
          <p:cNvSpPr txBox="1"/>
          <p:nvPr/>
        </p:nvSpPr>
        <p:spPr>
          <a:xfrm>
            <a:off x="10575511" y="2860179"/>
            <a:ext cx="3742800" cy="136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Redukcja bakterii i cyst</a:t>
            </a: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 definicji woda pitna jest czysta – ale nie sterylna. Jest ona poddawana obróbce w celu spełnienia określonych oczekiwań mikrobiologicznych. Ponieważ jednak woda jest przesyłana       za pośrednictwem sieci wodociągowej, mogą się w niej namnażać zarazki (np. bakterie i cysty). Dotyczy to                       w szczególności wody stojącej.</a:t>
            </a:r>
          </a:p>
        </p:txBody>
      </p:sp>
      <p:sp>
        <p:nvSpPr>
          <p:cNvPr id="2079" name="Google Shape;2079;p79"/>
          <p:cNvSpPr txBox="1"/>
          <p:nvPr/>
        </p:nvSpPr>
        <p:spPr>
          <a:xfrm>
            <a:off x="10574480" y="4547367"/>
            <a:ext cx="3770100" cy="1390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Redukcja zanieczyszczeń farmaceutycznych</a:t>
            </a: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Zanieczyszczenia farmaceutyczne i hormony oraz ich produkty uboczne mogą przedostawać się do środowiska poprzez ścieki. Mogą one następnie trafić do wody pitnej, choć tylko w bardzo małych ilościach. Woda jest często badana pod kątem obecności </a:t>
            </a:r>
            <a:r>
              <a:rPr lang="pl-PL" sz="1100" dirty="0" err="1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naproksenu</a:t>
            </a: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, lindanu i estronu, ponieważ te substancje są szczególnie rozpowszechnione.</a:t>
            </a:r>
          </a:p>
        </p:txBody>
      </p:sp>
      <p:sp>
        <p:nvSpPr>
          <p:cNvPr id="2080" name="Google Shape;2080;p79"/>
          <p:cNvSpPr txBox="1"/>
          <p:nvPr/>
        </p:nvSpPr>
        <p:spPr>
          <a:xfrm>
            <a:off x="10575511" y="6216741"/>
            <a:ext cx="3615600" cy="153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Redukcja włókien azbestowych</a:t>
            </a: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Azbest jest włóknistym minerałem krzemianowym o dużej odporności na wysoką temperaturę. Był szeroko stosowany np. do izolacji, jako powłoka antykorozyjna, a dawniej także jako materiał budowlany. Włókna azbestowe mogą przedostawać się do wody poprzez rury, w tym rury azbestowo-cementowe (dawniej dopuszczalne) i powlekane.</a:t>
            </a:r>
          </a:p>
        </p:txBody>
      </p:sp>
      <p:pic>
        <p:nvPicPr>
          <p:cNvPr id="2081" name="Google Shape;208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999" y="2896535"/>
            <a:ext cx="578711" cy="37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2" name="Google Shape;2082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474" y="4562236"/>
            <a:ext cx="578711" cy="37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3" name="Google Shape;2083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474" y="6261919"/>
            <a:ext cx="578711" cy="37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" name="Google Shape;2084;p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2985" y="2891434"/>
            <a:ext cx="540999" cy="37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5" name="Google Shape;2085;p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45456" y="4564034"/>
            <a:ext cx="561807" cy="37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6" name="Google Shape;2086;p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68305" y="2889720"/>
            <a:ext cx="561804" cy="37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7" name="Google Shape;2087;p7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45456" y="6264609"/>
            <a:ext cx="561807" cy="37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8" name="Google Shape;2088;p7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02763" y="4560328"/>
            <a:ext cx="540995" cy="37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9" name="Google Shape;2089;p7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02763" y="6267898"/>
            <a:ext cx="520191" cy="374395"/>
          </a:xfrm>
          <a:prstGeom prst="rect">
            <a:avLst/>
          </a:prstGeom>
          <a:noFill/>
          <a:ln>
            <a:noFill/>
          </a:ln>
        </p:spPr>
      </p:pic>
      <p:sp>
        <p:nvSpPr>
          <p:cNvPr id="2090" name="Google Shape;2090;p79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91" name="Google Shape;2091;p79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0B1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92" name="Google Shape;2092;p7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83682C35-D2C5-D07A-0514-3ACE062FE636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3"/>
            <a:extLst>
              <a:ext uri="{FF2B5EF4-FFF2-40B4-BE49-F238E27FC236}">
                <a16:creationId xmlns:a16="http://schemas.microsoft.com/office/drawing/2014/main" id="{0C88E89E-F147-24CB-7629-38B0B14382AC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1" name="Google Shape;180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153996" cy="7456881"/>
          </a:xfrm>
          <a:prstGeom prst="rect">
            <a:avLst/>
          </a:prstGeom>
          <a:noFill/>
          <a:ln>
            <a:noFill/>
          </a:ln>
        </p:spPr>
      </p:pic>
      <p:sp>
        <p:nvSpPr>
          <p:cNvPr id="1802" name="Google Shape;1802;p70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3" name="Google Shape;1803;p70"/>
          <p:cNvSpPr txBox="1"/>
          <p:nvPr/>
        </p:nvSpPr>
        <p:spPr>
          <a:xfrm>
            <a:off x="8724192" y="3201087"/>
            <a:ext cx="4565700" cy="3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Redu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kcja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:</a:t>
            </a:r>
            <a:endParaRPr sz="2000" dirty="0">
              <a:latin typeface="Gotham Book" pitchFamily="50" charset="0"/>
              <a:sym typeface="Arial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cząsteczek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takich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jak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mikroplastik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piasek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metali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takich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jak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ołów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farmaceutyków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pestycydów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hormonów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smaku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zapachu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chloru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zanieczyszczeń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organicznych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włókien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azbestu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bakterii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cyst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drobnoustrojowych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</p:txBody>
      </p:sp>
      <p:sp>
        <p:nvSpPr>
          <p:cNvPr id="1804" name="Google Shape;1804;p70"/>
          <p:cNvSpPr txBox="1">
            <a:spLocks noGrp="1"/>
          </p:cNvSpPr>
          <p:nvPr>
            <p:ph type="title"/>
          </p:nvPr>
        </p:nvSpPr>
        <p:spPr>
          <a:xfrm>
            <a:off x="8724190" y="1651116"/>
            <a:ext cx="5709439" cy="118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CLARITY Protect</a:t>
            </a:r>
            <a:endParaRPr dirty="0">
              <a:latin typeface="Gotham Book" pitchFamily="50" charset="0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175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Filtr do wody: Doskonała i zawsze bezpieczna woda z Twojego dyspensera.</a:t>
            </a:r>
          </a:p>
        </p:txBody>
      </p:sp>
      <p:sp>
        <p:nvSpPr>
          <p:cNvPr id="1805" name="Google Shape;1805;p70"/>
          <p:cNvSpPr txBox="1"/>
          <p:nvPr/>
        </p:nvSpPr>
        <p:spPr>
          <a:xfrm>
            <a:off x="1319725" y="8168750"/>
            <a:ext cx="53943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521334" marR="5080" lvl="0" indent="-5092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084783"/>
                </a:solidFill>
              </a:rPr>
              <a:t>*</a:t>
            </a:r>
            <a:r>
              <a:rPr lang="en-US" sz="600" dirty="0" err="1">
                <a:solidFill>
                  <a:srgbClr val="084783"/>
                </a:solidFill>
              </a:rPr>
              <a:t>dotyczy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wszystkich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materiałów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mających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kontakt</a:t>
            </a:r>
            <a:r>
              <a:rPr lang="en-US" sz="600" dirty="0">
                <a:solidFill>
                  <a:srgbClr val="084783"/>
                </a:solidFill>
              </a:rPr>
              <a:t> z </a:t>
            </a:r>
            <a:r>
              <a:rPr lang="en-US" sz="600" dirty="0" err="1">
                <a:solidFill>
                  <a:srgbClr val="084783"/>
                </a:solidFill>
              </a:rPr>
              <a:t>wodą</a:t>
            </a:r>
            <a:r>
              <a:rPr lang="en-US" sz="600" dirty="0">
                <a:solidFill>
                  <a:srgbClr val="084783"/>
                </a:solidFill>
              </a:rPr>
              <a:t>, ** </a:t>
            </a:r>
            <a:r>
              <a:rPr lang="en-US" sz="600" dirty="0" err="1">
                <a:solidFill>
                  <a:srgbClr val="084783"/>
                </a:solidFill>
              </a:rPr>
              <a:t>Testowany</a:t>
            </a:r>
            <a:r>
              <a:rPr lang="en-US" sz="600" dirty="0">
                <a:solidFill>
                  <a:srgbClr val="084783"/>
                </a:solidFill>
              </a:rPr>
              <a:t> w </a:t>
            </a:r>
            <a:r>
              <a:rPr lang="en-US" sz="600" dirty="0" err="1">
                <a:solidFill>
                  <a:srgbClr val="084783"/>
                </a:solidFill>
              </a:rPr>
              <a:t>standardowej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obudowie</a:t>
            </a:r>
            <a:r>
              <a:rPr lang="en-US" sz="600" dirty="0">
                <a:solidFill>
                  <a:srgbClr val="084783"/>
                </a:solidFill>
              </a:rPr>
              <a:t> do </a:t>
            </a:r>
            <a:r>
              <a:rPr lang="en-US" sz="600" dirty="0" err="1">
                <a:solidFill>
                  <a:srgbClr val="084783"/>
                </a:solidFill>
              </a:rPr>
              <a:t>pojemności</a:t>
            </a:r>
            <a:r>
              <a:rPr lang="en-US" sz="600" dirty="0">
                <a:solidFill>
                  <a:srgbClr val="084783"/>
                </a:solidFill>
              </a:rPr>
              <a:t> 11 500 l </a:t>
            </a:r>
            <a:r>
              <a:rPr lang="en-US" sz="600" dirty="0" err="1">
                <a:solidFill>
                  <a:srgbClr val="084783"/>
                </a:solidFill>
              </a:rPr>
              <a:t>przy</a:t>
            </a:r>
            <a:r>
              <a:rPr lang="en-US" sz="600" dirty="0">
                <a:solidFill>
                  <a:srgbClr val="084783"/>
                </a:solidFill>
              </a:rPr>
              <a:t> 3 l/min w </a:t>
            </a:r>
            <a:r>
              <a:rPr lang="en-US" sz="600" dirty="0" err="1">
                <a:solidFill>
                  <a:srgbClr val="084783"/>
                </a:solidFill>
              </a:rPr>
              <a:t>celu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redukcji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chloru</a:t>
            </a:r>
            <a:r>
              <a:rPr lang="en-US" sz="600" dirty="0">
                <a:solidFill>
                  <a:srgbClr val="084783"/>
                </a:solidFill>
              </a:rPr>
              <a:t>, </a:t>
            </a:r>
            <a:r>
              <a:rPr lang="en-US" sz="600" dirty="0" err="1">
                <a:solidFill>
                  <a:srgbClr val="084783"/>
                </a:solidFill>
              </a:rPr>
              <a:t>smaku</a:t>
            </a:r>
            <a:r>
              <a:rPr lang="en-US" sz="600" dirty="0">
                <a:solidFill>
                  <a:srgbClr val="084783"/>
                </a:solidFill>
              </a:rPr>
              <a:t> i </a:t>
            </a:r>
            <a:r>
              <a:rPr lang="en-US" sz="600" dirty="0" err="1">
                <a:solidFill>
                  <a:srgbClr val="084783"/>
                </a:solidFill>
              </a:rPr>
              <a:t>zapachu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oraz</a:t>
            </a:r>
            <a:r>
              <a:rPr lang="en-US" sz="600" dirty="0">
                <a:solidFill>
                  <a:srgbClr val="084783"/>
                </a:solidFill>
              </a:rPr>
              <a:t> cyst. </a:t>
            </a:r>
            <a:r>
              <a:rPr lang="en-US" sz="600" dirty="0" err="1">
                <a:solidFill>
                  <a:srgbClr val="084783"/>
                </a:solidFill>
              </a:rPr>
              <a:t>Badanie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wpływu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na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zdrowie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zgodnie</a:t>
            </a:r>
            <a:r>
              <a:rPr lang="en-US" sz="600" dirty="0">
                <a:solidFill>
                  <a:srgbClr val="084783"/>
                </a:solidFill>
              </a:rPr>
              <a:t> z </a:t>
            </a:r>
            <a:r>
              <a:rPr lang="en-US" sz="600" dirty="0" err="1">
                <a:solidFill>
                  <a:srgbClr val="084783"/>
                </a:solidFill>
              </a:rPr>
              <a:t>normą</a:t>
            </a:r>
            <a:r>
              <a:rPr lang="en-US" sz="600" dirty="0">
                <a:solidFill>
                  <a:srgbClr val="084783"/>
                </a:solidFill>
              </a:rPr>
              <a:t> NSF/ANS 53 (</a:t>
            </a:r>
            <a:r>
              <a:rPr lang="en-US" sz="600" dirty="0" err="1">
                <a:solidFill>
                  <a:srgbClr val="084783"/>
                </a:solidFill>
              </a:rPr>
              <a:t>przetestowane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przez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niezależne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laboratorium</a:t>
            </a:r>
            <a:r>
              <a:rPr lang="en-US" sz="600" dirty="0">
                <a:solidFill>
                  <a:srgbClr val="084783"/>
                </a:solidFill>
              </a:rPr>
              <a:t>)</a:t>
            </a:r>
            <a:endParaRPr sz="600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6" name="Google Shape;1806;p70"/>
          <p:cNvGrpSpPr/>
          <p:nvPr/>
        </p:nvGrpSpPr>
        <p:grpSpPr>
          <a:xfrm>
            <a:off x="1589540" y="7642944"/>
            <a:ext cx="3541455" cy="491197"/>
            <a:chOff x="1589540" y="7642944"/>
            <a:chExt cx="3541455" cy="491197"/>
          </a:xfrm>
        </p:grpSpPr>
        <p:pic>
          <p:nvPicPr>
            <p:cNvPr id="1807" name="Google Shape;1807;p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56581" y="7798886"/>
              <a:ext cx="138087" cy="137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8" name="Google Shape;1808;p7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27401" y="7796529"/>
              <a:ext cx="119887" cy="1423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9" name="Google Shape;1809;p7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86946" y="7796527"/>
              <a:ext cx="111912" cy="142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0" name="Google Shape;1810;p7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361412" y="7970133"/>
              <a:ext cx="433654" cy="91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1" name="Google Shape;1811;p7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67546" y="7642944"/>
              <a:ext cx="363449" cy="491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2" name="Google Shape;1812;p7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72786" y="7757135"/>
              <a:ext cx="157848" cy="152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3" name="Google Shape;1813;p7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796886" y="7670488"/>
              <a:ext cx="305364" cy="299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4" name="Google Shape;1814;p7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821708" y="8058475"/>
              <a:ext cx="216500" cy="52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5" name="Google Shape;1815;p70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089393" y="7701250"/>
              <a:ext cx="423862" cy="360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6" name="Google Shape;1816;p70"/>
            <p:cNvSpPr/>
            <p:nvPr/>
          </p:nvSpPr>
          <p:spPr>
            <a:xfrm>
              <a:off x="1589540" y="7802829"/>
              <a:ext cx="464184" cy="141605"/>
            </a:xfrm>
            <a:custGeom>
              <a:avLst/>
              <a:gdLst/>
              <a:ahLst/>
              <a:cxnLst/>
              <a:rect l="l" t="t" r="r" b="b"/>
              <a:pathLst>
                <a:path w="464185" h="141604" extrusionOk="0">
                  <a:moveTo>
                    <a:pt x="292239" y="0"/>
                  </a:moveTo>
                  <a:lnTo>
                    <a:pt x="271335" y="0"/>
                  </a:lnTo>
                  <a:lnTo>
                    <a:pt x="311391" y="141084"/>
                  </a:lnTo>
                  <a:lnTo>
                    <a:pt x="332498" y="141084"/>
                  </a:lnTo>
                  <a:lnTo>
                    <a:pt x="339753" y="116065"/>
                  </a:lnTo>
                  <a:lnTo>
                    <a:pt x="322719" y="116065"/>
                  </a:lnTo>
                  <a:lnTo>
                    <a:pt x="292239" y="0"/>
                  </a:lnTo>
                  <a:close/>
                </a:path>
                <a:path w="464185" h="141604" extrusionOk="0">
                  <a:moveTo>
                    <a:pt x="386136" y="20510"/>
                  </a:moveTo>
                  <a:lnTo>
                    <a:pt x="367461" y="20510"/>
                  </a:lnTo>
                  <a:lnTo>
                    <a:pt x="400113" y="141084"/>
                  </a:lnTo>
                  <a:lnTo>
                    <a:pt x="421779" y="141084"/>
                  </a:lnTo>
                  <a:lnTo>
                    <a:pt x="428904" y="117055"/>
                  </a:lnTo>
                  <a:lnTo>
                    <a:pt x="412407" y="117055"/>
                  </a:lnTo>
                  <a:lnTo>
                    <a:pt x="386136" y="20510"/>
                  </a:lnTo>
                  <a:close/>
                </a:path>
                <a:path w="464185" h="141604" extrusionOk="0">
                  <a:moveTo>
                    <a:pt x="463613" y="0"/>
                  </a:moveTo>
                  <a:lnTo>
                    <a:pt x="444461" y="0"/>
                  </a:lnTo>
                  <a:lnTo>
                    <a:pt x="412407" y="117055"/>
                  </a:lnTo>
                  <a:lnTo>
                    <a:pt x="428904" y="117055"/>
                  </a:lnTo>
                  <a:lnTo>
                    <a:pt x="463613" y="0"/>
                  </a:lnTo>
                  <a:close/>
                </a:path>
                <a:path w="464185" h="141604" extrusionOk="0">
                  <a:moveTo>
                    <a:pt x="380555" y="0"/>
                  </a:moveTo>
                  <a:lnTo>
                    <a:pt x="356323" y="0"/>
                  </a:lnTo>
                  <a:lnTo>
                    <a:pt x="322719" y="116065"/>
                  </a:lnTo>
                  <a:lnTo>
                    <a:pt x="339753" y="116065"/>
                  </a:lnTo>
                  <a:lnTo>
                    <a:pt x="367461" y="20510"/>
                  </a:lnTo>
                  <a:lnTo>
                    <a:pt x="386136" y="20510"/>
                  </a:lnTo>
                  <a:lnTo>
                    <a:pt x="380555" y="0"/>
                  </a:lnTo>
                  <a:close/>
                </a:path>
                <a:path w="464185" h="141604" extrusionOk="0">
                  <a:moveTo>
                    <a:pt x="199872" y="16624"/>
                  </a:moveTo>
                  <a:lnTo>
                    <a:pt x="180530" y="16624"/>
                  </a:lnTo>
                  <a:lnTo>
                    <a:pt x="180530" y="141084"/>
                  </a:lnTo>
                  <a:lnTo>
                    <a:pt x="199872" y="141084"/>
                  </a:lnTo>
                  <a:lnTo>
                    <a:pt x="199872" y="16624"/>
                  </a:lnTo>
                  <a:close/>
                </a:path>
                <a:path w="464185" h="141604" extrusionOk="0">
                  <a:moveTo>
                    <a:pt x="247167" y="0"/>
                  </a:moveTo>
                  <a:lnTo>
                    <a:pt x="133235" y="0"/>
                  </a:lnTo>
                  <a:lnTo>
                    <a:pt x="133235" y="16624"/>
                  </a:lnTo>
                  <a:lnTo>
                    <a:pt x="247167" y="16624"/>
                  </a:lnTo>
                  <a:lnTo>
                    <a:pt x="247167" y="0"/>
                  </a:lnTo>
                  <a:close/>
                </a:path>
                <a:path w="464185" h="141604" extrusionOk="0">
                  <a:moveTo>
                    <a:pt x="19329" y="0"/>
                  </a:moveTo>
                  <a:lnTo>
                    <a:pt x="0" y="0"/>
                  </a:lnTo>
                  <a:lnTo>
                    <a:pt x="0" y="141084"/>
                  </a:lnTo>
                  <a:lnTo>
                    <a:pt x="19329" y="141084"/>
                  </a:lnTo>
                  <a:lnTo>
                    <a:pt x="19329" y="66230"/>
                  </a:lnTo>
                  <a:lnTo>
                    <a:pt x="44589" y="66230"/>
                  </a:lnTo>
                  <a:lnTo>
                    <a:pt x="41808" y="63131"/>
                  </a:lnTo>
                  <a:lnTo>
                    <a:pt x="43179" y="61760"/>
                  </a:lnTo>
                  <a:lnTo>
                    <a:pt x="19329" y="61760"/>
                  </a:lnTo>
                  <a:lnTo>
                    <a:pt x="19329" y="0"/>
                  </a:lnTo>
                  <a:close/>
                </a:path>
                <a:path w="464185" h="141604" extrusionOk="0">
                  <a:moveTo>
                    <a:pt x="44589" y="66230"/>
                  </a:moveTo>
                  <a:lnTo>
                    <a:pt x="19329" y="66230"/>
                  </a:lnTo>
                  <a:lnTo>
                    <a:pt x="84416" y="141084"/>
                  </a:lnTo>
                  <a:lnTo>
                    <a:pt x="111760" y="141084"/>
                  </a:lnTo>
                  <a:lnTo>
                    <a:pt x="44589" y="66230"/>
                  </a:lnTo>
                  <a:close/>
                </a:path>
                <a:path w="464185" h="141604" extrusionOk="0">
                  <a:moveTo>
                    <a:pt x="104927" y="0"/>
                  </a:moveTo>
                  <a:lnTo>
                    <a:pt x="78168" y="0"/>
                  </a:lnTo>
                  <a:lnTo>
                    <a:pt x="19329" y="61760"/>
                  </a:lnTo>
                  <a:lnTo>
                    <a:pt x="43179" y="61760"/>
                  </a:lnTo>
                  <a:lnTo>
                    <a:pt x="104927" y="0"/>
                  </a:lnTo>
                  <a:close/>
                </a:path>
              </a:pathLst>
            </a:custGeom>
            <a:solidFill>
              <a:srgbClr val="0094C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17" name="Google Shape;1817;p70"/>
          <p:cNvSpPr txBox="1"/>
          <p:nvPr/>
        </p:nvSpPr>
        <p:spPr>
          <a:xfrm>
            <a:off x="1830197" y="7974939"/>
            <a:ext cx="246379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tested*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8" name="Google Shape;1818;p7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32209" y="7699832"/>
            <a:ext cx="379310" cy="381538"/>
          </a:xfrm>
          <a:prstGeom prst="rect">
            <a:avLst/>
          </a:prstGeom>
          <a:noFill/>
          <a:ln>
            <a:noFill/>
          </a:ln>
        </p:spPr>
      </p:pic>
      <p:sp>
        <p:nvSpPr>
          <p:cNvPr id="1819" name="Google Shape;1819;p70"/>
          <p:cNvSpPr txBox="1"/>
          <p:nvPr/>
        </p:nvSpPr>
        <p:spPr>
          <a:xfrm>
            <a:off x="5487579" y="7897183"/>
            <a:ext cx="276860" cy="1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29209" marR="5080" lvl="0" indent="-17145" algn="l" rtl="0">
              <a:lnSpc>
                <a:spcPct val="10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AS/NZS 3497 WMK60031</a:t>
            </a:r>
            <a:endParaRPr sz="300">
              <a:latin typeface="Arial"/>
              <a:ea typeface="Arial"/>
              <a:cs typeface="Arial"/>
              <a:sym typeface="Arial"/>
            </a:endParaRPr>
          </a:p>
          <a:p>
            <a:pPr marL="3937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3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SAI Global</a:t>
            </a:r>
            <a:endParaRPr sz="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70"/>
          <p:cNvSpPr txBox="1"/>
          <p:nvPr/>
        </p:nvSpPr>
        <p:spPr>
          <a:xfrm>
            <a:off x="6089350" y="7771052"/>
            <a:ext cx="37973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NSF</a:t>
            </a: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component listed**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1" name="Google Shape;1821;p7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10699" y="7764628"/>
            <a:ext cx="649097" cy="32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7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70"/>
          <p:cNvSpPr txBox="1"/>
          <p:nvPr/>
        </p:nvSpPr>
        <p:spPr>
          <a:xfrm>
            <a:off x="857550" y="260003"/>
            <a:ext cx="1096500" cy="151500"/>
          </a:xfrm>
          <a:prstGeom prst="rect">
            <a:avLst/>
          </a:prstGeom>
          <a:noFill/>
          <a:ln>
            <a:noFill/>
          </a:ln>
          <a:effectLst>
            <a:outerShdw blurRad="3810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24" name="Google Shape;1824;p70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71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0" name="Google Shape;1830;p71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B1EB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1" name="Google Shape;1831;p71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832" name="Google Shape;1832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2002" y="1972581"/>
            <a:ext cx="1174293" cy="613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3" name="Google Shape;1833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38594" y="4522711"/>
            <a:ext cx="1337868" cy="334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6553" y="6176672"/>
            <a:ext cx="506638" cy="50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35" name="Google Shape;1835;p71"/>
          <p:cNvSpPr txBox="1"/>
          <p:nvPr/>
        </p:nvSpPr>
        <p:spPr>
          <a:xfrm>
            <a:off x="5487677" y="6468860"/>
            <a:ext cx="1175400" cy="551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wstępny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endParaRPr sz="1000" dirty="0">
              <a:solidFill>
                <a:srgbClr val="084783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Usuwa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duże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cząsteczki</a:t>
            </a:r>
            <a:endParaRPr lang="en-US"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1836" name="Google Shape;1836;p71"/>
          <p:cNvSpPr txBox="1">
            <a:spLocks noGrp="1"/>
          </p:cNvSpPr>
          <p:nvPr>
            <p:ph type="title"/>
          </p:nvPr>
        </p:nvSpPr>
        <p:spPr>
          <a:xfrm>
            <a:off x="887299" y="626019"/>
            <a:ext cx="3875201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CLARITY Protect</a:t>
            </a:r>
            <a:endParaRPr dirty="0">
              <a:latin typeface="Gotham Book" pitchFamily="50" charset="0"/>
            </a:endParaRPr>
          </a:p>
        </p:txBody>
      </p:sp>
      <p:sp>
        <p:nvSpPr>
          <p:cNvPr id="1837" name="Google Shape;1837;p71"/>
          <p:cNvSpPr txBox="1"/>
          <p:nvPr/>
        </p:nvSpPr>
        <p:spPr>
          <a:xfrm>
            <a:off x="887300" y="1311050"/>
            <a:ext cx="6135280" cy="233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29337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Filtr do wody: Doskonała i zawsze bezpieczna woda z Twojego dyspensera.</a:t>
            </a:r>
          </a:p>
          <a:p>
            <a:pPr marL="12700" marR="29337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latin typeface="Gotham Book" pitchFamily="50" charset="0"/>
              <a:sym typeface="Arial"/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Woda pitna jest ściśle kontrolowana. Jednak w ochronie zdrowia i innych środowiskach, wrażliwych na kwestie higieny, często potrzebny jest jeszcze wyższy poziom bezpieczeństwa. Filtr CLARITY Protect został stworzony właśnie z myślą o takich zastosowaniach. Usuwa bakterie, cysty i inne zanieczyszczenia, zapewniając wyjątkowo czystą i bezpieczną wodę.</a:t>
            </a:r>
            <a:r>
              <a:rPr lang="en-US" sz="1100" dirty="0">
                <a:latin typeface="Gotham Book" pitchFamily="50" charset="0"/>
              </a:rPr>
              <a:t> CLARITY Protect </a:t>
            </a:r>
            <a:r>
              <a:rPr lang="en-US" sz="1100" dirty="0" err="1">
                <a:latin typeface="Gotham Book" pitchFamily="50" charset="0"/>
              </a:rPr>
              <a:t>wyznacza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standardy</a:t>
            </a:r>
            <a:r>
              <a:rPr lang="en-US" sz="1100" dirty="0">
                <a:latin typeface="Gotham Book" pitchFamily="50" charset="0"/>
              </a:rPr>
              <a:t> w </a:t>
            </a:r>
            <a:r>
              <a:rPr lang="en-US" sz="1100" dirty="0" err="1">
                <a:latin typeface="Gotham Book" pitchFamily="50" charset="0"/>
              </a:rPr>
              <a:t>branży</a:t>
            </a:r>
            <a:r>
              <a:rPr lang="en-US" sz="1100" dirty="0">
                <a:latin typeface="Gotham Book" pitchFamily="50" charset="0"/>
              </a:rPr>
              <a:t> od </a:t>
            </a:r>
            <a:r>
              <a:rPr lang="en-US" sz="1100" dirty="0" err="1">
                <a:latin typeface="Gotham Book" pitchFamily="50" charset="0"/>
              </a:rPr>
              <a:t>pierwszego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etapu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filtracji</a:t>
            </a:r>
            <a:r>
              <a:rPr lang="en-US" sz="1100" dirty="0">
                <a:latin typeface="Gotham Book" pitchFamily="50" charset="0"/>
              </a:rPr>
              <a:t> do </a:t>
            </a:r>
            <a:r>
              <a:rPr lang="en-US" sz="1100" dirty="0" err="1">
                <a:latin typeface="Gotham Book" pitchFamily="50" charset="0"/>
              </a:rPr>
              <a:t>momentu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napełnienia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szklanki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krystalicznie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czystą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orzeźwiającą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wodą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pl-PL" sz="1100" dirty="0">
                <a:latin typeface="Gotham Book" pitchFamily="50" charset="0"/>
              </a:rPr>
              <a:t>Korzystaj z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naszego </a:t>
            </a:r>
            <a:r>
              <a:rPr lang="en-US" sz="1100" dirty="0" err="1">
                <a:latin typeface="Gotham Book" pitchFamily="50" charset="0"/>
              </a:rPr>
              <a:t>ponad</a:t>
            </a:r>
            <a:r>
              <a:rPr lang="en-US" sz="1100" dirty="0">
                <a:latin typeface="Gotham Book" pitchFamily="50" charset="0"/>
              </a:rPr>
              <a:t> 50-letnie</a:t>
            </a:r>
            <a:r>
              <a:rPr lang="pl-PL" sz="1100" dirty="0">
                <a:latin typeface="Gotham Book" pitchFamily="50" charset="0"/>
              </a:rPr>
              <a:t>go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doświadczeni</a:t>
            </a:r>
            <a:r>
              <a:rPr lang="pl-PL" sz="1100" dirty="0">
                <a:latin typeface="Gotham Book" pitchFamily="50" charset="0"/>
              </a:rPr>
              <a:t>a</a:t>
            </a:r>
            <a:r>
              <a:rPr lang="en-US" sz="1100" dirty="0">
                <a:latin typeface="Gotham Book" pitchFamily="50" charset="0"/>
              </a:rPr>
              <a:t> w zakresie </a:t>
            </a:r>
            <a:r>
              <a:rPr lang="en-US" sz="1100" dirty="0" err="1">
                <a:latin typeface="Gotham Book" pitchFamily="50" charset="0"/>
              </a:rPr>
              <a:t>filtracji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używając </a:t>
            </a:r>
            <a:r>
              <a:rPr lang="en-US" sz="1100" dirty="0" err="1">
                <a:latin typeface="Gotham Book" pitchFamily="50" charset="0"/>
              </a:rPr>
              <a:t>naszego</a:t>
            </a:r>
            <a:r>
              <a:rPr lang="en-US" sz="1100" dirty="0">
                <a:latin typeface="Gotham Book" pitchFamily="50" charset="0"/>
              </a:rPr>
              <a:t> „</a:t>
            </a:r>
            <a:r>
              <a:rPr lang="en-US" sz="1100" dirty="0" err="1">
                <a:latin typeface="Gotham Book" pitchFamily="50" charset="0"/>
              </a:rPr>
              <a:t>standardowego</a:t>
            </a:r>
            <a:r>
              <a:rPr lang="en-US" sz="1100" dirty="0">
                <a:latin typeface="Gotham Book" pitchFamily="50" charset="0"/>
              </a:rPr>
              <a:t>” filtra.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1838" name="Google Shape;1838;p71"/>
          <p:cNvSpPr txBox="1"/>
          <p:nvPr/>
        </p:nvSpPr>
        <p:spPr>
          <a:xfrm>
            <a:off x="9146920" y="5655895"/>
            <a:ext cx="1511622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Wyjątkowo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czysta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bezpieczna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woda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 pitna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839" name="Google Shape;1839;p71"/>
          <p:cNvSpPr txBox="1"/>
          <p:nvPr/>
        </p:nvSpPr>
        <p:spPr>
          <a:xfrm>
            <a:off x="5155275" y="4927268"/>
            <a:ext cx="1660803" cy="134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213359" lvl="0" indent="0" algn="l" rtl="0">
              <a:lnSpc>
                <a:spcPct val="124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Zaawansowana filtracja z węglem aktywnym</a:t>
            </a:r>
            <a:endParaRPr lang="pl-PL" sz="1000" dirty="0">
              <a:solidFill>
                <a:srgbClr val="084783"/>
              </a:solidFill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213359" lvl="0" indent="0" algn="l" rtl="0">
              <a:lnSpc>
                <a:spcPct val="124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CLARITY Protect redukuje substancje pogarszające smak i zapach</a:t>
            </a:r>
          </a:p>
        </p:txBody>
      </p:sp>
      <p:grpSp>
        <p:nvGrpSpPr>
          <p:cNvPr id="1840" name="Google Shape;1840;p71"/>
          <p:cNvGrpSpPr/>
          <p:nvPr/>
        </p:nvGrpSpPr>
        <p:grpSpPr>
          <a:xfrm>
            <a:off x="8234149" y="4974444"/>
            <a:ext cx="761365" cy="30480"/>
            <a:chOff x="8234149" y="4974444"/>
            <a:chExt cx="761365" cy="30480"/>
          </a:xfrm>
        </p:grpSpPr>
        <p:sp>
          <p:nvSpPr>
            <p:cNvPr id="1841" name="Google Shape;1841;p71"/>
            <p:cNvSpPr/>
            <p:nvPr/>
          </p:nvSpPr>
          <p:spPr>
            <a:xfrm>
              <a:off x="8249389" y="4989685"/>
              <a:ext cx="746125" cy="0"/>
            </a:xfrm>
            <a:custGeom>
              <a:avLst/>
              <a:gdLst/>
              <a:ahLst/>
              <a:cxnLst/>
              <a:rect l="l" t="t" r="r" b="b"/>
              <a:pathLst>
                <a:path w="746125" h="120000" extrusionOk="0">
                  <a:moveTo>
                    <a:pt x="74601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2" name="Google Shape;1842;p71"/>
            <p:cNvSpPr/>
            <p:nvPr/>
          </p:nvSpPr>
          <p:spPr>
            <a:xfrm>
              <a:off x="8234149" y="497444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43" name="Google Shape;1843;p71"/>
          <p:cNvGrpSpPr/>
          <p:nvPr/>
        </p:nvGrpSpPr>
        <p:grpSpPr>
          <a:xfrm>
            <a:off x="8234149" y="3787234"/>
            <a:ext cx="761365" cy="30480"/>
            <a:chOff x="8234149" y="3787234"/>
            <a:chExt cx="761365" cy="30480"/>
          </a:xfrm>
        </p:grpSpPr>
        <p:sp>
          <p:nvSpPr>
            <p:cNvPr id="1844" name="Google Shape;1844;p71"/>
            <p:cNvSpPr/>
            <p:nvPr/>
          </p:nvSpPr>
          <p:spPr>
            <a:xfrm>
              <a:off x="8249389" y="3802474"/>
              <a:ext cx="746125" cy="0"/>
            </a:xfrm>
            <a:custGeom>
              <a:avLst/>
              <a:gdLst/>
              <a:ahLst/>
              <a:cxnLst/>
              <a:rect l="l" t="t" r="r" b="b"/>
              <a:pathLst>
                <a:path w="746125" h="120000" extrusionOk="0">
                  <a:moveTo>
                    <a:pt x="74601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5" name="Google Shape;1845;p71"/>
            <p:cNvSpPr/>
            <p:nvPr/>
          </p:nvSpPr>
          <p:spPr>
            <a:xfrm>
              <a:off x="8234149" y="378723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46" name="Google Shape;1846;p71"/>
          <p:cNvGrpSpPr/>
          <p:nvPr/>
        </p:nvGrpSpPr>
        <p:grpSpPr>
          <a:xfrm>
            <a:off x="8234149" y="5753787"/>
            <a:ext cx="761365" cy="30480"/>
            <a:chOff x="8234149" y="5753787"/>
            <a:chExt cx="761365" cy="30480"/>
          </a:xfrm>
        </p:grpSpPr>
        <p:sp>
          <p:nvSpPr>
            <p:cNvPr id="1847" name="Google Shape;1847;p71"/>
            <p:cNvSpPr/>
            <p:nvPr/>
          </p:nvSpPr>
          <p:spPr>
            <a:xfrm>
              <a:off x="8249389" y="5769027"/>
              <a:ext cx="746125" cy="0"/>
            </a:xfrm>
            <a:custGeom>
              <a:avLst/>
              <a:gdLst/>
              <a:ahLst/>
              <a:cxnLst/>
              <a:rect l="l" t="t" r="r" b="b"/>
              <a:pathLst>
                <a:path w="746125" h="120000" extrusionOk="0">
                  <a:moveTo>
                    <a:pt x="74601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8" name="Google Shape;1848;p71"/>
            <p:cNvSpPr/>
            <p:nvPr/>
          </p:nvSpPr>
          <p:spPr>
            <a:xfrm>
              <a:off x="8234149" y="575378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49" name="Google Shape;1849;p71"/>
          <p:cNvGrpSpPr/>
          <p:nvPr/>
        </p:nvGrpSpPr>
        <p:grpSpPr>
          <a:xfrm>
            <a:off x="6807047" y="3994234"/>
            <a:ext cx="894397" cy="30480"/>
            <a:chOff x="6807047" y="3994234"/>
            <a:chExt cx="894397" cy="30480"/>
          </a:xfrm>
        </p:grpSpPr>
        <p:sp>
          <p:nvSpPr>
            <p:cNvPr id="1850" name="Google Shape;1850;p71"/>
            <p:cNvSpPr/>
            <p:nvPr/>
          </p:nvSpPr>
          <p:spPr>
            <a:xfrm>
              <a:off x="6807047" y="4009474"/>
              <a:ext cx="879475" cy="0"/>
            </a:xfrm>
            <a:custGeom>
              <a:avLst/>
              <a:gdLst/>
              <a:ahLst/>
              <a:cxnLst/>
              <a:rect l="l" t="t" r="r" b="b"/>
              <a:pathLst>
                <a:path w="879475" h="120000" extrusionOk="0">
                  <a:moveTo>
                    <a:pt x="0" y="0"/>
                  </a:moveTo>
                  <a:lnTo>
                    <a:pt x="879157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1" name="Google Shape;1851;p71"/>
            <p:cNvSpPr/>
            <p:nvPr/>
          </p:nvSpPr>
          <p:spPr>
            <a:xfrm>
              <a:off x="7670964" y="399423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52" name="Google Shape;1852;p71"/>
          <p:cNvGrpSpPr/>
          <p:nvPr/>
        </p:nvGrpSpPr>
        <p:grpSpPr>
          <a:xfrm>
            <a:off x="6807047" y="5042194"/>
            <a:ext cx="894397" cy="30480"/>
            <a:chOff x="6807047" y="5042194"/>
            <a:chExt cx="894397" cy="30480"/>
          </a:xfrm>
        </p:grpSpPr>
        <p:sp>
          <p:nvSpPr>
            <p:cNvPr id="1853" name="Google Shape;1853;p71"/>
            <p:cNvSpPr/>
            <p:nvPr/>
          </p:nvSpPr>
          <p:spPr>
            <a:xfrm>
              <a:off x="6807047" y="5057434"/>
              <a:ext cx="879475" cy="0"/>
            </a:xfrm>
            <a:custGeom>
              <a:avLst/>
              <a:gdLst/>
              <a:ahLst/>
              <a:cxnLst/>
              <a:rect l="l" t="t" r="r" b="b"/>
              <a:pathLst>
                <a:path w="879475" h="120000" extrusionOk="0">
                  <a:moveTo>
                    <a:pt x="0" y="0"/>
                  </a:moveTo>
                  <a:lnTo>
                    <a:pt x="879157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4" name="Google Shape;1854;p71"/>
            <p:cNvSpPr/>
            <p:nvPr/>
          </p:nvSpPr>
          <p:spPr>
            <a:xfrm>
              <a:off x="7670964" y="504219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55" name="Google Shape;1855;p71"/>
          <p:cNvGrpSpPr/>
          <p:nvPr/>
        </p:nvGrpSpPr>
        <p:grpSpPr>
          <a:xfrm>
            <a:off x="6807047" y="6589842"/>
            <a:ext cx="894397" cy="30480"/>
            <a:chOff x="6807047" y="6589842"/>
            <a:chExt cx="894397" cy="30480"/>
          </a:xfrm>
        </p:grpSpPr>
        <p:sp>
          <p:nvSpPr>
            <p:cNvPr id="1856" name="Google Shape;1856;p71"/>
            <p:cNvSpPr/>
            <p:nvPr/>
          </p:nvSpPr>
          <p:spPr>
            <a:xfrm>
              <a:off x="6807047" y="6605082"/>
              <a:ext cx="879475" cy="0"/>
            </a:xfrm>
            <a:custGeom>
              <a:avLst/>
              <a:gdLst/>
              <a:ahLst/>
              <a:cxnLst/>
              <a:rect l="l" t="t" r="r" b="b"/>
              <a:pathLst>
                <a:path w="879475" h="120000" extrusionOk="0">
                  <a:moveTo>
                    <a:pt x="0" y="0"/>
                  </a:moveTo>
                  <a:lnTo>
                    <a:pt x="879157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7" name="Google Shape;1857;p71"/>
            <p:cNvSpPr/>
            <p:nvPr/>
          </p:nvSpPr>
          <p:spPr>
            <a:xfrm>
              <a:off x="7670964" y="658984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15240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58" name="Google Shape;1858;p71"/>
          <p:cNvSpPr txBox="1"/>
          <p:nvPr/>
        </p:nvSpPr>
        <p:spPr>
          <a:xfrm>
            <a:off x="9146920" y="3660254"/>
            <a:ext cx="183718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Membrana </a:t>
            </a: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mikrofiltracyjna</a:t>
            </a:r>
            <a:endParaRPr lang="en-US" sz="1000" dirty="0">
              <a:solidFill>
                <a:srgbClr val="FFFFF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Odfiltrowuje 99,999% bakterii i 99,95% cyst</a:t>
            </a:r>
          </a:p>
        </p:txBody>
      </p:sp>
      <p:sp>
        <p:nvSpPr>
          <p:cNvPr id="1859" name="Google Shape;1859;p71"/>
          <p:cNvSpPr txBox="1"/>
          <p:nvPr/>
        </p:nvSpPr>
        <p:spPr>
          <a:xfrm>
            <a:off x="5347970" y="3911460"/>
            <a:ext cx="159062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Właściwa równowaga</a:t>
            </a:r>
            <a:endParaRPr sz="1000" dirty="0">
              <a:solidFill>
                <a:srgbClr val="084783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Zachowuje minerały zawarte w wodzie</a:t>
            </a:r>
          </a:p>
        </p:txBody>
      </p:sp>
      <p:grpSp>
        <p:nvGrpSpPr>
          <p:cNvPr id="1860" name="Google Shape;1860;p71"/>
          <p:cNvGrpSpPr/>
          <p:nvPr/>
        </p:nvGrpSpPr>
        <p:grpSpPr>
          <a:xfrm>
            <a:off x="8238790" y="6559362"/>
            <a:ext cx="756927" cy="30480"/>
            <a:chOff x="8238790" y="6559362"/>
            <a:chExt cx="756927" cy="30480"/>
          </a:xfrm>
        </p:grpSpPr>
        <p:sp>
          <p:nvSpPr>
            <p:cNvPr id="1861" name="Google Shape;1861;p71"/>
            <p:cNvSpPr/>
            <p:nvPr/>
          </p:nvSpPr>
          <p:spPr>
            <a:xfrm>
              <a:off x="8254037" y="6574602"/>
              <a:ext cx="741680" cy="0"/>
            </a:xfrm>
            <a:custGeom>
              <a:avLst/>
              <a:gdLst/>
              <a:ahLst/>
              <a:cxnLst/>
              <a:rect l="l" t="t" r="r" b="b"/>
              <a:pathLst>
                <a:path w="741679" h="120000" extrusionOk="0">
                  <a:moveTo>
                    <a:pt x="741362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2" name="Google Shape;1862;p71"/>
            <p:cNvSpPr/>
            <p:nvPr/>
          </p:nvSpPr>
          <p:spPr>
            <a:xfrm>
              <a:off x="8238790" y="655936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63" name="Google Shape;1863;p71"/>
          <p:cNvSpPr txBox="1"/>
          <p:nvPr/>
        </p:nvSpPr>
        <p:spPr>
          <a:xfrm>
            <a:off x="9146920" y="6462266"/>
            <a:ext cx="12879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Chroni sprzęt, co pozwala obniżyć koszty konserwacji dyspensera</a:t>
            </a:r>
          </a:p>
        </p:txBody>
      </p:sp>
      <p:sp>
        <p:nvSpPr>
          <p:cNvPr id="1864" name="Google Shape;1864;p71"/>
          <p:cNvSpPr txBox="1"/>
          <p:nvPr/>
        </p:nvSpPr>
        <p:spPr>
          <a:xfrm>
            <a:off x="9146919" y="4889751"/>
            <a:ext cx="1174293" cy="37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Wydajność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filtra: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Protect: 11,500 l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865" name="Google Shape;1865;p71"/>
          <p:cNvSpPr txBox="1"/>
          <p:nvPr/>
        </p:nvSpPr>
        <p:spPr>
          <a:xfrm>
            <a:off x="883987" y="4724277"/>
            <a:ext cx="1929831" cy="16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CLARITY Protect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redukuje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: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66" name="Google Shape;1866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4152" y="4984457"/>
            <a:ext cx="677226" cy="67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67" name="Google Shape;1867;p71"/>
          <p:cNvSpPr txBox="1"/>
          <p:nvPr/>
        </p:nvSpPr>
        <p:spPr>
          <a:xfrm>
            <a:off x="812800" y="5529308"/>
            <a:ext cx="1062185" cy="47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5875" marR="5080" lvl="0" indent="-3810" algn="ctr" rtl="0">
              <a:lnSpc>
                <a:spcPct val="14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Drobne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cząsteczki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takie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jak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mikroplastik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lub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piasek</a:t>
            </a:r>
            <a:endParaRPr sz="700" dirty="0">
              <a:latin typeface="Gotham Book" pitchFamily="50" charset="0"/>
              <a:sym typeface="Arial"/>
            </a:endParaRPr>
          </a:p>
        </p:txBody>
      </p:sp>
      <p:pic>
        <p:nvPicPr>
          <p:cNvPr id="1868" name="Google Shape;1868;p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53880" y="5099676"/>
            <a:ext cx="556399" cy="55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9" name="Google Shape;1869;p71"/>
          <p:cNvSpPr txBox="1"/>
          <p:nvPr/>
        </p:nvSpPr>
        <p:spPr>
          <a:xfrm>
            <a:off x="2967955" y="5539438"/>
            <a:ext cx="756900" cy="47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5080" lvl="0" indent="0" algn="ctr" rtl="0">
              <a:lnSpc>
                <a:spcPct val="14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Farmaceutyki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pestycydy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hormony</a:t>
            </a:r>
            <a:endParaRPr sz="700" dirty="0">
              <a:latin typeface="Gotham Book" pitchFamily="50" charset="0"/>
              <a:sym typeface="Arial"/>
            </a:endParaRPr>
          </a:p>
        </p:txBody>
      </p:sp>
      <p:pic>
        <p:nvPicPr>
          <p:cNvPr id="1870" name="Google Shape;1870;p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45109" y="6090800"/>
            <a:ext cx="677226" cy="67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71"/>
          <p:cNvSpPr txBox="1"/>
          <p:nvPr/>
        </p:nvSpPr>
        <p:spPr>
          <a:xfrm>
            <a:off x="1972179" y="6637322"/>
            <a:ext cx="822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Zanieczyszczenia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organiczne</a:t>
            </a:r>
            <a:endParaRPr sz="700" dirty="0">
              <a:latin typeface="Gotham Book" pitchFamily="50" charset="0"/>
              <a:sym typeface="Arial"/>
            </a:endParaRPr>
          </a:p>
        </p:txBody>
      </p:sp>
      <p:pic>
        <p:nvPicPr>
          <p:cNvPr id="1872" name="Google Shape;1872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26391" y="4964611"/>
            <a:ext cx="752632" cy="75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71"/>
          <p:cNvSpPr txBox="1"/>
          <p:nvPr/>
        </p:nvSpPr>
        <p:spPr>
          <a:xfrm>
            <a:off x="1937893" y="5575002"/>
            <a:ext cx="925377" cy="22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Metale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takie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jak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ołów</a:t>
            </a:r>
            <a:endParaRPr sz="700" dirty="0">
              <a:latin typeface="Gotham Book" pitchFamily="50" charset="0"/>
              <a:sym typeface="Arial"/>
            </a:endParaRPr>
          </a:p>
        </p:txBody>
      </p:sp>
      <p:pic>
        <p:nvPicPr>
          <p:cNvPr id="1874" name="Google Shape;1874;p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2282" y="6067060"/>
            <a:ext cx="700967" cy="700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75" name="Google Shape;1875;p71"/>
          <p:cNvSpPr txBox="1"/>
          <p:nvPr/>
        </p:nvSpPr>
        <p:spPr>
          <a:xfrm>
            <a:off x="881279" y="6591308"/>
            <a:ext cx="962912" cy="16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88265" marR="5080" lvl="0" indent="-76200" algn="ctr" rtl="0">
              <a:lnSpc>
                <a:spcPct val="14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Smak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zapach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chloru</a:t>
            </a:r>
            <a:endParaRPr sz="700" dirty="0">
              <a:latin typeface="Gotham Book" pitchFamily="50" charset="0"/>
              <a:sym typeface="Arial"/>
            </a:endParaRPr>
          </a:p>
        </p:txBody>
      </p:sp>
      <p:sp>
        <p:nvSpPr>
          <p:cNvPr id="1876" name="Google Shape;1876;p71"/>
          <p:cNvSpPr txBox="1"/>
          <p:nvPr/>
        </p:nvSpPr>
        <p:spPr>
          <a:xfrm>
            <a:off x="2940892" y="6637322"/>
            <a:ext cx="817200" cy="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Bakterie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cysty</a:t>
            </a:r>
            <a:endParaRPr sz="700" dirty="0">
              <a:latin typeface="Gotham Book" pitchFamily="50" charset="0"/>
              <a:sym typeface="Arial"/>
            </a:endParaRPr>
          </a:p>
        </p:txBody>
      </p:sp>
      <p:pic>
        <p:nvPicPr>
          <p:cNvPr id="1877" name="Google Shape;1877;p7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4152" y="7073603"/>
            <a:ext cx="677226" cy="67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78" name="Google Shape;1878;p71"/>
          <p:cNvSpPr txBox="1"/>
          <p:nvPr/>
        </p:nvSpPr>
        <p:spPr>
          <a:xfrm>
            <a:off x="1016562" y="7620123"/>
            <a:ext cx="692100" cy="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84783"/>
                </a:solidFill>
              </a:rPr>
              <a:t>Włókna azbestu</a:t>
            </a:r>
            <a:endParaRPr sz="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71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80" name="Google Shape;1880;p71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0B1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881" name="Google Shape;1881;p7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3E7F828E-BF87-8562-985C-7C9CC3DB4964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3"/>
            <a:extLst>
              <a:ext uri="{FF2B5EF4-FFF2-40B4-BE49-F238E27FC236}">
                <a16:creationId xmlns:a16="http://schemas.microsoft.com/office/drawing/2014/main" id="{7E43F7FD-20E1-BD53-072B-B33AFCB271CA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72"/>
          <p:cNvSpPr txBox="1">
            <a:spLocks noGrp="1"/>
          </p:cNvSpPr>
          <p:nvPr>
            <p:ph type="title"/>
          </p:nvPr>
        </p:nvSpPr>
        <p:spPr>
          <a:xfrm>
            <a:off x="887299" y="626019"/>
            <a:ext cx="4147688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CLARITY Protect</a:t>
            </a:r>
            <a:endParaRPr dirty="0">
              <a:latin typeface="Gotham Book" pitchFamily="50" charset="0"/>
            </a:endParaRPr>
          </a:p>
        </p:txBody>
      </p:sp>
      <p:sp>
        <p:nvSpPr>
          <p:cNvPr id="1889" name="Google Shape;1889;p72"/>
          <p:cNvSpPr txBox="1"/>
          <p:nvPr/>
        </p:nvSpPr>
        <p:spPr>
          <a:xfrm>
            <a:off x="887300" y="1311050"/>
            <a:ext cx="200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84783"/>
                </a:solidFill>
                <a:latin typeface="Gotham Book" pitchFamily="50" charset="0"/>
              </a:rPr>
              <a:t>Dane techniczne</a:t>
            </a:r>
            <a:endParaRPr sz="1600">
              <a:latin typeface="Gotham Book" pitchFamily="50" charset="0"/>
              <a:sym typeface="Arial"/>
            </a:endParaRPr>
          </a:p>
        </p:txBody>
      </p:sp>
      <p:graphicFrame>
        <p:nvGraphicFramePr>
          <p:cNvPr id="1890" name="Google Shape;1890;p72"/>
          <p:cNvGraphicFramePr/>
          <p:nvPr>
            <p:extLst>
              <p:ext uri="{D42A27DB-BD31-4B8C-83A1-F6EECF244321}">
                <p14:modId xmlns:p14="http://schemas.microsoft.com/office/powerpoint/2010/main" val="4236047503"/>
              </p:ext>
            </p:extLst>
          </p:nvPr>
        </p:nvGraphicFramePr>
        <p:xfrm>
          <a:off x="899998" y="2453183"/>
          <a:ext cx="13319750" cy="5024350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665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Model	BRITA CLARITY Protect 100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Technolog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Filtracja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membranowa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węglem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aktywnym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i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włóknami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pustymi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środku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Temperatura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na wejściu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4°C 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30°C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Temperatura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otoczenia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podczas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pracy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4°C 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40°C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Temperatura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otoczenia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podczas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przechowywania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transportu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-20°C 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50°C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Przyłącze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wlotowe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i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wylotowe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JG 8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Ciśnienie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robocze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 bara 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8.6 bara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 przy spadku ciśnienia o 1 bar</a:t>
                      </a:r>
                      <a:endParaRPr lang="pl-PL"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180 l/h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Nominalna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filtra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11,500 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Pozycja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robocza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poziomo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lub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pionowo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450">
                <a:tc gridSpan="2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Skuteczność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Redukcja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cząstek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takich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jak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mikroplastiki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lub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piasek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Noto Sans Symbols"/>
                          <a:cs typeface="Noto Sans Symbols"/>
                          <a:sym typeface="Noto Sans Symbols"/>
                        </a:rPr>
                        <a:t>≥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0.5 </a:t>
                      </a:r>
                      <a:r>
                        <a:rPr lang="en-US" sz="1000" u="none" strike="noStrike" cap="none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μm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(NSF 42, Class I)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Redukcja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włókien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azbestu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&gt; 99,9% (NSF 53 przetestowane przez niezależne laboratorium)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Redukcja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metali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takich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jak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ołów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&gt; 90% (DIN EN 14898)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Redukcja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chloru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&gt; 90% (DIN EN 14898,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klasa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I) i &gt; 50% (NSF 42)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Redukcja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zanieczyszczeń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organicznych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takich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jak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benzen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&gt; 90%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Redukcja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środków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farmaceutycznych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pestycydów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i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hormonów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takich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jak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naproksen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lindan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estron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&gt; 90% up to at least 8,000</a:t>
                      </a:r>
                      <a:endParaRPr sz="100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Redukcja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bakterii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99.999% (ASTM F838-05)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kcja cyst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99.95%(NSF 53)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450">
                <a:tc gridSpan="2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dł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System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filtrujący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głowica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filtra z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wkładem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filtracyjnym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68 x 68 x 338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Wkład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filtrujący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68 x 68 x 311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445769" lvl="0" indent="0" algn="l" rtl="0">
                        <a:lnSpc>
                          <a:spcPct val="10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instalacyjne (instalacja w pionie za pomocą uchwytu do montażu na ścianie)</a:t>
                      </a:r>
                    </a:p>
                  </a:txBody>
                  <a:tcPr marL="0" marR="0" marT="298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68 x 74 x 371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1891" name="Google Shape;1891;p72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92" name="Google Shape;1892;p72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893" name="Google Shape;1893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2731" y="1615335"/>
            <a:ext cx="205319" cy="7699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8DB66903-8C7E-C8F1-184C-2FD14E82CEAA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5"/>
            <a:extLst>
              <a:ext uri="{FF2B5EF4-FFF2-40B4-BE49-F238E27FC236}">
                <a16:creationId xmlns:a16="http://schemas.microsoft.com/office/drawing/2014/main" id="{40EFAFAB-EB07-110E-7035-EFA5DA6BE98D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1" name="Google Shape;1901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153996" cy="7456881"/>
          </a:xfrm>
          <a:prstGeom prst="rect">
            <a:avLst/>
          </a:prstGeom>
          <a:noFill/>
          <a:ln>
            <a:noFill/>
          </a:ln>
        </p:spPr>
      </p:pic>
      <p:sp>
        <p:nvSpPr>
          <p:cNvPr id="1902" name="Google Shape;1902;p73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03" name="Google Shape;1903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8362" y="7744284"/>
            <a:ext cx="138087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9180" y="7741933"/>
            <a:ext cx="119887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8726" y="7741933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43192" y="7915538"/>
            <a:ext cx="433654" cy="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p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23641" y="7646653"/>
            <a:ext cx="423862" cy="360273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73"/>
          <p:cNvSpPr/>
          <p:nvPr/>
        </p:nvSpPr>
        <p:spPr>
          <a:xfrm>
            <a:off x="2684637" y="7748239"/>
            <a:ext cx="464184" cy="141605"/>
          </a:xfrm>
          <a:custGeom>
            <a:avLst/>
            <a:gdLst/>
            <a:ahLst/>
            <a:cxnLst/>
            <a:rect l="l" t="t" r="r" b="b"/>
            <a:pathLst>
              <a:path w="464185" h="141604" extrusionOk="0">
                <a:moveTo>
                  <a:pt x="292239" y="0"/>
                </a:moveTo>
                <a:lnTo>
                  <a:pt x="271348" y="0"/>
                </a:lnTo>
                <a:lnTo>
                  <a:pt x="311391" y="141071"/>
                </a:lnTo>
                <a:lnTo>
                  <a:pt x="332498" y="141071"/>
                </a:lnTo>
                <a:lnTo>
                  <a:pt x="339753" y="116065"/>
                </a:lnTo>
                <a:lnTo>
                  <a:pt x="322719" y="116065"/>
                </a:lnTo>
                <a:lnTo>
                  <a:pt x="292239" y="0"/>
                </a:lnTo>
                <a:close/>
              </a:path>
              <a:path w="464185" h="141604" extrusionOk="0">
                <a:moveTo>
                  <a:pt x="386139" y="20510"/>
                </a:moveTo>
                <a:lnTo>
                  <a:pt x="367474" y="20510"/>
                </a:lnTo>
                <a:lnTo>
                  <a:pt x="400113" y="141071"/>
                </a:lnTo>
                <a:lnTo>
                  <a:pt x="421779" y="141071"/>
                </a:lnTo>
                <a:lnTo>
                  <a:pt x="428905" y="117043"/>
                </a:lnTo>
                <a:lnTo>
                  <a:pt x="412419" y="117043"/>
                </a:lnTo>
                <a:lnTo>
                  <a:pt x="386139" y="20510"/>
                </a:lnTo>
                <a:close/>
              </a:path>
              <a:path w="464185" h="141604" extrusionOk="0">
                <a:moveTo>
                  <a:pt x="463613" y="0"/>
                </a:moveTo>
                <a:lnTo>
                  <a:pt x="444461" y="0"/>
                </a:lnTo>
                <a:lnTo>
                  <a:pt x="412419" y="117043"/>
                </a:lnTo>
                <a:lnTo>
                  <a:pt x="428905" y="117043"/>
                </a:lnTo>
                <a:lnTo>
                  <a:pt x="463613" y="0"/>
                </a:lnTo>
                <a:close/>
              </a:path>
              <a:path w="464185" h="141604" extrusionOk="0">
                <a:moveTo>
                  <a:pt x="380555" y="0"/>
                </a:moveTo>
                <a:lnTo>
                  <a:pt x="356323" y="0"/>
                </a:lnTo>
                <a:lnTo>
                  <a:pt x="322719" y="116065"/>
                </a:lnTo>
                <a:lnTo>
                  <a:pt x="339753" y="116065"/>
                </a:lnTo>
                <a:lnTo>
                  <a:pt x="367474" y="20510"/>
                </a:lnTo>
                <a:lnTo>
                  <a:pt x="386139" y="20510"/>
                </a:lnTo>
                <a:lnTo>
                  <a:pt x="380555" y="0"/>
                </a:lnTo>
                <a:close/>
              </a:path>
              <a:path w="464185" h="141604" extrusionOk="0">
                <a:moveTo>
                  <a:pt x="199872" y="16611"/>
                </a:moveTo>
                <a:lnTo>
                  <a:pt x="180530" y="16611"/>
                </a:lnTo>
                <a:lnTo>
                  <a:pt x="180530" y="141071"/>
                </a:lnTo>
                <a:lnTo>
                  <a:pt x="199872" y="141071"/>
                </a:lnTo>
                <a:lnTo>
                  <a:pt x="199872" y="16611"/>
                </a:lnTo>
                <a:close/>
              </a:path>
              <a:path w="464185" h="141604" extrusionOk="0">
                <a:moveTo>
                  <a:pt x="247167" y="0"/>
                </a:moveTo>
                <a:lnTo>
                  <a:pt x="133235" y="0"/>
                </a:lnTo>
                <a:lnTo>
                  <a:pt x="133235" y="16611"/>
                </a:lnTo>
                <a:lnTo>
                  <a:pt x="247167" y="16611"/>
                </a:lnTo>
                <a:lnTo>
                  <a:pt x="247167" y="0"/>
                </a:lnTo>
                <a:close/>
              </a:path>
              <a:path w="464185" h="141604" extrusionOk="0">
                <a:moveTo>
                  <a:pt x="19329" y="0"/>
                </a:moveTo>
                <a:lnTo>
                  <a:pt x="0" y="0"/>
                </a:lnTo>
                <a:lnTo>
                  <a:pt x="0" y="141071"/>
                </a:lnTo>
                <a:lnTo>
                  <a:pt x="19329" y="141071"/>
                </a:lnTo>
                <a:lnTo>
                  <a:pt x="19329" y="66230"/>
                </a:lnTo>
                <a:lnTo>
                  <a:pt x="44600" y="66230"/>
                </a:lnTo>
                <a:lnTo>
                  <a:pt x="41808" y="63118"/>
                </a:lnTo>
                <a:lnTo>
                  <a:pt x="43179" y="61747"/>
                </a:lnTo>
                <a:lnTo>
                  <a:pt x="19329" y="61747"/>
                </a:lnTo>
                <a:lnTo>
                  <a:pt x="19329" y="0"/>
                </a:lnTo>
                <a:close/>
              </a:path>
              <a:path w="464185" h="141604" extrusionOk="0">
                <a:moveTo>
                  <a:pt x="44600" y="66230"/>
                </a:moveTo>
                <a:lnTo>
                  <a:pt x="19329" y="66230"/>
                </a:lnTo>
                <a:lnTo>
                  <a:pt x="84416" y="141071"/>
                </a:lnTo>
                <a:lnTo>
                  <a:pt x="111759" y="141071"/>
                </a:lnTo>
                <a:lnTo>
                  <a:pt x="44600" y="66230"/>
                </a:lnTo>
                <a:close/>
              </a:path>
              <a:path w="464185" h="141604" extrusionOk="0">
                <a:moveTo>
                  <a:pt x="104927" y="0"/>
                </a:moveTo>
                <a:lnTo>
                  <a:pt x="78181" y="0"/>
                </a:lnTo>
                <a:lnTo>
                  <a:pt x="19329" y="61747"/>
                </a:lnTo>
                <a:lnTo>
                  <a:pt x="43179" y="61747"/>
                </a:lnTo>
                <a:lnTo>
                  <a:pt x="104927" y="0"/>
                </a:lnTo>
                <a:close/>
              </a:path>
            </a:pathLst>
          </a:custGeom>
          <a:solidFill>
            <a:srgbClr val="0094C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09" name="Google Shape;1909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06387" y="7682304"/>
            <a:ext cx="649097" cy="322694"/>
          </a:xfrm>
          <a:prstGeom prst="rect">
            <a:avLst/>
          </a:prstGeom>
          <a:noFill/>
          <a:ln>
            <a:noFill/>
          </a:ln>
        </p:spPr>
      </p:pic>
      <p:sp>
        <p:nvSpPr>
          <p:cNvPr id="1910" name="Google Shape;1910;p73"/>
          <p:cNvSpPr txBox="1">
            <a:spLocks noGrp="1"/>
          </p:cNvSpPr>
          <p:nvPr>
            <p:ph type="title"/>
          </p:nvPr>
        </p:nvSpPr>
        <p:spPr>
          <a:xfrm>
            <a:off x="8724190" y="1905816"/>
            <a:ext cx="5520911" cy="1490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PURITY C Dispenser</a:t>
            </a:r>
            <a:endParaRPr dirty="0">
              <a:latin typeface="Gotham Book" pitchFamily="50" charset="0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175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Filtr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do 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wody: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Doskonała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filtracja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przeznaczona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do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dyspenserów z gorącą wodą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2000" dirty="0">
              <a:latin typeface="Gotham Book" pitchFamily="50" charset="0"/>
            </a:endParaRPr>
          </a:p>
        </p:txBody>
      </p:sp>
      <p:sp>
        <p:nvSpPr>
          <p:cNvPr id="1911" name="Google Shape;1911;p73"/>
          <p:cNvSpPr txBox="1"/>
          <p:nvPr/>
        </p:nvSpPr>
        <p:spPr>
          <a:xfrm>
            <a:off x="8724191" y="3455868"/>
            <a:ext cx="29502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Redu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kcja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:</a:t>
            </a:r>
            <a:endParaRPr sz="2000" dirty="0">
              <a:latin typeface="Gotham Book" pitchFamily="50" charset="0"/>
              <a:sym typeface="Arial"/>
            </a:endParaRPr>
          </a:p>
          <a:p>
            <a:pPr marL="29210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drobnych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cząstek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takich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jak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piasek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9210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metali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takich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, jak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ołów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9210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twardości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węglanowej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9210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smaku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zapachu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chloru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9210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zanieczyszczeń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organicznych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</p:txBody>
      </p:sp>
      <p:sp>
        <p:nvSpPr>
          <p:cNvPr id="1912" name="Google Shape;1912;p73"/>
          <p:cNvSpPr txBox="1"/>
          <p:nvPr/>
        </p:nvSpPr>
        <p:spPr>
          <a:xfrm>
            <a:off x="2925296" y="7920345"/>
            <a:ext cx="24498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</a:rPr>
              <a:t>przetestowany</a:t>
            </a: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29591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084783"/>
                </a:solidFill>
              </a:rPr>
              <a:t>*dotyczy wszystkich materiałów mających kontakt z wodą</a:t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3" name="Google Shape;1913;p73"/>
          <p:cNvSpPr txBox="1"/>
          <p:nvPr/>
        </p:nvSpPr>
        <p:spPr>
          <a:xfrm>
            <a:off x="857550" y="260003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14" name="Google Shape;1914;p73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15" name="Google Shape;1915;p7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74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1" name="Google Shape;1921;p74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B1EB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2" name="Google Shape;1922;p74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23" name="Google Shape;1923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9248" y="2303437"/>
            <a:ext cx="1350641" cy="5402567"/>
          </a:xfrm>
          <a:prstGeom prst="rect">
            <a:avLst/>
          </a:prstGeom>
          <a:noFill/>
          <a:ln>
            <a:noFill/>
          </a:ln>
        </p:spPr>
      </p:pic>
      <p:sp>
        <p:nvSpPr>
          <p:cNvPr id="1924" name="Google Shape;1924;p74"/>
          <p:cNvSpPr/>
          <p:nvPr/>
        </p:nvSpPr>
        <p:spPr>
          <a:xfrm>
            <a:off x="8249389" y="4333430"/>
            <a:ext cx="746125" cy="0"/>
          </a:xfrm>
          <a:custGeom>
            <a:avLst/>
            <a:gdLst/>
            <a:ahLst/>
            <a:cxnLst/>
            <a:rect l="l" t="t" r="r" b="b"/>
            <a:pathLst>
              <a:path w="746125" h="120000" extrusionOk="0">
                <a:moveTo>
                  <a:pt x="746010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5" name="Google Shape;1925;p74"/>
          <p:cNvSpPr/>
          <p:nvPr/>
        </p:nvSpPr>
        <p:spPr>
          <a:xfrm>
            <a:off x="8234148" y="431819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15240" y="0"/>
                </a:ln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80"/>
                </a:lnTo>
                <a:lnTo>
                  <a:pt x="23660" y="30480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6" name="Google Shape;1926;p74"/>
          <p:cNvSpPr/>
          <p:nvPr/>
        </p:nvSpPr>
        <p:spPr>
          <a:xfrm>
            <a:off x="8249389" y="2847486"/>
            <a:ext cx="746125" cy="0"/>
          </a:xfrm>
          <a:custGeom>
            <a:avLst/>
            <a:gdLst/>
            <a:ahLst/>
            <a:cxnLst/>
            <a:rect l="l" t="t" r="r" b="b"/>
            <a:pathLst>
              <a:path w="746125" h="120000" extrusionOk="0">
                <a:moveTo>
                  <a:pt x="746010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7" name="Google Shape;1927;p74"/>
          <p:cNvSpPr/>
          <p:nvPr/>
        </p:nvSpPr>
        <p:spPr>
          <a:xfrm>
            <a:off x="8234148" y="283224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 extrusionOk="0">
                <a:moveTo>
                  <a:pt x="23660" y="0"/>
                </a:moveTo>
                <a:lnTo>
                  <a:pt x="15240" y="0"/>
                </a:ln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80"/>
                </a:lnTo>
                <a:lnTo>
                  <a:pt x="23660" y="30480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8" name="Google Shape;1928;p74"/>
          <p:cNvSpPr/>
          <p:nvPr/>
        </p:nvSpPr>
        <p:spPr>
          <a:xfrm>
            <a:off x="8249389" y="5583858"/>
            <a:ext cx="746125" cy="0"/>
          </a:xfrm>
          <a:custGeom>
            <a:avLst/>
            <a:gdLst/>
            <a:ahLst/>
            <a:cxnLst/>
            <a:rect l="l" t="t" r="r" b="b"/>
            <a:pathLst>
              <a:path w="746125" h="120000" extrusionOk="0">
                <a:moveTo>
                  <a:pt x="746010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9" name="Google Shape;1929;p74"/>
          <p:cNvSpPr/>
          <p:nvPr/>
        </p:nvSpPr>
        <p:spPr>
          <a:xfrm>
            <a:off x="8234148" y="556861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15240" y="0"/>
                </a:ln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80"/>
                </a:lnTo>
                <a:lnTo>
                  <a:pt x="23660" y="30480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0" name="Google Shape;1930;p74"/>
          <p:cNvSpPr/>
          <p:nvPr/>
        </p:nvSpPr>
        <p:spPr>
          <a:xfrm>
            <a:off x="6807047" y="5736872"/>
            <a:ext cx="879475" cy="0"/>
          </a:xfrm>
          <a:custGeom>
            <a:avLst/>
            <a:gdLst/>
            <a:ahLst/>
            <a:cxnLst/>
            <a:rect l="l" t="t" r="r" b="b"/>
            <a:pathLst>
              <a:path w="879475" h="120000" extrusionOk="0">
                <a:moveTo>
                  <a:pt x="0" y="0"/>
                </a:moveTo>
                <a:lnTo>
                  <a:pt x="879157" y="0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1" name="Google Shape;1931;p74"/>
          <p:cNvSpPr/>
          <p:nvPr/>
        </p:nvSpPr>
        <p:spPr>
          <a:xfrm>
            <a:off x="7670964" y="572163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80"/>
                </a:lnTo>
                <a:lnTo>
                  <a:pt x="15240" y="30480"/>
                </a:lnTo>
                <a:lnTo>
                  <a:pt x="23660" y="30480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2" name="Google Shape;1932;p74"/>
          <p:cNvSpPr/>
          <p:nvPr/>
        </p:nvSpPr>
        <p:spPr>
          <a:xfrm>
            <a:off x="6807047" y="4098554"/>
            <a:ext cx="879475" cy="0"/>
          </a:xfrm>
          <a:custGeom>
            <a:avLst/>
            <a:gdLst/>
            <a:ahLst/>
            <a:cxnLst/>
            <a:rect l="l" t="t" r="r" b="b"/>
            <a:pathLst>
              <a:path w="879475" h="120000" extrusionOk="0">
                <a:moveTo>
                  <a:pt x="0" y="0"/>
                </a:moveTo>
                <a:lnTo>
                  <a:pt x="879157" y="0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3" name="Google Shape;1933;p74"/>
          <p:cNvSpPr/>
          <p:nvPr/>
        </p:nvSpPr>
        <p:spPr>
          <a:xfrm>
            <a:off x="7670964" y="40833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79"/>
                </a:lnTo>
                <a:lnTo>
                  <a:pt x="15240" y="30479"/>
                </a:lnTo>
                <a:lnTo>
                  <a:pt x="23660" y="30479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4" name="Google Shape;1934;p74"/>
          <p:cNvSpPr/>
          <p:nvPr/>
        </p:nvSpPr>
        <p:spPr>
          <a:xfrm>
            <a:off x="6807047" y="7006190"/>
            <a:ext cx="879475" cy="0"/>
          </a:xfrm>
          <a:custGeom>
            <a:avLst/>
            <a:gdLst/>
            <a:ahLst/>
            <a:cxnLst/>
            <a:rect l="l" t="t" r="r" b="b"/>
            <a:pathLst>
              <a:path w="879475" h="120000" extrusionOk="0">
                <a:moveTo>
                  <a:pt x="0" y="0"/>
                </a:moveTo>
                <a:lnTo>
                  <a:pt x="879157" y="0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5" name="Google Shape;1935;p74"/>
          <p:cNvSpPr/>
          <p:nvPr/>
        </p:nvSpPr>
        <p:spPr>
          <a:xfrm>
            <a:off x="7670964" y="699095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80"/>
                </a:lnTo>
                <a:lnTo>
                  <a:pt x="15240" y="30480"/>
                </a:lnTo>
                <a:lnTo>
                  <a:pt x="23660" y="30480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6" name="Google Shape;1936;p74"/>
          <p:cNvSpPr/>
          <p:nvPr/>
        </p:nvSpPr>
        <p:spPr>
          <a:xfrm>
            <a:off x="6807047" y="3121607"/>
            <a:ext cx="894715" cy="368935"/>
          </a:xfrm>
          <a:custGeom>
            <a:avLst/>
            <a:gdLst/>
            <a:ahLst/>
            <a:cxnLst/>
            <a:rect l="l" t="t" r="r" b="b"/>
            <a:pathLst>
              <a:path w="894715" h="368935" extrusionOk="0">
                <a:moveTo>
                  <a:pt x="0" y="0"/>
                </a:moveTo>
                <a:lnTo>
                  <a:pt x="894397" y="0"/>
                </a:lnTo>
                <a:lnTo>
                  <a:pt x="894397" y="368884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7" name="Google Shape;1937;p74"/>
          <p:cNvSpPr/>
          <p:nvPr/>
        </p:nvSpPr>
        <p:spPr>
          <a:xfrm>
            <a:off x="7686204" y="347524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79"/>
                </a:lnTo>
                <a:lnTo>
                  <a:pt x="15240" y="30479"/>
                </a:lnTo>
                <a:lnTo>
                  <a:pt x="23660" y="30479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8" name="Google Shape;1938;p74"/>
          <p:cNvSpPr/>
          <p:nvPr/>
        </p:nvSpPr>
        <p:spPr>
          <a:xfrm>
            <a:off x="8254037" y="6574602"/>
            <a:ext cx="741680" cy="0"/>
          </a:xfrm>
          <a:custGeom>
            <a:avLst/>
            <a:gdLst/>
            <a:ahLst/>
            <a:cxnLst/>
            <a:rect l="l" t="t" r="r" b="b"/>
            <a:pathLst>
              <a:path w="741679" h="120000" extrusionOk="0">
                <a:moveTo>
                  <a:pt x="741362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9" name="Google Shape;1939;p74"/>
          <p:cNvSpPr/>
          <p:nvPr/>
        </p:nvSpPr>
        <p:spPr>
          <a:xfrm>
            <a:off x="8238790" y="655936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15240" y="0"/>
                </a:ln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80"/>
                </a:lnTo>
                <a:lnTo>
                  <a:pt x="23660" y="30480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40" name="Google Shape;1940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19304" y="5062563"/>
            <a:ext cx="1609750" cy="294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89876" y="5168798"/>
            <a:ext cx="962418" cy="272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80935" y="5791098"/>
            <a:ext cx="800392" cy="222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9908" y="5874272"/>
            <a:ext cx="605942" cy="605942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74"/>
          <p:cNvSpPr txBox="1"/>
          <p:nvPr/>
        </p:nvSpPr>
        <p:spPr>
          <a:xfrm>
            <a:off x="1047634" y="6346350"/>
            <a:ext cx="605700" cy="47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6034" marR="5080" lvl="0" indent="-13970" algn="ctr" rtl="0">
              <a:lnSpc>
                <a:spcPct val="14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Drobne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cząstki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takie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jak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piasek</a:t>
            </a:r>
            <a:endParaRPr sz="700" dirty="0">
              <a:latin typeface="Gotham Book" pitchFamily="50" charset="0"/>
              <a:sym typeface="Arial"/>
            </a:endParaRPr>
          </a:p>
        </p:txBody>
      </p:sp>
      <p:pic>
        <p:nvPicPr>
          <p:cNvPr id="1945" name="Google Shape;1945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87282" y="5787260"/>
            <a:ext cx="753848" cy="75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Google Shape;1946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74706" y="5794395"/>
            <a:ext cx="752618" cy="752618"/>
          </a:xfrm>
          <a:prstGeom prst="rect">
            <a:avLst/>
          </a:prstGeom>
          <a:noFill/>
          <a:ln>
            <a:noFill/>
          </a:ln>
        </p:spPr>
      </p:pic>
      <p:sp>
        <p:nvSpPr>
          <p:cNvPr id="1948" name="Google Shape;1948;p74"/>
          <p:cNvSpPr txBox="1"/>
          <p:nvPr/>
        </p:nvSpPr>
        <p:spPr>
          <a:xfrm>
            <a:off x="887300" y="1936750"/>
            <a:ext cx="5139000" cy="60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Filtr wody: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Doskonała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filtracja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przeznaczona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do dystrybutorów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gorącej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wody.</a:t>
            </a:r>
            <a:endParaRPr sz="1600" dirty="0">
              <a:latin typeface="Gotham Book" pitchFamily="50" charset="0"/>
              <a:sym typeface="Arial"/>
            </a:endParaRPr>
          </a:p>
        </p:txBody>
      </p:sp>
      <p:sp>
        <p:nvSpPr>
          <p:cNvPr id="1949" name="Google Shape;1949;p74"/>
          <p:cNvSpPr txBox="1"/>
          <p:nvPr/>
        </p:nvSpPr>
        <p:spPr>
          <a:xfrm>
            <a:off x="895337" y="2725364"/>
            <a:ext cx="3931800" cy="19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Potrzebujesz gorącej wody? Dla wkładu PURITY C </a:t>
            </a:r>
            <a:r>
              <a:rPr lang="pl-PL" sz="1100" dirty="0" err="1">
                <a:latin typeface="Gotham Book" pitchFamily="50" charset="0"/>
              </a:rPr>
              <a:t>Dispenser</a:t>
            </a:r>
            <a:r>
              <a:rPr lang="pl-PL" sz="1100" dirty="0">
                <a:latin typeface="Gotham Book" pitchFamily="50" charset="0"/>
              </a:rPr>
              <a:t> to żaden problem. Ten wkład filtracyjny został specjalnie zaprojektowany z myślą o takich sytuacjach. Chroni dyspenser, redukując twardość węglanową i zwalczając często występujący problem kamienia. Usuwa również niepożądane substancje wpływające negatywnie na smak. Natomiast funkcja </a:t>
            </a:r>
            <a:r>
              <a:rPr lang="pl-PL" sz="1100" dirty="0" err="1">
                <a:latin typeface="Gotham Book" pitchFamily="50" charset="0"/>
              </a:rPr>
              <a:t>IntelliBypass</a:t>
            </a:r>
            <a:r>
              <a:rPr lang="pl-PL" sz="1100" dirty="0">
                <a:latin typeface="Gotham Book" pitchFamily="50" charset="0"/>
              </a:rPr>
              <a:t>® pozwala kontrolować stopień twardości – dzięki temu można uzyskać odpowiedni poziom twardości wody, na przykład w celu przygotowania idealnej filiżanki herbaty.</a:t>
            </a:r>
          </a:p>
        </p:txBody>
      </p:sp>
      <p:sp>
        <p:nvSpPr>
          <p:cNvPr id="1950" name="Google Shape;1950;p74"/>
          <p:cNvSpPr txBox="1"/>
          <p:nvPr/>
        </p:nvSpPr>
        <p:spPr>
          <a:xfrm>
            <a:off x="5487677" y="6869969"/>
            <a:ext cx="12066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wstępny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Redukuje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zabrudzenia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951" name="Google Shape;1951;p74"/>
          <p:cNvSpPr txBox="1"/>
          <p:nvPr/>
        </p:nvSpPr>
        <p:spPr>
          <a:xfrm>
            <a:off x="5487676" y="2984403"/>
            <a:ext cx="1598923" cy="73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końcowy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Dodatkowa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warstwa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filtracyjna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dla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doskonałych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rezultatów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952" name="Google Shape;1952;p74"/>
          <p:cNvSpPr txBox="1"/>
          <p:nvPr/>
        </p:nvSpPr>
        <p:spPr>
          <a:xfrm>
            <a:off x="9146928" y="5470809"/>
            <a:ext cx="17178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chemeClr val="lt1"/>
                </a:solidFill>
                <a:latin typeface="Gotham Medium" pitchFamily="50" charset="0"/>
              </a:rPr>
              <a:t>Regulacja twardości wody</a:t>
            </a: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chemeClr val="lt1"/>
                </a:solidFill>
                <a:latin typeface="Gotham Book" pitchFamily="50" charset="0"/>
              </a:rPr>
              <a:t>Do wspaniałych napojów o doskonałym smaku i wyglądzie</a:t>
            </a:r>
            <a:endParaRPr sz="1000" dirty="0">
              <a:solidFill>
                <a:srgbClr val="FFFFFF"/>
              </a:solidFill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53" name="Google Shape;1953;p74"/>
          <p:cNvSpPr txBox="1"/>
          <p:nvPr/>
        </p:nvSpPr>
        <p:spPr>
          <a:xfrm>
            <a:off x="5487677" y="3980718"/>
            <a:ext cx="1301100" cy="101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178435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 z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węgla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aktywnego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Redukuje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substancje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pogarszające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smak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zapach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954" name="Google Shape;1954;p74"/>
          <p:cNvSpPr txBox="1"/>
          <p:nvPr/>
        </p:nvSpPr>
        <p:spPr>
          <a:xfrm>
            <a:off x="5487677" y="4514118"/>
            <a:ext cx="13761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74"/>
          <p:cNvSpPr txBox="1"/>
          <p:nvPr/>
        </p:nvSpPr>
        <p:spPr>
          <a:xfrm>
            <a:off x="5487677" y="5600857"/>
            <a:ext cx="12783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Wymiennik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jonowy</a:t>
            </a:r>
            <a:endParaRPr sz="1000" dirty="0">
              <a:solidFill>
                <a:srgbClr val="084783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Redukuje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kamień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metale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pl-PL" sz="1000" dirty="0" err="1">
                <a:solidFill>
                  <a:srgbClr val="084783"/>
                </a:solidFill>
                <a:latin typeface="Gotham Book" pitchFamily="50" charset="0"/>
              </a:rPr>
              <a:t>np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.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ołów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956" name="Google Shape;1956;p74"/>
          <p:cNvSpPr txBox="1"/>
          <p:nvPr/>
        </p:nvSpPr>
        <p:spPr>
          <a:xfrm>
            <a:off x="9146927" y="6462298"/>
            <a:ext cx="1717799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Chroni </a:t>
            </a:r>
            <a:r>
              <a:rPr lang="en-US" sz="1000" dirty="0" err="1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sprzęt</a:t>
            </a:r>
            <a:r>
              <a:rPr lang="pl-PL" sz="1000" dirty="0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, </a:t>
            </a:r>
            <a:r>
              <a:rPr lang="pl-PL" sz="1000" dirty="0">
                <a:solidFill>
                  <a:schemeClr val="lt1"/>
                </a:solidFill>
                <a:latin typeface="Gotham Book" pitchFamily="50" charset="0"/>
              </a:rPr>
              <a:t>co pozwala obniżyć koszty konserwacji dyspensera</a:t>
            </a:r>
            <a:endParaRPr sz="1000" dirty="0">
              <a:solidFill>
                <a:srgbClr val="FFFFFF"/>
              </a:solidFill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57" name="Google Shape;1957;p74"/>
          <p:cNvSpPr txBox="1"/>
          <p:nvPr/>
        </p:nvSpPr>
        <p:spPr>
          <a:xfrm>
            <a:off x="9146928" y="4233448"/>
            <a:ext cx="142170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Wydajność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filtra: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PURITY C300: 2,784 l PURITY C500: 5,008 l PURITY C1100: 8,480 l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958" name="Google Shape;1958;p74"/>
          <p:cNvSpPr txBox="1"/>
          <p:nvPr/>
        </p:nvSpPr>
        <p:spPr>
          <a:xfrm>
            <a:off x="9146928" y="2747548"/>
            <a:ext cx="1597789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IntelliBypass</a:t>
            </a:r>
            <a:r>
              <a:rPr lang="en-US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®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w</a:t>
            </a: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celu uzyskania oczekiwanego poziomu związku minerałów w wodzie 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1959" name="Google Shape;1959;p74"/>
          <p:cNvSpPr txBox="1"/>
          <p:nvPr/>
        </p:nvSpPr>
        <p:spPr>
          <a:xfrm>
            <a:off x="887298" y="5542077"/>
            <a:ext cx="2753831" cy="16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PURITY C Dispenser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redukuje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: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60" name="Google Shape;1960;p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60271" y="6905001"/>
            <a:ext cx="677226" cy="67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1" name="Google Shape;1961;p74"/>
          <p:cNvSpPr txBox="1"/>
          <p:nvPr/>
        </p:nvSpPr>
        <p:spPr>
          <a:xfrm>
            <a:off x="1887341" y="7451521"/>
            <a:ext cx="822300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Zanieczyszczenia organiczne</a:t>
            </a:r>
            <a:endParaRPr sz="700" dirty="0">
              <a:latin typeface="Gotham Book" pitchFamily="50" charset="0"/>
              <a:sym typeface="Arial"/>
            </a:endParaRPr>
          </a:p>
        </p:txBody>
      </p:sp>
      <p:pic>
        <p:nvPicPr>
          <p:cNvPr id="1962" name="Google Shape;1962;p7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7444" y="6881260"/>
            <a:ext cx="700967" cy="700967"/>
          </a:xfrm>
          <a:prstGeom prst="rect">
            <a:avLst/>
          </a:prstGeom>
          <a:noFill/>
          <a:ln>
            <a:noFill/>
          </a:ln>
        </p:spPr>
      </p:pic>
      <p:sp>
        <p:nvSpPr>
          <p:cNvPr id="1964" name="Google Shape;1964;p74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65" name="Google Shape;1965;p74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0B1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66" name="Google Shape;1966;p7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969" name="Google Shape;1969;p74"/>
          <p:cNvSpPr txBox="1"/>
          <p:nvPr/>
        </p:nvSpPr>
        <p:spPr>
          <a:xfrm>
            <a:off x="887299" y="626019"/>
            <a:ext cx="469773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PURITY C Dispenser</a:t>
            </a:r>
            <a:endParaRPr sz="3200" b="0" i="0" dirty="0">
              <a:solidFill>
                <a:srgbClr val="084783"/>
              </a:solidFill>
              <a:latin typeface="Gotham Book" pitchFamily="50" charset="0"/>
              <a:sym typeface="Arial"/>
            </a:endParaRPr>
          </a:p>
        </p:txBody>
      </p:sp>
      <p:sp>
        <p:nvSpPr>
          <p:cNvPr id="2" name="Google Shape;1944;p74">
            <a:extLst>
              <a:ext uri="{FF2B5EF4-FFF2-40B4-BE49-F238E27FC236}">
                <a16:creationId xmlns:a16="http://schemas.microsoft.com/office/drawing/2014/main" id="{64753AD6-6FB9-DA9A-E79E-103CEC3DD103}"/>
              </a:ext>
            </a:extLst>
          </p:cNvPr>
          <p:cNvSpPr txBox="1"/>
          <p:nvPr/>
        </p:nvSpPr>
        <p:spPr>
          <a:xfrm>
            <a:off x="1966665" y="6399016"/>
            <a:ext cx="605700" cy="32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6034" marR="5080" lvl="0" indent="-13970" algn="ctr" rtl="0">
              <a:lnSpc>
                <a:spcPct val="14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Metale, takie jak ołów</a:t>
            </a:r>
            <a:endParaRPr sz="700" dirty="0">
              <a:latin typeface="Gotham Book" pitchFamily="50" charset="0"/>
              <a:sym typeface="Arial"/>
            </a:endParaRPr>
          </a:p>
        </p:txBody>
      </p:sp>
      <p:sp>
        <p:nvSpPr>
          <p:cNvPr id="3" name="Google Shape;1944;p74">
            <a:extLst>
              <a:ext uri="{FF2B5EF4-FFF2-40B4-BE49-F238E27FC236}">
                <a16:creationId xmlns:a16="http://schemas.microsoft.com/office/drawing/2014/main" id="{B3C11A2D-3FFF-9235-4FBA-5D544F77C4B8}"/>
              </a:ext>
            </a:extLst>
          </p:cNvPr>
          <p:cNvSpPr txBox="1"/>
          <p:nvPr/>
        </p:nvSpPr>
        <p:spPr>
          <a:xfrm>
            <a:off x="2952679" y="6390263"/>
            <a:ext cx="605700" cy="32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6034" marR="5080" lvl="0" indent="-13970" algn="ctr" rtl="0">
              <a:lnSpc>
                <a:spcPct val="14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dirty="0">
                <a:solidFill>
                  <a:srgbClr val="084783"/>
                </a:solidFill>
                <a:latin typeface="Gotham Book" pitchFamily="50" charset="0"/>
              </a:rPr>
              <a:t>Twardość węglanową</a:t>
            </a:r>
            <a:endParaRPr sz="700" dirty="0">
              <a:latin typeface="Gotham Book" pitchFamily="50" charset="0"/>
              <a:sym typeface="Arial"/>
            </a:endParaRPr>
          </a:p>
        </p:txBody>
      </p:sp>
      <p:sp>
        <p:nvSpPr>
          <p:cNvPr id="4" name="Google Shape;1944;p74">
            <a:extLst>
              <a:ext uri="{FF2B5EF4-FFF2-40B4-BE49-F238E27FC236}">
                <a16:creationId xmlns:a16="http://schemas.microsoft.com/office/drawing/2014/main" id="{260EB53C-715C-222C-4E27-1EDEC7DFF259}"/>
              </a:ext>
            </a:extLst>
          </p:cNvPr>
          <p:cNvSpPr txBox="1"/>
          <p:nvPr/>
        </p:nvSpPr>
        <p:spPr>
          <a:xfrm>
            <a:off x="842968" y="7392404"/>
            <a:ext cx="822299" cy="32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6034" marR="5080" lvl="0" indent="-13970" algn="ctr" rtl="0">
              <a:lnSpc>
                <a:spcPct val="14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700" dirty="0">
                <a:solidFill>
                  <a:srgbClr val="084783"/>
                </a:solidFill>
                <a:latin typeface="Gotham Book" pitchFamily="50" charset="0"/>
              </a:rPr>
              <a:t>Smak i zapach chloru</a:t>
            </a:r>
            <a:endParaRPr sz="700" dirty="0">
              <a:latin typeface="Gotham Book" pitchFamily="50" charset="0"/>
              <a:sym typeface="Arial"/>
            </a:endParaRPr>
          </a:p>
        </p:txBody>
      </p:sp>
      <p:sp>
        <p:nvSpPr>
          <p:cNvPr id="5" name="Google Shape;57;p7">
            <a:extLst>
              <a:ext uri="{FF2B5EF4-FFF2-40B4-BE49-F238E27FC236}">
                <a16:creationId xmlns:a16="http://schemas.microsoft.com/office/drawing/2014/main" id="{779010F7-DB79-F82F-2B9B-7FEAF0915671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" name="Prostokąt 5">
            <a:hlinkClick r:id="rId13"/>
            <a:extLst>
              <a:ext uri="{FF2B5EF4-FFF2-40B4-BE49-F238E27FC236}">
                <a16:creationId xmlns:a16="http://schemas.microsoft.com/office/drawing/2014/main" id="{3F24C268-1FDC-618A-E42C-BA175AD8466D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4" name="Google Shape;1974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2532" y="2226311"/>
            <a:ext cx="348762" cy="96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4650" y="2327090"/>
            <a:ext cx="348763" cy="968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Google Shape;1976;p75"/>
          <p:cNvSpPr txBox="1"/>
          <p:nvPr/>
        </p:nvSpPr>
        <p:spPr>
          <a:xfrm>
            <a:off x="887300" y="1302325"/>
            <a:ext cx="1999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84783"/>
                </a:solidFill>
                <a:latin typeface="Gotham Book" pitchFamily="50" charset="0"/>
              </a:rPr>
              <a:t>Dane techniczne</a:t>
            </a:r>
            <a:endParaRPr sz="1600">
              <a:latin typeface="Gotham Book" pitchFamily="50" charset="0"/>
              <a:sym typeface="Arial"/>
            </a:endParaRPr>
          </a:p>
        </p:txBody>
      </p:sp>
      <p:graphicFrame>
        <p:nvGraphicFramePr>
          <p:cNvPr id="1977" name="Google Shape;1977;p75"/>
          <p:cNvGraphicFramePr/>
          <p:nvPr>
            <p:extLst>
              <p:ext uri="{D42A27DB-BD31-4B8C-83A1-F6EECF244321}">
                <p14:modId xmlns:p14="http://schemas.microsoft.com/office/powerpoint/2010/main" val="1594633529"/>
              </p:ext>
            </p:extLst>
          </p:nvPr>
        </p:nvGraphicFramePr>
        <p:xfrm>
          <a:off x="908088" y="3309341"/>
          <a:ext cx="13310275" cy="2555975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448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10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9525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222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BRITA PURITY C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u="none" strike="noStrike" cap="none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Dispenser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C300	 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               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BRITA PURITY C </a:t>
                      </a:r>
                      <a:r>
                        <a:rPr lang="pl-PL" sz="1000" u="none" strike="noStrike" cap="none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Dispenser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C500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95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BRITA PURITY C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u="none" strike="noStrike" cap="none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Dispenser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C1100</a:t>
                      </a:r>
                      <a:endParaRPr sz="1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95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Technolo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gia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dekarbonizacja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 1 przy twardości węglanowej 10°dH / ustawienie obejścia 40%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2,784 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5,008 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8,480 l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Maks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ciśnienie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robocze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 bar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y do maks.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8.6 bara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Temperatura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wody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na wejściu</a:t>
                      </a:r>
                      <a:endParaRPr sz="1000" dirty="0">
                        <a:solidFill>
                          <a:srgbClr val="084783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 – 30 °C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znamionowy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60 l/h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100 l/h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Strata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ciśnienia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znamionowy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109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0.25 bar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2720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0.5 bar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(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głowicy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filtra z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wkładem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filtracyjnym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125 x 119 x 466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144 x 144 x 557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184 x 184 x 557 mm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Waga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sucho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/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na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mokro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1156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2.8 / 4.2 kg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108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4.6 / 6.9 kg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1061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7.7 / 12.5 kg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Połączenia (wejście/wyjście)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 3/8“ 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lub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John Guest 8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Położenie robocze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poziom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i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pionow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978" name="Google Shape;1978;p75"/>
          <p:cNvSpPr txBox="1"/>
          <p:nvPr/>
        </p:nvSpPr>
        <p:spPr>
          <a:xfrm>
            <a:off x="964189" y="5922964"/>
            <a:ext cx="12545100" cy="14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76835" marR="5080" lvl="0" indent="-64769" algn="l" rtl="0">
              <a:lnSpc>
                <a:spcPct val="108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1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Podane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wydajności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zostały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przetestowane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obliczone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na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podstawie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normalnego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zastosowania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warunków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pracy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maszyny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. Ze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względu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na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wpływy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zewnętrzne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(np.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różnice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jakości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wody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surowej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i/lub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typie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urządzenia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)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mogą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wystąpić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odchylenia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od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tych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825" baseline="30000" dirty="0" err="1">
                <a:solidFill>
                  <a:srgbClr val="084783"/>
                </a:solidFill>
                <a:latin typeface="Gotham Book" pitchFamily="50" charset="0"/>
              </a:rPr>
              <a:t>wyników</a:t>
            </a:r>
            <a:r>
              <a:rPr lang="en-US" sz="825" baseline="300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025" dirty="0">
              <a:latin typeface="Gotham Book" pitchFamily="50" charset="0"/>
              <a:sym typeface="Arial"/>
            </a:endParaRPr>
          </a:p>
        </p:txBody>
      </p:sp>
      <p:sp>
        <p:nvSpPr>
          <p:cNvPr id="1979" name="Google Shape;1979;p75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80" name="Google Shape;1980;p75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81" name="Google Shape;1981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982" name="Google Shape;1982;p75"/>
          <p:cNvSpPr txBox="1"/>
          <p:nvPr/>
        </p:nvSpPr>
        <p:spPr>
          <a:xfrm>
            <a:off x="887299" y="626019"/>
            <a:ext cx="469773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PURITY C Dispenser</a:t>
            </a:r>
            <a:endParaRPr sz="3200" b="0" i="0" dirty="0">
              <a:solidFill>
                <a:srgbClr val="084783"/>
              </a:solidFill>
              <a:latin typeface="Gotham Book" pitchFamily="50" charset="0"/>
              <a:sym typeface="Arial"/>
            </a:endParaRPr>
          </a:p>
        </p:txBody>
      </p:sp>
      <p:pic>
        <p:nvPicPr>
          <p:cNvPr id="1983" name="Google Shape;1983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72650" y="2295087"/>
            <a:ext cx="348762" cy="9687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58E6881F-E68E-5170-DB40-CE5E917DCA66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7"/>
            <a:extLst>
              <a:ext uri="{FF2B5EF4-FFF2-40B4-BE49-F238E27FC236}">
                <a16:creationId xmlns:a16="http://schemas.microsoft.com/office/drawing/2014/main" id="{EAA5B12E-AC2B-C763-E159-E9B2A07DBB0E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0" name="Google Shape;1990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153996" cy="7456881"/>
          </a:xfrm>
          <a:prstGeom prst="rect">
            <a:avLst/>
          </a:prstGeom>
          <a:noFill/>
          <a:ln>
            <a:noFill/>
          </a:ln>
        </p:spPr>
      </p:pic>
      <p:sp>
        <p:nvSpPr>
          <p:cNvPr id="1991" name="Google Shape;1991;p76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92" name="Google Shape;1992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1445" y="7681836"/>
            <a:ext cx="379318" cy="381533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76"/>
          <p:cNvSpPr txBox="1"/>
          <p:nvPr/>
        </p:nvSpPr>
        <p:spPr>
          <a:xfrm>
            <a:off x="5166823" y="7879184"/>
            <a:ext cx="276860" cy="1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29209" marR="5080" lvl="0" indent="-17145" algn="l" rtl="0">
              <a:lnSpc>
                <a:spcPct val="10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AS/NZS 3497 WMK60031</a:t>
            </a:r>
            <a:endParaRPr sz="300">
              <a:latin typeface="Arial"/>
              <a:ea typeface="Arial"/>
              <a:cs typeface="Arial"/>
              <a:sym typeface="Arial"/>
            </a:endParaRPr>
          </a:p>
          <a:p>
            <a:pPr marL="3937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3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SAI Global</a:t>
            </a:r>
            <a:endParaRPr sz="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4" name="Google Shape;1994;p76"/>
          <p:cNvSpPr txBox="1"/>
          <p:nvPr/>
        </p:nvSpPr>
        <p:spPr>
          <a:xfrm>
            <a:off x="5757853" y="7753053"/>
            <a:ext cx="3798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</a:rPr>
              <a:t>wymieniony komponent NSF</a:t>
            </a: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5" name="Google Shape;1995;p76"/>
          <p:cNvGrpSpPr/>
          <p:nvPr/>
        </p:nvGrpSpPr>
        <p:grpSpPr>
          <a:xfrm>
            <a:off x="2265190" y="7624943"/>
            <a:ext cx="2555790" cy="491199"/>
            <a:chOff x="2265190" y="7624943"/>
            <a:chExt cx="2555790" cy="491199"/>
          </a:xfrm>
        </p:grpSpPr>
        <p:pic>
          <p:nvPicPr>
            <p:cNvPr id="1996" name="Google Shape;1996;p7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21498" y="7780883"/>
              <a:ext cx="138087" cy="137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7" name="Google Shape;1997;p7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92317" y="7778534"/>
              <a:ext cx="119888" cy="1423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8" name="Google Shape;1998;p7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51862" y="7778533"/>
              <a:ext cx="111912" cy="142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9" name="Google Shape;1999;p7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26328" y="7952137"/>
              <a:ext cx="433655" cy="91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0" name="Google Shape;2000;p7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457531" y="7624943"/>
              <a:ext cx="363449" cy="491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1" name="Google Shape;2001;p7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562779" y="7739126"/>
              <a:ext cx="157848" cy="152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2" name="Google Shape;2002;p7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486870" y="7652488"/>
              <a:ext cx="305366" cy="299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3" name="Google Shape;2003;p7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511692" y="8040475"/>
              <a:ext cx="216500" cy="5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4" name="Google Shape;2004;p7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743568" y="7683250"/>
              <a:ext cx="423862" cy="360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5" name="Google Shape;2005;p76"/>
            <p:cNvSpPr/>
            <p:nvPr/>
          </p:nvSpPr>
          <p:spPr>
            <a:xfrm>
              <a:off x="2265190" y="7784838"/>
              <a:ext cx="464184" cy="141605"/>
            </a:xfrm>
            <a:custGeom>
              <a:avLst/>
              <a:gdLst/>
              <a:ahLst/>
              <a:cxnLst/>
              <a:rect l="l" t="t" r="r" b="b"/>
              <a:pathLst>
                <a:path w="464185" h="141604" extrusionOk="0">
                  <a:moveTo>
                    <a:pt x="292252" y="0"/>
                  </a:moveTo>
                  <a:lnTo>
                    <a:pt x="271348" y="0"/>
                  </a:lnTo>
                  <a:lnTo>
                    <a:pt x="311404" y="141071"/>
                  </a:lnTo>
                  <a:lnTo>
                    <a:pt x="332498" y="141071"/>
                  </a:lnTo>
                  <a:lnTo>
                    <a:pt x="339750" y="116078"/>
                  </a:lnTo>
                  <a:lnTo>
                    <a:pt x="322719" y="116078"/>
                  </a:lnTo>
                  <a:lnTo>
                    <a:pt x="292252" y="0"/>
                  </a:lnTo>
                  <a:close/>
                </a:path>
                <a:path w="464185" h="141604" extrusionOk="0">
                  <a:moveTo>
                    <a:pt x="386153" y="20523"/>
                  </a:moveTo>
                  <a:lnTo>
                    <a:pt x="367474" y="20523"/>
                  </a:lnTo>
                  <a:lnTo>
                    <a:pt x="400126" y="141071"/>
                  </a:lnTo>
                  <a:lnTo>
                    <a:pt x="421779" y="141071"/>
                  </a:lnTo>
                  <a:lnTo>
                    <a:pt x="428905" y="117043"/>
                  </a:lnTo>
                  <a:lnTo>
                    <a:pt x="412419" y="117043"/>
                  </a:lnTo>
                  <a:lnTo>
                    <a:pt x="386153" y="20523"/>
                  </a:lnTo>
                  <a:close/>
                </a:path>
                <a:path w="464185" h="141604" extrusionOk="0">
                  <a:moveTo>
                    <a:pt x="463613" y="0"/>
                  </a:moveTo>
                  <a:lnTo>
                    <a:pt x="444461" y="0"/>
                  </a:lnTo>
                  <a:lnTo>
                    <a:pt x="412419" y="117043"/>
                  </a:lnTo>
                  <a:lnTo>
                    <a:pt x="428905" y="117043"/>
                  </a:lnTo>
                  <a:lnTo>
                    <a:pt x="463613" y="0"/>
                  </a:lnTo>
                  <a:close/>
                </a:path>
                <a:path w="464185" h="141604" extrusionOk="0">
                  <a:moveTo>
                    <a:pt x="380568" y="0"/>
                  </a:moveTo>
                  <a:lnTo>
                    <a:pt x="356323" y="0"/>
                  </a:lnTo>
                  <a:lnTo>
                    <a:pt x="322719" y="116078"/>
                  </a:lnTo>
                  <a:lnTo>
                    <a:pt x="339750" y="116078"/>
                  </a:lnTo>
                  <a:lnTo>
                    <a:pt x="367474" y="20523"/>
                  </a:lnTo>
                  <a:lnTo>
                    <a:pt x="386153" y="20523"/>
                  </a:lnTo>
                  <a:lnTo>
                    <a:pt x="380568" y="0"/>
                  </a:lnTo>
                  <a:close/>
                </a:path>
                <a:path w="464185" h="141604" extrusionOk="0">
                  <a:moveTo>
                    <a:pt x="199872" y="16611"/>
                  </a:moveTo>
                  <a:lnTo>
                    <a:pt x="180530" y="16611"/>
                  </a:lnTo>
                  <a:lnTo>
                    <a:pt x="180530" y="141071"/>
                  </a:lnTo>
                  <a:lnTo>
                    <a:pt x="199872" y="141071"/>
                  </a:lnTo>
                  <a:lnTo>
                    <a:pt x="199872" y="16611"/>
                  </a:lnTo>
                  <a:close/>
                </a:path>
                <a:path w="464185" h="141604" extrusionOk="0">
                  <a:moveTo>
                    <a:pt x="247167" y="0"/>
                  </a:moveTo>
                  <a:lnTo>
                    <a:pt x="133235" y="0"/>
                  </a:lnTo>
                  <a:lnTo>
                    <a:pt x="133235" y="16611"/>
                  </a:lnTo>
                  <a:lnTo>
                    <a:pt x="247167" y="16611"/>
                  </a:lnTo>
                  <a:lnTo>
                    <a:pt x="247167" y="0"/>
                  </a:lnTo>
                  <a:close/>
                </a:path>
                <a:path w="464185" h="141604" extrusionOk="0">
                  <a:moveTo>
                    <a:pt x="19329" y="0"/>
                  </a:moveTo>
                  <a:lnTo>
                    <a:pt x="0" y="0"/>
                  </a:lnTo>
                  <a:lnTo>
                    <a:pt x="0" y="141071"/>
                  </a:lnTo>
                  <a:lnTo>
                    <a:pt x="19329" y="141071"/>
                  </a:lnTo>
                  <a:lnTo>
                    <a:pt x="19329" y="66230"/>
                  </a:lnTo>
                  <a:lnTo>
                    <a:pt x="44601" y="66230"/>
                  </a:lnTo>
                  <a:lnTo>
                    <a:pt x="41808" y="63119"/>
                  </a:lnTo>
                  <a:lnTo>
                    <a:pt x="43180" y="61747"/>
                  </a:lnTo>
                  <a:lnTo>
                    <a:pt x="19329" y="61747"/>
                  </a:lnTo>
                  <a:lnTo>
                    <a:pt x="19329" y="0"/>
                  </a:lnTo>
                  <a:close/>
                </a:path>
                <a:path w="464185" h="141604" extrusionOk="0">
                  <a:moveTo>
                    <a:pt x="44601" y="66230"/>
                  </a:moveTo>
                  <a:lnTo>
                    <a:pt x="19329" y="66230"/>
                  </a:lnTo>
                  <a:lnTo>
                    <a:pt x="84416" y="141071"/>
                  </a:lnTo>
                  <a:lnTo>
                    <a:pt x="111772" y="141071"/>
                  </a:lnTo>
                  <a:lnTo>
                    <a:pt x="44601" y="66230"/>
                  </a:lnTo>
                  <a:close/>
                </a:path>
                <a:path w="464185" h="141604" extrusionOk="0">
                  <a:moveTo>
                    <a:pt x="104927" y="0"/>
                  </a:moveTo>
                  <a:lnTo>
                    <a:pt x="78181" y="0"/>
                  </a:lnTo>
                  <a:lnTo>
                    <a:pt x="19329" y="61747"/>
                  </a:lnTo>
                  <a:lnTo>
                    <a:pt x="43180" y="61747"/>
                  </a:lnTo>
                  <a:lnTo>
                    <a:pt x="104927" y="0"/>
                  </a:lnTo>
                  <a:close/>
                </a:path>
              </a:pathLst>
            </a:custGeom>
            <a:solidFill>
              <a:srgbClr val="0094C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06" name="Google Shape;2006;p76"/>
          <p:cNvSpPr txBox="1"/>
          <p:nvPr/>
        </p:nvSpPr>
        <p:spPr>
          <a:xfrm>
            <a:off x="2505854" y="7956941"/>
            <a:ext cx="246379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tested*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76"/>
          <p:cNvSpPr txBox="1">
            <a:spLocks noGrp="1"/>
          </p:cNvSpPr>
          <p:nvPr>
            <p:ph type="title"/>
          </p:nvPr>
        </p:nvSpPr>
        <p:spPr>
          <a:xfrm>
            <a:off x="8724190" y="2001293"/>
            <a:ext cx="5782641" cy="17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CLARITY Safe X3</a:t>
            </a:r>
            <a:endParaRPr dirty="0">
              <a:latin typeface="Gotham Book" pitchFamily="50" charset="0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175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Filtr do wody: Filtr antybakteryjny zapewniający wyjątkową higienę w szczególnie wymagających środowiskach.</a:t>
            </a:r>
            <a:br>
              <a:rPr lang="pl-PL" sz="2000" dirty="0">
                <a:solidFill>
                  <a:srgbClr val="FFFFFF"/>
                </a:solidFill>
                <a:latin typeface="Gotham Book" pitchFamily="50" charset="0"/>
              </a:rPr>
            </a:br>
            <a:endParaRPr sz="2000" dirty="0">
              <a:latin typeface="Gotham Book" pitchFamily="50" charset="0"/>
            </a:endParaRPr>
          </a:p>
        </p:txBody>
      </p:sp>
      <p:sp>
        <p:nvSpPr>
          <p:cNvPr id="2008" name="Google Shape;2008;p76"/>
          <p:cNvSpPr txBox="1"/>
          <p:nvPr/>
        </p:nvSpPr>
        <p:spPr>
          <a:xfrm>
            <a:off x="8752186" y="3561427"/>
            <a:ext cx="5522001" cy="2755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Działa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w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połączeniu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z CLARITY Protect i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dodatkowo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:</a:t>
            </a:r>
            <a:endParaRPr sz="1600" dirty="0">
              <a:latin typeface="Gotham Book" pitchFamily="50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850" dirty="0">
              <a:latin typeface="Gotham Book" pitchFamily="50" charset="0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  <a:sym typeface="Arial"/>
              </a:rPr>
              <a:t>Redu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k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uje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:</a:t>
            </a:r>
            <a:endParaRPr sz="1600" dirty="0">
              <a:latin typeface="Gotham Book" pitchFamily="50" charset="0"/>
              <a:sym typeface="Arial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drobn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cząste</a:t>
            </a:r>
            <a:r>
              <a:rPr lang="pl-PL" sz="1600" dirty="0" err="1">
                <a:solidFill>
                  <a:srgbClr val="FFFFFF"/>
                </a:solidFill>
                <a:latin typeface="Gotham Book" pitchFamily="50" charset="0"/>
              </a:rPr>
              <a:t>czki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taki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e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jak </a:t>
            </a: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mikroplastik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Gotham Book" pitchFamily="50" charset="0"/>
              </a:rPr>
              <a:t>bakteri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e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264160" lvl="0" indent="-251459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cyst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y</a:t>
            </a:r>
            <a:r>
              <a:rPr lang="en-US" sz="16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Gotham Book" pitchFamily="50" charset="0"/>
              </a:rPr>
              <a:t>mikrobiologiczne</a:t>
            </a:r>
            <a:endParaRPr sz="1600" dirty="0">
              <a:solidFill>
                <a:srgbClr val="FFFFFF"/>
              </a:solidFill>
              <a:latin typeface="Gotham Book" pitchFamily="50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78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Gotham Book" pitchFamily="50" charset="0"/>
            </a:endParaRPr>
          </a:p>
        </p:txBody>
      </p:sp>
      <p:sp>
        <p:nvSpPr>
          <p:cNvPr id="2009" name="Google Shape;2009;p76"/>
          <p:cNvSpPr txBox="1"/>
          <p:nvPr/>
        </p:nvSpPr>
        <p:spPr>
          <a:xfrm>
            <a:off x="2014190" y="8168762"/>
            <a:ext cx="4155300" cy="1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084783"/>
                </a:solidFill>
              </a:rPr>
              <a:t>*</a:t>
            </a:r>
            <a:r>
              <a:rPr lang="en-US" sz="600" dirty="0" err="1">
                <a:solidFill>
                  <a:srgbClr val="084783"/>
                </a:solidFill>
              </a:rPr>
              <a:t>dotyczy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wszystkich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materiałów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mających</a:t>
            </a:r>
            <a:r>
              <a:rPr lang="en-US" sz="600" dirty="0">
                <a:solidFill>
                  <a:srgbClr val="084783"/>
                </a:solidFill>
              </a:rPr>
              <a:t> </a:t>
            </a:r>
            <a:r>
              <a:rPr lang="en-US" sz="600" dirty="0" err="1">
                <a:solidFill>
                  <a:srgbClr val="084783"/>
                </a:solidFill>
              </a:rPr>
              <a:t>kontakt</a:t>
            </a:r>
            <a:r>
              <a:rPr lang="en-US" sz="600" dirty="0">
                <a:solidFill>
                  <a:srgbClr val="084783"/>
                </a:solidFill>
              </a:rPr>
              <a:t> z </a:t>
            </a:r>
            <a:r>
              <a:rPr lang="en-US" sz="600" dirty="0" err="1">
                <a:solidFill>
                  <a:srgbClr val="084783"/>
                </a:solidFill>
              </a:rPr>
              <a:t>wodą</a:t>
            </a:r>
            <a:r>
              <a:rPr lang="en-US" sz="600" dirty="0">
                <a:solidFill>
                  <a:srgbClr val="084783"/>
                </a:solidFill>
              </a:rPr>
              <a:t>, **</a:t>
            </a:r>
            <a:r>
              <a:rPr lang="en-US" sz="600" dirty="0" err="1">
                <a:solidFill>
                  <a:srgbClr val="084783"/>
                </a:solidFill>
              </a:rPr>
              <a:t>dotyczy</a:t>
            </a:r>
            <a:r>
              <a:rPr lang="en-US" sz="600" dirty="0">
                <a:solidFill>
                  <a:srgbClr val="084783"/>
                </a:solidFill>
              </a:rPr>
              <a:t> w </a:t>
            </a:r>
            <a:r>
              <a:rPr lang="en-US" sz="600" dirty="0" err="1">
                <a:solidFill>
                  <a:srgbClr val="084783"/>
                </a:solidFill>
              </a:rPr>
              <a:t>połączeniu</a:t>
            </a:r>
            <a:r>
              <a:rPr lang="en-US" sz="600" dirty="0">
                <a:solidFill>
                  <a:srgbClr val="084783"/>
                </a:solidFill>
              </a:rPr>
              <a:t> z </a:t>
            </a:r>
            <a:r>
              <a:rPr lang="en-US" sz="600" dirty="0" err="1">
                <a:solidFill>
                  <a:srgbClr val="084783"/>
                </a:solidFill>
              </a:rPr>
              <a:t>dystrybutorem</a:t>
            </a:r>
            <a:r>
              <a:rPr lang="en-US" sz="600" dirty="0">
                <a:solidFill>
                  <a:srgbClr val="084783"/>
                </a:solidFill>
              </a:rPr>
              <a:t> wody</a:t>
            </a:r>
            <a:endParaRPr sz="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0" name="Google Shape;2010;p7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11" name="Google Shape;2011;p76"/>
          <p:cNvSpPr txBox="1"/>
          <p:nvPr/>
        </p:nvSpPr>
        <p:spPr>
          <a:xfrm>
            <a:off x="857550" y="260003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12" name="Google Shape;2012;p76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77"/>
          <p:cNvSpPr/>
          <p:nvPr/>
        </p:nvSpPr>
        <p:spPr>
          <a:xfrm>
            <a:off x="8120606" y="950"/>
            <a:ext cx="7075169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18" name="Google Shape;201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1925" y="2299995"/>
            <a:ext cx="6039408" cy="48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Google Shape;2019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25742" y="5181803"/>
            <a:ext cx="1843570" cy="2614154"/>
          </a:xfrm>
          <a:prstGeom prst="rect">
            <a:avLst/>
          </a:prstGeom>
          <a:noFill/>
          <a:ln>
            <a:noFill/>
          </a:ln>
        </p:spPr>
      </p:pic>
      <p:sp>
        <p:nvSpPr>
          <p:cNvPr id="2020" name="Google Shape;2020;p77"/>
          <p:cNvSpPr/>
          <p:nvPr/>
        </p:nvSpPr>
        <p:spPr>
          <a:xfrm>
            <a:off x="0" y="3817724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30726" y="0"/>
                </a:moveTo>
                <a:lnTo>
                  <a:pt x="981800" y="997"/>
                </a:lnTo>
                <a:lnTo>
                  <a:pt x="933464" y="3964"/>
                </a:lnTo>
                <a:lnTo>
                  <a:pt x="885756" y="8861"/>
                </a:lnTo>
                <a:lnTo>
                  <a:pt x="838712" y="15650"/>
                </a:lnTo>
                <a:lnTo>
                  <a:pt x="792369" y="24292"/>
                </a:lnTo>
                <a:lnTo>
                  <a:pt x="746761" y="34749"/>
                </a:lnTo>
                <a:lnTo>
                  <a:pt x="701926" y="46982"/>
                </a:lnTo>
                <a:lnTo>
                  <a:pt x="657900" y="60953"/>
                </a:lnTo>
                <a:lnTo>
                  <a:pt x="614720" y="76622"/>
                </a:lnTo>
                <a:lnTo>
                  <a:pt x="572420" y="93952"/>
                </a:lnTo>
                <a:lnTo>
                  <a:pt x="531038" y="112903"/>
                </a:lnTo>
                <a:lnTo>
                  <a:pt x="490610" y="133437"/>
                </a:lnTo>
                <a:lnTo>
                  <a:pt x="451172" y="155516"/>
                </a:lnTo>
                <a:lnTo>
                  <a:pt x="412760" y="179101"/>
                </a:lnTo>
                <a:lnTo>
                  <a:pt x="375411" y="204152"/>
                </a:lnTo>
                <a:lnTo>
                  <a:pt x="339160" y="230633"/>
                </a:lnTo>
                <a:lnTo>
                  <a:pt x="304044" y="258503"/>
                </a:lnTo>
                <a:lnTo>
                  <a:pt x="270100" y="287725"/>
                </a:lnTo>
                <a:lnTo>
                  <a:pt x="237363" y="318259"/>
                </a:lnTo>
                <a:lnTo>
                  <a:pt x="205870" y="350067"/>
                </a:lnTo>
                <a:lnTo>
                  <a:pt x="175656" y="383111"/>
                </a:lnTo>
                <a:lnTo>
                  <a:pt x="146759" y="417352"/>
                </a:lnTo>
                <a:lnTo>
                  <a:pt x="119214" y="452751"/>
                </a:lnTo>
                <a:lnTo>
                  <a:pt x="93058" y="489270"/>
                </a:lnTo>
                <a:lnTo>
                  <a:pt x="68327" y="526870"/>
                </a:lnTo>
                <a:lnTo>
                  <a:pt x="45057" y="565513"/>
                </a:lnTo>
                <a:lnTo>
                  <a:pt x="23284" y="605159"/>
                </a:lnTo>
                <a:lnTo>
                  <a:pt x="3045" y="645770"/>
                </a:lnTo>
                <a:lnTo>
                  <a:pt x="0" y="652546"/>
                </a:lnTo>
                <a:lnTo>
                  <a:pt x="0" y="1648191"/>
                </a:lnTo>
                <a:lnTo>
                  <a:pt x="17050" y="1684184"/>
                </a:lnTo>
                <a:lnTo>
                  <a:pt x="37815" y="1723998"/>
                </a:lnTo>
                <a:lnTo>
                  <a:pt x="60014" y="1762855"/>
                </a:lnTo>
                <a:lnTo>
                  <a:pt x="83615" y="1800716"/>
                </a:lnTo>
                <a:lnTo>
                  <a:pt x="108583" y="1837546"/>
                </a:lnTo>
                <a:lnTo>
                  <a:pt x="134885" y="1873307"/>
                </a:lnTo>
                <a:lnTo>
                  <a:pt x="162488" y="1907963"/>
                </a:lnTo>
                <a:lnTo>
                  <a:pt x="191357" y="1941475"/>
                </a:lnTo>
                <a:lnTo>
                  <a:pt x="221459" y="1973808"/>
                </a:lnTo>
                <a:lnTo>
                  <a:pt x="252760" y="2004924"/>
                </a:lnTo>
                <a:lnTo>
                  <a:pt x="285228" y="2034787"/>
                </a:lnTo>
                <a:lnTo>
                  <a:pt x="318827" y="2063358"/>
                </a:lnTo>
                <a:lnTo>
                  <a:pt x="353526" y="2090602"/>
                </a:lnTo>
                <a:lnTo>
                  <a:pt x="389290" y="2116482"/>
                </a:lnTo>
                <a:lnTo>
                  <a:pt x="426085" y="2140960"/>
                </a:lnTo>
                <a:lnTo>
                  <a:pt x="463878" y="2163999"/>
                </a:lnTo>
                <a:lnTo>
                  <a:pt x="502636" y="2185562"/>
                </a:lnTo>
                <a:lnTo>
                  <a:pt x="542325" y="2205613"/>
                </a:lnTo>
                <a:lnTo>
                  <a:pt x="582910" y="2224115"/>
                </a:lnTo>
                <a:lnTo>
                  <a:pt x="624360" y="2241030"/>
                </a:lnTo>
                <a:lnTo>
                  <a:pt x="666639" y="2256321"/>
                </a:lnTo>
                <a:lnTo>
                  <a:pt x="709715" y="2269952"/>
                </a:lnTo>
                <a:lnTo>
                  <a:pt x="753554" y="2281885"/>
                </a:lnTo>
                <a:lnTo>
                  <a:pt x="798122" y="2292084"/>
                </a:lnTo>
                <a:lnTo>
                  <a:pt x="843386" y="2300512"/>
                </a:lnTo>
                <a:lnTo>
                  <a:pt x="889312" y="2307131"/>
                </a:lnTo>
                <a:lnTo>
                  <a:pt x="935866" y="2311905"/>
                </a:lnTo>
                <a:lnTo>
                  <a:pt x="983016" y="2314796"/>
                </a:lnTo>
                <a:lnTo>
                  <a:pt x="1030726" y="2315768"/>
                </a:lnTo>
                <a:lnTo>
                  <a:pt x="1079420" y="2314796"/>
                </a:lnTo>
                <a:lnTo>
                  <a:pt x="1127596" y="2311905"/>
                </a:lnTo>
                <a:lnTo>
                  <a:pt x="1175218" y="2307131"/>
                </a:lnTo>
                <a:lnTo>
                  <a:pt x="1222249" y="2300512"/>
                </a:lnTo>
                <a:lnTo>
                  <a:pt x="1268652" y="2292084"/>
                </a:lnTo>
                <a:lnTo>
                  <a:pt x="1314388" y="2281885"/>
                </a:lnTo>
                <a:lnTo>
                  <a:pt x="1359422" y="2269952"/>
                </a:lnTo>
                <a:lnTo>
                  <a:pt x="1403716" y="2256321"/>
                </a:lnTo>
                <a:lnTo>
                  <a:pt x="1447233" y="2241030"/>
                </a:lnTo>
                <a:lnTo>
                  <a:pt x="1489935" y="2224115"/>
                </a:lnTo>
                <a:lnTo>
                  <a:pt x="1531785" y="2205613"/>
                </a:lnTo>
                <a:lnTo>
                  <a:pt x="1572747" y="2185562"/>
                </a:lnTo>
                <a:lnTo>
                  <a:pt x="1612782" y="2163999"/>
                </a:lnTo>
                <a:lnTo>
                  <a:pt x="1651855" y="2140960"/>
                </a:lnTo>
                <a:lnTo>
                  <a:pt x="1689927" y="2116482"/>
                </a:lnTo>
                <a:lnTo>
                  <a:pt x="1726961" y="2090602"/>
                </a:lnTo>
                <a:lnTo>
                  <a:pt x="1762921" y="2063358"/>
                </a:lnTo>
                <a:lnTo>
                  <a:pt x="1797769" y="2034787"/>
                </a:lnTo>
                <a:lnTo>
                  <a:pt x="1831467" y="2004924"/>
                </a:lnTo>
                <a:lnTo>
                  <a:pt x="1863980" y="1973808"/>
                </a:lnTo>
                <a:lnTo>
                  <a:pt x="1895269" y="1941475"/>
                </a:lnTo>
                <a:lnTo>
                  <a:pt x="1925297" y="1907963"/>
                </a:lnTo>
                <a:lnTo>
                  <a:pt x="1954027" y="1873307"/>
                </a:lnTo>
                <a:lnTo>
                  <a:pt x="1981423" y="1837546"/>
                </a:lnTo>
                <a:lnTo>
                  <a:pt x="2007446" y="1800716"/>
                </a:lnTo>
                <a:lnTo>
                  <a:pt x="2032059" y="1762855"/>
                </a:lnTo>
                <a:lnTo>
                  <a:pt x="2055226" y="1723998"/>
                </a:lnTo>
                <a:lnTo>
                  <a:pt x="2076910" y="1684184"/>
                </a:lnTo>
                <a:lnTo>
                  <a:pt x="2097072" y="1643448"/>
                </a:lnTo>
                <a:lnTo>
                  <a:pt x="2115676" y="1601829"/>
                </a:lnTo>
                <a:lnTo>
                  <a:pt x="2132685" y="1559363"/>
                </a:lnTo>
                <a:lnTo>
                  <a:pt x="2148061" y="1516087"/>
                </a:lnTo>
                <a:lnTo>
                  <a:pt x="2161768" y="1472038"/>
                </a:lnTo>
                <a:lnTo>
                  <a:pt x="2173768" y="1427253"/>
                </a:lnTo>
                <a:lnTo>
                  <a:pt x="2184023" y="1381769"/>
                </a:lnTo>
                <a:lnTo>
                  <a:pt x="2192498" y="1335623"/>
                </a:lnTo>
                <a:lnTo>
                  <a:pt x="2199154" y="1288852"/>
                </a:lnTo>
                <a:lnTo>
                  <a:pt x="2203954" y="1241493"/>
                </a:lnTo>
                <a:lnTo>
                  <a:pt x="2206861" y="1193583"/>
                </a:lnTo>
                <a:lnTo>
                  <a:pt x="2207839" y="1145158"/>
                </a:lnTo>
                <a:lnTo>
                  <a:pt x="2206861" y="1097688"/>
                </a:lnTo>
                <a:lnTo>
                  <a:pt x="2203954" y="1050731"/>
                </a:lnTo>
                <a:lnTo>
                  <a:pt x="2199154" y="1004323"/>
                </a:lnTo>
                <a:lnTo>
                  <a:pt x="2192498" y="958499"/>
                </a:lnTo>
                <a:lnTo>
                  <a:pt x="2184023" y="913295"/>
                </a:lnTo>
                <a:lnTo>
                  <a:pt x="2173768" y="868748"/>
                </a:lnTo>
                <a:lnTo>
                  <a:pt x="2161768" y="824892"/>
                </a:lnTo>
                <a:lnTo>
                  <a:pt x="2148061" y="781764"/>
                </a:lnTo>
                <a:lnTo>
                  <a:pt x="2132685" y="739399"/>
                </a:lnTo>
                <a:lnTo>
                  <a:pt x="2115676" y="697833"/>
                </a:lnTo>
                <a:lnTo>
                  <a:pt x="2097072" y="657103"/>
                </a:lnTo>
                <a:lnTo>
                  <a:pt x="2076910" y="617243"/>
                </a:lnTo>
                <a:lnTo>
                  <a:pt x="2055226" y="578289"/>
                </a:lnTo>
                <a:lnTo>
                  <a:pt x="2032059" y="540278"/>
                </a:lnTo>
                <a:lnTo>
                  <a:pt x="2007446" y="503246"/>
                </a:lnTo>
                <a:lnTo>
                  <a:pt x="1981423" y="467227"/>
                </a:lnTo>
                <a:lnTo>
                  <a:pt x="1954027" y="432258"/>
                </a:lnTo>
                <a:lnTo>
                  <a:pt x="1925297" y="398374"/>
                </a:lnTo>
                <a:lnTo>
                  <a:pt x="1895269" y="365612"/>
                </a:lnTo>
                <a:lnTo>
                  <a:pt x="1863980" y="334006"/>
                </a:lnTo>
                <a:lnTo>
                  <a:pt x="1831467" y="303594"/>
                </a:lnTo>
                <a:lnTo>
                  <a:pt x="1797769" y="274410"/>
                </a:lnTo>
                <a:lnTo>
                  <a:pt x="1762921" y="246491"/>
                </a:lnTo>
                <a:lnTo>
                  <a:pt x="1726961" y="219872"/>
                </a:lnTo>
                <a:lnTo>
                  <a:pt x="1689927" y="194589"/>
                </a:lnTo>
                <a:lnTo>
                  <a:pt x="1651855" y="170677"/>
                </a:lnTo>
                <a:lnTo>
                  <a:pt x="1612782" y="148174"/>
                </a:lnTo>
                <a:lnTo>
                  <a:pt x="1572747" y="127113"/>
                </a:lnTo>
                <a:lnTo>
                  <a:pt x="1531785" y="107532"/>
                </a:lnTo>
                <a:lnTo>
                  <a:pt x="1489935" y="89466"/>
                </a:lnTo>
                <a:lnTo>
                  <a:pt x="1447233" y="72950"/>
                </a:lnTo>
                <a:lnTo>
                  <a:pt x="1403716" y="58021"/>
                </a:lnTo>
                <a:lnTo>
                  <a:pt x="1359422" y="44715"/>
                </a:lnTo>
                <a:lnTo>
                  <a:pt x="1314388" y="33066"/>
                </a:lnTo>
                <a:lnTo>
                  <a:pt x="1268652" y="23112"/>
                </a:lnTo>
                <a:lnTo>
                  <a:pt x="1222249" y="14887"/>
                </a:lnTo>
                <a:lnTo>
                  <a:pt x="1175218" y="8427"/>
                </a:lnTo>
                <a:lnTo>
                  <a:pt x="1127596" y="3769"/>
                </a:lnTo>
                <a:lnTo>
                  <a:pt x="1079420" y="948"/>
                </a:lnTo>
                <a:lnTo>
                  <a:pt x="1030726" y="0"/>
                </a:lnTo>
                <a:close/>
              </a:path>
            </a:pathLst>
          </a:custGeom>
          <a:solidFill>
            <a:srgbClr val="00B1EB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1" name="Google Shape;2021;p77"/>
          <p:cNvSpPr/>
          <p:nvPr/>
        </p:nvSpPr>
        <p:spPr>
          <a:xfrm>
            <a:off x="0" y="6298957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 extrusionOk="0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22" name="Google Shape;2022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4474" y="7064226"/>
            <a:ext cx="521928" cy="52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5299" y="6125369"/>
            <a:ext cx="624039" cy="624039"/>
          </a:xfrm>
          <a:prstGeom prst="rect">
            <a:avLst/>
          </a:prstGeom>
          <a:noFill/>
          <a:ln>
            <a:noFill/>
          </a:ln>
        </p:spPr>
      </p:pic>
      <p:sp>
        <p:nvSpPr>
          <p:cNvPr id="2024" name="Google Shape;2024;p77"/>
          <p:cNvSpPr txBox="1"/>
          <p:nvPr/>
        </p:nvSpPr>
        <p:spPr>
          <a:xfrm>
            <a:off x="2010221" y="6659793"/>
            <a:ext cx="832500" cy="32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6034" marR="5080" lvl="0" indent="-13970" algn="ctr" rtl="0">
              <a:lnSpc>
                <a:spcPct val="14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Drobne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cząstki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takie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jak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piasek</a:t>
            </a:r>
            <a:endParaRPr sz="700" dirty="0">
              <a:latin typeface="Gotham Book" pitchFamily="50" charset="0"/>
              <a:sym typeface="Arial"/>
            </a:endParaRPr>
          </a:p>
        </p:txBody>
      </p:sp>
      <p:sp>
        <p:nvSpPr>
          <p:cNvPr id="2025" name="Google Shape;2025;p77"/>
          <p:cNvSpPr txBox="1"/>
          <p:nvPr/>
        </p:nvSpPr>
        <p:spPr>
          <a:xfrm>
            <a:off x="1174038" y="7612838"/>
            <a:ext cx="382800" cy="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  <a:sym typeface="Arial"/>
              </a:rPr>
              <a:t>Ba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kterie</a:t>
            </a:r>
            <a:endParaRPr sz="700" dirty="0">
              <a:latin typeface="Gotham Book" pitchFamily="50" charset="0"/>
              <a:sym typeface="Arial"/>
            </a:endParaRPr>
          </a:p>
        </p:txBody>
      </p:sp>
      <p:sp>
        <p:nvSpPr>
          <p:cNvPr id="2026" name="Google Shape;2026;p77"/>
          <p:cNvSpPr txBox="1"/>
          <p:nvPr/>
        </p:nvSpPr>
        <p:spPr>
          <a:xfrm>
            <a:off x="887299" y="5952755"/>
            <a:ext cx="1829384" cy="16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CLARITY Safe X3 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redukuje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: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27" name="Google Shape;2027;p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44753" y="7114059"/>
            <a:ext cx="506639" cy="50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" name="Google Shape;2028;p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7463" y="6120215"/>
            <a:ext cx="677226" cy="6772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9" name="Google Shape;2029;p77"/>
          <p:cNvSpPr txBox="1"/>
          <p:nvPr/>
        </p:nvSpPr>
        <p:spPr>
          <a:xfrm>
            <a:off x="823746" y="6656385"/>
            <a:ext cx="1051092" cy="32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71120" marR="5080" lvl="0" indent="-59055" algn="ctr" rtl="0">
              <a:lnSpc>
                <a:spcPct val="14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Drobne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cząsteczki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takie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jak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mikroplastik</a:t>
            </a:r>
            <a:endParaRPr sz="700" dirty="0">
              <a:latin typeface="Gotham Book" pitchFamily="50" charset="0"/>
              <a:sym typeface="Arial"/>
            </a:endParaRPr>
          </a:p>
        </p:txBody>
      </p:sp>
      <p:sp>
        <p:nvSpPr>
          <p:cNvPr id="2030" name="Google Shape;2030;p77"/>
          <p:cNvSpPr txBox="1"/>
          <p:nvPr/>
        </p:nvSpPr>
        <p:spPr>
          <a:xfrm>
            <a:off x="2010221" y="7522263"/>
            <a:ext cx="8325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Cysty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mikrobiologiczne</a:t>
            </a:r>
            <a:endParaRPr sz="700" dirty="0">
              <a:latin typeface="Gotham Book" pitchFamily="50" charset="0"/>
              <a:sym typeface="Arial"/>
            </a:endParaRPr>
          </a:p>
        </p:txBody>
      </p:sp>
      <p:sp>
        <p:nvSpPr>
          <p:cNvPr id="2031" name="Google Shape;2031;p77"/>
          <p:cNvSpPr txBox="1">
            <a:spLocks noGrp="1"/>
          </p:cNvSpPr>
          <p:nvPr>
            <p:ph type="title"/>
          </p:nvPr>
        </p:nvSpPr>
        <p:spPr>
          <a:xfrm>
            <a:off x="887299" y="626019"/>
            <a:ext cx="4254626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  <a:sym typeface="Arial"/>
              </a:rPr>
              <a:t>CLARITY Safe X3</a:t>
            </a:r>
            <a:endParaRPr dirty="0">
              <a:latin typeface="Gotham Book" pitchFamily="50" charset="0"/>
            </a:endParaRPr>
          </a:p>
        </p:txBody>
      </p:sp>
      <p:sp>
        <p:nvSpPr>
          <p:cNvPr id="2032" name="Google Shape;2032;p77"/>
          <p:cNvSpPr txBox="1"/>
          <p:nvPr/>
        </p:nvSpPr>
        <p:spPr>
          <a:xfrm>
            <a:off x="887298" y="1311061"/>
            <a:ext cx="6393612" cy="77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5" rIns="0" bIns="0" anchor="t" anchorCtr="0">
            <a:spAutoFit/>
          </a:bodyPr>
          <a:lstStyle/>
          <a:p>
            <a:pPr marL="12700" marR="5080" lvl="0" indent="0" algn="l" rtl="0">
              <a:lnSpc>
                <a:spcPct val="104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Filtr do wody: Filtr antybakteryjny zapewniający wyjątkową higienę w szczególnie wymagających środowiskach.</a:t>
            </a:r>
            <a:br>
              <a:rPr lang="pl-PL" sz="1600" dirty="0">
                <a:solidFill>
                  <a:srgbClr val="084783"/>
                </a:solidFill>
                <a:latin typeface="Gotham Book" pitchFamily="50" charset="0"/>
              </a:rPr>
            </a:br>
            <a:endParaRPr sz="1600" dirty="0">
              <a:latin typeface="Gotham Book" pitchFamily="50" charset="0"/>
              <a:sym typeface="Arial"/>
            </a:endParaRPr>
          </a:p>
        </p:txBody>
      </p:sp>
      <p:sp>
        <p:nvSpPr>
          <p:cNvPr id="2033" name="Google Shape;2033;p77"/>
          <p:cNvSpPr txBox="1"/>
          <p:nvPr/>
        </p:nvSpPr>
        <p:spPr>
          <a:xfrm>
            <a:off x="4804638" y="4684267"/>
            <a:ext cx="1401460" cy="96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24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Dodatkowa ochrona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w połączeniu z filtrem CLARITY Protect, filtruje wodę podczas dozowania</a:t>
            </a:r>
          </a:p>
        </p:txBody>
      </p:sp>
      <p:grpSp>
        <p:nvGrpSpPr>
          <p:cNvPr id="2034" name="Google Shape;2034;p77"/>
          <p:cNvGrpSpPr/>
          <p:nvPr/>
        </p:nvGrpSpPr>
        <p:grpSpPr>
          <a:xfrm>
            <a:off x="8416909" y="2494373"/>
            <a:ext cx="1226820" cy="1745999"/>
            <a:chOff x="8416909" y="2494373"/>
            <a:chExt cx="1226820" cy="1745999"/>
          </a:xfrm>
        </p:grpSpPr>
        <p:sp>
          <p:nvSpPr>
            <p:cNvPr id="2035" name="Google Shape;2035;p77"/>
            <p:cNvSpPr/>
            <p:nvPr/>
          </p:nvSpPr>
          <p:spPr>
            <a:xfrm>
              <a:off x="8897388" y="4089684"/>
              <a:ext cx="746125" cy="0"/>
            </a:xfrm>
            <a:custGeom>
              <a:avLst/>
              <a:gdLst/>
              <a:ahLst/>
              <a:cxnLst/>
              <a:rect l="l" t="t" r="r" b="b"/>
              <a:pathLst>
                <a:path w="746125" h="120000" extrusionOk="0">
                  <a:moveTo>
                    <a:pt x="74601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6" name="Google Shape;2036;p77"/>
            <p:cNvSpPr/>
            <p:nvPr/>
          </p:nvSpPr>
          <p:spPr>
            <a:xfrm>
              <a:off x="8882149" y="407444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7" name="Google Shape;2037;p77"/>
            <p:cNvSpPr/>
            <p:nvPr/>
          </p:nvSpPr>
          <p:spPr>
            <a:xfrm>
              <a:off x="8432149" y="2494373"/>
              <a:ext cx="1211580" cy="1731010"/>
            </a:xfrm>
            <a:custGeom>
              <a:avLst/>
              <a:gdLst/>
              <a:ahLst/>
              <a:cxnLst/>
              <a:rect l="l" t="t" r="r" b="b"/>
              <a:pathLst>
                <a:path w="1211579" h="1731010" extrusionOk="0">
                  <a:moveTo>
                    <a:pt x="1211249" y="0"/>
                  </a:moveTo>
                  <a:lnTo>
                    <a:pt x="0" y="0"/>
                  </a:lnTo>
                  <a:lnTo>
                    <a:pt x="0" y="1730756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8" name="Google Shape;2038;p77"/>
            <p:cNvSpPr/>
            <p:nvPr/>
          </p:nvSpPr>
          <p:spPr>
            <a:xfrm>
              <a:off x="8416909" y="420989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39" name="Google Shape;2039;p77"/>
          <p:cNvGrpSpPr/>
          <p:nvPr/>
        </p:nvGrpSpPr>
        <p:grpSpPr>
          <a:xfrm>
            <a:off x="8882150" y="5483786"/>
            <a:ext cx="761363" cy="30480"/>
            <a:chOff x="8882150" y="5483786"/>
            <a:chExt cx="761363" cy="30480"/>
          </a:xfrm>
        </p:grpSpPr>
        <p:sp>
          <p:nvSpPr>
            <p:cNvPr id="2040" name="Google Shape;2040;p77"/>
            <p:cNvSpPr/>
            <p:nvPr/>
          </p:nvSpPr>
          <p:spPr>
            <a:xfrm>
              <a:off x="8897388" y="5499026"/>
              <a:ext cx="746125" cy="0"/>
            </a:xfrm>
            <a:custGeom>
              <a:avLst/>
              <a:gdLst/>
              <a:ahLst/>
              <a:cxnLst/>
              <a:rect l="l" t="t" r="r" b="b"/>
              <a:pathLst>
                <a:path w="746125" h="120000" extrusionOk="0">
                  <a:moveTo>
                    <a:pt x="746010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1" name="Google Shape;2041;p77"/>
            <p:cNvSpPr/>
            <p:nvPr/>
          </p:nvSpPr>
          <p:spPr>
            <a:xfrm>
              <a:off x="8882150" y="548378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2" name="Google Shape;2042;p77"/>
          <p:cNvGrpSpPr/>
          <p:nvPr/>
        </p:nvGrpSpPr>
        <p:grpSpPr>
          <a:xfrm>
            <a:off x="6249047" y="4799195"/>
            <a:ext cx="624398" cy="30480"/>
            <a:chOff x="6249047" y="4799195"/>
            <a:chExt cx="624398" cy="30480"/>
          </a:xfrm>
        </p:grpSpPr>
        <p:sp>
          <p:nvSpPr>
            <p:cNvPr id="2043" name="Google Shape;2043;p77"/>
            <p:cNvSpPr/>
            <p:nvPr/>
          </p:nvSpPr>
          <p:spPr>
            <a:xfrm>
              <a:off x="6249047" y="4814435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 h="120000" extrusionOk="0">
                  <a:moveTo>
                    <a:pt x="0" y="0"/>
                  </a:moveTo>
                  <a:lnTo>
                    <a:pt x="609155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4" name="Google Shape;2044;p77"/>
            <p:cNvSpPr/>
            <p:nvPr/>
          </p:nvSpPr>
          <p:spPr>
            <a:xfrm>
              <a:off x="6842965" y="4799195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45" name="Google Shape;2045;p77"/>
          <p:cNvSpPr txBox="1"/>
          <p:nvPr/>
        </p:nvSpPr>
        <p:spPr>
          <a:xfrm>
            <a:off x="895337" y="2099679"/>
            <a:ext cx="38709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latin typeface="Gotham Book" pitchFamily="50" charset="0"/>
              </a:rPr>
              <a:t>Filtr CLARITY </a:t>
            </a:r>
            <a:r>
              <a:rPr lang="pl-PL" sz="1100" dirty="0" err="1">
                <a:latin typeface="Gotham Book" pitchFamily="50" charset="0"/>
              </a:rPr>
              <a:t>Safe</a:t>
            </a:r>
            <a:r>
              <a:rPr lang="pl-PL" sz="1100" dirty="0">
                <a:latin typeface="Gotham Book" pitchFamily="50" charset="0"/>
              </a:rPr>
              <a:t> X3 stanowi uzupełnienie rozwiązania BRITA </a:t>
            </a:r>
            <a:r>
              <a:rPr lang="pl-PL" sz="1100" dirty="0" err="1">
                <a:latin typeface="Gotham Book" pitchFamily="50" charset="0"/>
              </a:rPr>
              <a:t>HygienePlus</a:t>
            </a:r>
            <a:r>
              <a:rPr lang="pl-PL" sz="1100" dirty="0">
                <a:latin typeface="Gotham Book" pitchFamily="50" charset="0"/>
              </a:rPr>
              <a:t>. Filtr ten znajduje się tuż przed wylotem wody z dyspensera. Filtr CLARITY </a:t>
            </a:r>
            <a:r>
              <a:rPr lang="pl-PL" sz="1100" dirty="0" err="1">
                <a:latin typeface="Gotham Book" pitchFamily="50" charset="0"/>
              </a:rPr>
              <a:t>Safe</a:t>
            </a:r>
            <a:r>
              <a:rPr lang="pl-PL" sz="1100" dirty="0">
                <a:latin typeface="Gotham Book" pitchFamily="50" charset="0"/>
              </a:rPr>
              <a:t> X3 usuwa wszelkie potencjalnie pozostałe bakterie, cysty mikrobiologiczne i inne niepożądane zanieczyszczenia w momencie dozowania. Ten ostatni etap ochronny gwarantuje wyjątkową jakość i higienę wody przy każdym użyciu dyspensera.</a:t>
            </a:r>
          </a:p>
        </p:txBody>
      </p:sp>
      <p:sp>
        <p:nvSpPr>
          <p:cNvPr id="2046" name="Google Shape;2046;p77"/>
          <p:cNvSpPr txBox="1"/>
          <p:nvPr/>
        </p:nvSpPr>
        <p:spPr>
          <a:xfrm>
            <a:off x="9794919" y="2361918"/>
            <a:ext cx="1762101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Dwuwarstwowa membrana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odfiltrowuje 99,99999% bakterii i 99,95% cyst</a:t>
            </a:r>
          </a:p>
        </p:txBody>
      </p:sp>
      <p:sp>
        <p:nvSpPr>
          <p:cNvPr id="2047" name="Google Shape;2047;p77"/>
          <p:cNvSpPr txBox="1"/>
          <p:nvPr/>
        </p:nvSpPr>
        <p:spPr>
          <a:xfrm>
            <a:off x="9794920" y="5392265"/>
            <a:ext cx="2195628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Maksymalne bezpieczeństwo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dzięki asymetrycznej dwuwarstwowej membranie</a:t>
            </a:r>
          </a:p>
        </p:txBody>
      </p:sp>
      <p:sp>
        <p:nvSpPr>
          <p:cNvPr id="2048" name="Google Shape;2048;p77"/>
          <p:cNvSpPr txBox="1"/>
          <p:nvPr/>
        </p:nvSpPr>
        <p:spPr>
          <a:xfrm>
            <a:off x="9794919" y="3989677"/>
            <a:ext cx="1325681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Wydajność filtra: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Okres eksploatacji filtra do 6 miesięcy</a:t>
            </a:r>
          </a:p>
        </p:txBody>
      </p:sp>
      <p:sp>
        <p:nvSpPr>
          <p:cNvPr id="2049" name="Google Shape;2049;p77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50" name="Google Shape;2050;p77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0B1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51" name="Google Shape;2051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E2B3C660-F59C-0E04-C99B-BF4DF5229938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0"/>
            <a:extLst>
              <a:ext uri="{FF2B5EF4-FFF2-40B4-BE49-F238E27FC236}">
                <a16:creationId xmlns:a16="http://schemas.microsoft.com/office/drawing/2014/main" id="{CC394B10-9CA8-9159-8B1A-1A94D6868998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8562" y="346031"/>
            <a:ext cx="354608" cy="34886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3477678" y="351348"/>
            <a:ext cx="1267565" cy="338753"/>
          </a:xfrm>
          <a:custGeom>
            <a:avLst/>
            <a:gdLst/>
            <a:ahLst/>
            <a:cxnLst/>
            <a:rect l="l" t="t" r="r" b="b"/>
            <a:pathLst>
              <a:path w="1021715" h="273050">
                <a:moveTo>
                  <a:pt x="631753" y="272548"/>
                </a:moveTo>
                <a:close/>
              </a:path>
              <a:path w="1021715" h="273050">
                <a:moveTo>
                  <a:pt x="746102" y="272548"/>
                </a:moveTo>
                <a:close/>
              </a:path>
              <a:path w="1021715" h="273050">
                <a:moveTo>
                  <a:pt x="710805" y="25474"/>
                </a:moveTo>
                <a:lnTo>
                  <a:pt x="660569" y="25474"/>
                </a:lnTo>
                <a:lnTo>
                  <a:pt x="660497" y="234338"/>
                </a:lnTo>
                <a:lnTo>
                  <a:pt x="658994" y="243362"/>
                </a:lnTo>
                <a:lnTo>
                  <a:pt x="654338" y="250903"/>
                </a:lnTo>
                <a:lnTo>
                  <a:pt x="646706" y="256064"/>
                </a:lnTo>
                <a:lnTo>
                  <a:pt x="636205" y="258383"/>
                </a:lnTo>
                <a:lnTo>
                  <a:pt x="631753" y="272548"/>
                </a:lnTo>
                <a:lnTo>
                  <a:pt x="730653" y="272548"/>
                </a:lnTo>
                <a:lnTo>
                  <a:pt x="735117" y="258343"/>
                </a:lnTo>
                <a:lnTo>
                  <a:pt x="724602" y="256860"/>
                </a:lnTo>
                <a:lnTo>
                  <a:pt x="716991" y="252664"/>
                </a:lnTo>
                <a:lnTo>
                  <a:pt x="712366" y="245069"/>
                </a:lnTo>
                <a:lnTo>
                  <a:pt x="710875" y="233902"/>
                </a:lnTo>
                <a:lnTo>
                  <a:pt x="710805" y="25474"/>
                </a:lnTo>
                <a:close/>
              </a:path>
              <a:path w="1021715" h="273050">
                <a:moveTo>
                  <a:pt x="895828" y="37"/>
                </a:moveTo>
                <a:lnTo>
                  <a:pt x="870441" y="37"/>
                </a:lnTo>
                <a:lnTo>
                  <a:pt x="786375" y="217274"/>
                </a:lnTo>
                <a:lnTo>
                  <a:pt x="778963" y="234769"/>
                </a:lnTo>
                <a:lnTo>
                  <a:pt x="771449" y="247174"/>
                </a:lnTo>
                <a:lnTo>
                  <a:pt x="762444" y="254906"/>
                </a:lnTo>
                <a:lnTo>
                  <a:pt x="750554" y="258383"/>
                </a:lnTo>
                <a:lnTo>
                  <a:pt x="746102" y="272548"/>
                </a:lnTo>
                <a:lnTo>
                  <a:pt x="824186" y="272548"/>
                </a:lnTo>
                <a:lnTo>
                  <a:pt x="828651" y="258343"/>
                </a:lnTo>
                <a:lnTo>
                  <a:pt x="818642" y="257009"/>
                </a:lnTo>
                <a:lnTo>
                  <a:pt x="811674" y="254306"/>
                </a:lnTo>
                <a:lnTo>
                  <a:pt x="807601" y="249951"/>
                </a:lnTo>
                <a:lnTo>
                  <a:pt x="806276" y="243662"/>
                </a:lnTo>
                <a:lnTo>
                  <a:pt x="806276" y="238782"/>
                </a:lnTo>
                <a:lnTo>
                  <a:pt x="809234" y="230926"/>
                </a:lnTo>
                <a:lnTo>
                  <a:pt x="812246" y="223586"/>
                </a:lnTo>
                <a:lnTo>
                  <a:pt x="828166" y="182001"/>
                </a:lnTo>
                <a:lnTo>
                  <a:pt x="970885" y="182001"/>
                </a:lnTo>
                <a:lnTo>
                  <a:pt x="960609" y="157087"/>
                </a:lnTo>
                <a:lnTo>
                  <a:pt x="837095" y="157087"/>
                </a:lnTo>
                <a:lnTo>
                  <a:pt x="870442" y="69991"/>
                </a:lnTo>
                <a:lnTo>
                  <a:pt x="924683" y="69991"/>
                </a:lnTo>
                <a:lnTo>
                  <a:pt x="895828" y="37"/>
                </a:lnTo>
                <a:close/>
              </a:path>
              <a:path w="1021715" h="273050">
                <a:moveTo>
                  <a:pt x="970885" y="182001"/>
                </a:moveTo>
                <a:lnTo>
                  <a:pt x="914708" y="182001"/>
                </a:lnTo>
                <a:lnTo>
                  <a:pt x="933102" y="226521"/>
                </a:lnTo>
                <a:lnTo>
                  <a:pt x="936599" y="234338"/>
                </a:lnTo>
                <a:lnTo>
                  <a:pt x="939073" y="242194"/>
                </a:lnTo>
                <a:lnTo>
                  <a:pt x="939073" y="252471"/>
                </a:lnTo>
                <a:lnTo>
                  <a:pt x="934124" y="257351"/>
                </a:lnTo>
                <a:lnTo>
                  <a:pt x="921162" y="257827"/>
                </a:lnTo>
                <a:lnTo>
                  <a:pt x="916698" y="272509"/>
                </a:lnTo>
                <a:lnTo>
                  <a:pt x="1017170" y="272509"/>
                </a:lnTo>
                <a:lnTo>
                  <a:pt x="1021634" y="258303"/>
                </a:lnTo>
                <a:lnTo>
                  <a:pt x="1010735" y="255685"/>
                </a:lnTo>
                <a:lnTo>
                  <a:pt x="1002251" y="249435"/>
                </a:lnTo>
                <a:lnTo>
                  <a:pt x="994503" y="237592"/>
                </a:lnTo>
                <a:lnTo>
                  <a:pt x="985812" y="218190"/>
                </a:lnTo>
                <a:lnTo>
                  <a:pt x="970885" y="182001"/>
                </a:lnTo>
                <a:close/>
              </a:path>
              <a:path w="1021715" h="273050">
                <a:moveTo>
                  <a:pt x="924683" y="69991"/>
                </a:moveTo>
                <a:lnTo>
                  <a:pt x="870442" y="69991"/>
                </a:lnTo>
                <a:lnTo>
                  <a:pt x="904273" y="157087"/>
                </a:lnTo>
                <a:lnTo>
                  <a:pt x="960609" y="157087"/>
                </a:lnTo>
                <a:lnTo>
                  <a:pt x="924683" y="69991"/>
                </a:lnTo>
                <a:close/>
              </a:path>
              <a:path w="1021715" h="273050">
                <a:moveTo>
                  <a:pt x="804339" y="37"/>
                </a:moveTo>
                <a:lnTo>
                  <a:pt x="587475" y="37"/>
                </a:lnTo>
                <a:lnTo>
                  <a:pt x="577040" y="33802"/>
                </a:lnTo>
                <a:lnTo>
                  <a:pt x="589465" y="33802"/>
                </a:lnTo>
                <a:lnTo>
                  <a:pt x="594467" y="29606"/>
                </a:lnTo>
                <a:lnTo>
                  <a:pt x="600074" y="27065"/>
                </a:lnTo>
                <a:lnTo>
                  <a:pt x="606710" y="25811"/>
                </a:lnTo>
                <a:lnTo>
                  <a:pt x="614798" y="25474"/>
                </a:lnTo>
                <a:lnTo>
                  <a:pt x="797207" y="25474"/>
                </a:lnTo>
                <a:lnTo>
                  <a:pt x="804339" y="37"/>
                </a:lnTo>
                <a:close/>
              </a:path>
              <a:path w="1021715" h="273050">
                <a:moveTo>
                  <a:pt x="797207" y="25474"/>
                </a:moveTo>
                <a:lnTo>
                  <a:pt x="777930" y="25474"/>
                </a:lnTo>
                <a:lnTo>
                  <a:pt x="780458" y="26940"/>
                </a:lnTo>
                <a:lnTo>
                  <a:pt x="783416" y="33802"/>
                </a:lnTo>
                <a:lnTo>
                  <a:pt x="794873" y="33802"/>
                </a:lnTo>
                <a:lnTo>
                  <a:pt x="797207" y="25474"/>
                </a:lnTo>
                <a:close/>
              </a:path>
              <a:path w="1021715" h="273050">
                <a:moveTo>
                  <a:pt x="471526" y="272548"/>
                </a:moveTo>
                <a:close/>
              </a:path>
              <a:path w="1021715" h="273050">
                <a:moveTo>
                  <a:pt x="571984" y="0"/>
                </a:moveTo>
                <a:lnTo>
                  <a:pt x="472534" y="0"/>
                </a:lnTo>
                <a:lnTo>
                  <a:pt x="468016" y="14205"/>
                </a:lnTo>
                <a:lnTo>
                  <a:pt x="480214" y="15689"/>
                </a:lnTo>
                <a:lnTo>
                  <a:pt x="489114" y="19884"/>
                </a:lnTo>
                <a:lnTo>
                  <a:pt x="494565" y="27479"/>
                </a:lnTo>
                <a:lnTo>
                  <a:pt x="496340" y="38685"/>
                </a:lnTo>
                <a:lnTo>
                  <a:pt x="496416" y="233902"/>
                </a:lnTo>
                <a:lnTo>
                  <a:pt x="495113" y="243362"/>
                </a:lnTo>
                <a:lnTo>
                  <a:pt x="491239" y="250903"/>
                </a:lnTo>
                <a:lnTo>
                  <a:pt x="484843" y="256064"/>
                </a:lnTo>
                <a:lnTo>
                  <a:pt x="475977" y="258383"/>
                </a:lnTo>
                <a:lnTo>
                  <a:pt x="471526" y="272548"/>
                </a:lnTo>
                <a:lnTo>
                  <a:pt x="570479" y="272548"/>
                </a:lnTo>
                <a:lnTo>
                  <a:pt x="574943" y="258343"/>
                </a:lnTo>
                <a:lnTo>
                  <a:pt x="562754" y="256860"/>
                </a:lnTo>
                <a:lnTo>
                  <a:pt x="553872" y="252664"/>
                </a:lnTo>
                <a:lnTo>
                  <a:pt x="548440" y="245069"/>
                </a:lnTo>
                <a:lnTo>
                  <a:pt x="546679" y="233902"/>
                </a:lnTo>
                <a:lnTo>
                  <a:pt x="546597" y="38685"/>
                </a:lnTo>
                <a:lnTo>
                  <a:pt x="547908" y="29225"/>
                </a:lnTo>
                <a:lnTo>
                  <a:pt x="551835" y="21684"/>
                </a:lnTo>
                <a:lnTo>
                  <a:pt x="558374" y="16523"/>
                </a:lnTo>
                <a:lnTo>
                  <a:pt x="567520" y="14205"/>
                </a:lnTo>
                <a:lnTo>
                  <a:pt x="571984" y="0"/>
                </a:lnTo>
                <a:close/>
              </a:path>
              <a:path w="1021715" h="273050">
                <a:moveTo>
                  <a:pt x="329679" y="37"/>
                </a:moveTo>
                <a:lnTo>
                  <a:pt x="227217" y="37"/>
                </a:lnTo>
                <a:lnTo>
                  <a:pt x="222753" y="14242"/>
                </a:lnTo>
                <a:lnTo>
                  <a:pt x="234942" y="15726"/>
                </a:lnTo>
                <a:lnTo>
                  <a:pt x="243824" y="19921"/>
                </a:lnTo>
                <a:lnTo>
                  <a:pt x="249256" y="27516"/>
                </a:lnTo>
                <a:lnTo>
                  <a:pt x="251098" y="39199"/>
                </a:lnTo>
                <a:lnTo>
                  <a:pt x="251099" y="233902"/>
                </a:lnTo>
                <a:lnTo>
                  <a:pt x="249797" y="243362"/>
                </a:lnTo>
                <a:lnTo>
                  <a:pt x="245929" y="250903"/>
                </a:lnTo>
                <a:lnTo>
                  <a:pt x="239549" y="256064"/>
                </a:lnTo>
                <a:lnTo>
                  <a:pt x="230714" y="258383"/>
                </a:lnTo>
                <a:lnTo>
                  <a:pt x="226196" y="272588"/>
                </a:lnTo>
                <a:lnTo>
                  <a:pt x="325270" y="272548"/>
                </a:lnTo>
                <a:lnTo>
                  <a:pt x="329734" y="258343"/>
                </a:lnTo>
                <a:lnTo>
                  <a:pt x="301388" y="148754"/>
                </a:lnTo>
                <a:lnTo>
                  <a:pt x="379337" y="148754"/>
                </a:lnTo>
                <a:lnTo>
                  <a:pt x="377441" y="145341"/>
                </a:lnTo>
                <a:lnTo>
                  <a:pt x="371955" y="139469"/>
                </a:lnTo>
                <a:lnTo>
                  <a:pt x="368459" y="136532"/>
                </a:lnTo>
                <a:lnTo>
                  <a:pt x="387161" y="128713"/>
                </a:lnTo>
                <a:lnTo>
                  <a:pt x="301388" y="128713"/>
                </a:lnTo>
                <a:lnTo>
                  <a:pt x="301388" y="38209"/>
                </a:lnTo>
                <a:lnTo>
                  <a:pt x="302380" y="30084"/>
                </a:lnTo>
                <a:lnTo>
                  <a:pt x="305610" y="24625"/>
                </a:lnTo>
                <a:lnTo>
                  <a:pt x="311463" y="21553"/>
                </a:lnTo>
                <a:lnTo>
                  <a:pt x="320321" y="20591"/>
                </a:lnTo>
                <a:lnTo>
                  <a:pt x="401247" y="20591"/>
                </a:lnTo>
                <a:lnTo>
                  <a:pt x="398639" y="17768"/>
                </a:lnTo>
                <a:lnTo>
                  <a:pt x="368060" y="4500"/>
                </a:lnTo>
                <a:lnTo>
                  <a:pt x="329679" y="37"/>
                </a:lnTo>
                <a:close/>
              </a:path>
              <a:path w="1021715" h="273050">
                <a:moveTo>
                  <a:pt x="379337" y="148754"/>
                </a:moveTo>
                <a:lnTo>
                  <a:pt x="318277" y="148754"/>
                </a:lnTo>
                <a:lnTo>
                  <a:pt x="322795" y="153632"/>
                </a:lnTo>
                <a:lnTo>
                  <a:pt x="326237" y="160023"/>
                </a:lnTo>
                <a:lnTo>
                  <a:pt x="355067" y="214338"/>
                </a:lnTo>
                <a:lnTo>
                  <a:pt x="378894" y="252014"/>
                </a:lnTo>
                <a:lnTo>
                  <a:pt x="400354" y="272548"/>
                </a:lnTo>
                <a:lnTo>
                  <a:pt x="457529" y="272548"/>
                </a:lnTo>
                <a:lnTo>
                  <a:pt x="462047" y="258343"/>
                </a:lnTo>
                <a:lnTo>
                  <a:pt x="448983" y="253861"/>
                </a:lnTo>
                <a:lnTo>
                  <a:pt x="435914" y="242630"/>
                </a:lnTo>
                <a:lnTo>
                  <a:pt x="421725" y="223603"/>
                </a:lnTo>
                <a:lnTo>
                  <a:pt x="405303" y="195730"/>
                </a:lnTo>
                <a:lnTo>
                  <a:pt x="379337" y="148754"/>
                </a:lnTo>
                <a:close/>
              </a:path>
              <a:path w="1021715" h="273050">
                <a:moveTo>
                  <a:pt x="401247" y="20591"/>
                </a:moveTo>
                <a:lnTo>
                  <a:pt x="320321" y="20591"/>
                </a:lnTo>
                <a:lnTo>
                  <a:pt x="341399" y="24461"/>
                </a:lnTo>
                <a:lnTo>
                  <a:pt x="357198" y="35395"/>
                </a:lnTo>
                <a:lnTo>
                  <a:pt x="367117" y="52377"/>
                </a:lnTo>
                <a:lnTo>
                  <a:pt x="370557" y="74393"/>
                </a:lnTo>
                <a:lnTo>
                  <a:pt x="366230" y="96491"/>
                </a:lnTo>
                <a:lnTo>
                  <a:pt x="354623" y="113651"/>
                </a:lnTo>
                <a:lnTo>
                  <a:pt x="337791" y="124762"/>
                </a:lnTo>
                <a:lnTo>
                  <a:pt x="317793" y="128713"/>
                </a:lnTo>
                <a:lnTo>
                  <a:pt x="387161" y="128713"/>
                </a:lnTo>
                <a:lnTo>
                  <a:pt x="388391" y="128198"/>
                </a:lnTo>
                <a:lnTo>
                  <a:pt x="407017" y="114271"/>
                </a:lnTo>
                <a:lnTo>
                  <a:pt x="420792" y="94839"/>
                </a:lnTo>
                <a:lnTo>
                  <a:pt x="426171" y="69991"/>
                </a:lnTo>
                <a:lnTo>
                  <a:pt x="418862" y="39660"/>
                </a:lnTo>
                <a:lnTo>
                  <a:pt x="401247" y="20591"/>
                </a:lnTo>
                <a:close/>
              </a:path>
              <a:path w="1021715" h="273050">
                <a:moveTo>
                  <a:pt x="3482" y="272548"/>
                </a:moveTo>
                <a:close/>
              </a:path>
              <a:path w="1021715" h="273050">
                <a:moveTo>
                  <a:pt x="100482" y="37"/>
                </a:moveTo>
                <a:lnTo>
                  <a:pt x="4480" y="37"/>
                </a:lnTo>
                <a:lnTo>
                  <a:pt x="0" y="14242"/>
                </a:lnTo>
                <a:lnTo>
                  <a:pt x="12191" y="15726"/>
                </a:lnTo>
                <a:lnTo>
                  <a:pt x="21078" y="19921"/>
                </a:lnTo>
                <a:lnTo>
                  <a:pt x="26516" y="27516"/>
                </a:lnTo>
                <a:lnTo>
                  <a:pt x="28280" y="38685"/>
                </a:lnTo>
                <a:lnTo>
                  <a:pt x="28361" y="233902"/>
                </a:lnTo>
                <a:lnTo>
                  <a:pt x="27061" y="243362"/>
                </a:lnTo>
                <a:lnTo>
                  <a:pt x="23192" y="250903"/>
                </a:lnTo>
                <a:lnTo>
                  <a:pt x="16805" y="256064"/>
                </a:lnTo>
                <a:lnTo>
                  <a:pt x="7950" y="258383"/>
                </a:lnTo>
                <a:lnTo>
                  <a:pt x="3482" y="272548"/>
                </a:lnTo>
                <a:lnTo>
                  <a:pt x="106453" y="272548"/>
                </a:lnTo>
                <a:lnTo>
                  <a:pt x="150237" y="266797"/>
                </a:lnTo>
                <a:lnTo>
                  <a:pt x="182755" y="251003"/>
                </a:lnTo>
                <a:lnTo>
                  <a:pt x="102457" y="251003"/>
                </a:lnTo>
                <a:lnTo>
                  <a:pt x="92634" y="249537"/>
                </a:lnTo>
                <a:lnTo>
                  <a:pt x="85103" y="245135"/>
                </a:lnTo>
                <a:lnTo>
                  <a:pt x="80281" y="237796"/>
                </a:lnTo>
                <a:lnTo>
                  <a:pt x="78581" y="227514"/>
                </a:lnTo>
                <a:lnTo>
                  <a:pt x="78581" y="140421"/>
                </a:lnTo>
                <a:lnTo>
                  <a:pt x="183002" y="140421"/>
                </a:lnTo>
                <a:lnTo>
                  <a:pt x="176032" y="135270"/>
                </a:lnTo>
                <a:lnTo>
                  <a:pt x="154209" y="126771"/>
                </a:lnTo>
                <a:lnTo>
                  <a:pt x="164391" y="119904"/>
                </a:lnTo>
                <a:lnTo>
                  <a:pt x="78581" y="119904"/>
                </a:lnTo>
                <a:lnTo>
                  <a:pt x="78657" y="38037"/>
                </a:lnTo>
                <a:lnTo>
                  <a:pt x="97497" y="20591"/>
                </a:lnTo>
                <a:lnTo>
                  <a:pt x="170353" y="20591"/>
                </a:lnTo>
                <a:lnTo>
                  <a:pt x="166806" y="16564"/>
                </a:lnTo>
                <a:lnTo>
                  <a:pt x="137726" y="4078"/>
                </a:lnTo>
                <a:lnTo>
                  <a:pt x="100482" y="37"/>
                </a:lnTo>
                <a:close/>
              </a:path>
              <a:path w="1021715" h="273050">
                <a:moveTo>
                  <a:pt x="183002" y="140421"/>
                </a:moveTo>
                <a:lnTo>
                  <a:pt x="102940" y="140421"/>
                </a:lnTo>
                <a:lnTo>
                  <a:pt x="125311" y="143791"/>
                </a:lnTo>
                <a:lnTo>
                  <a:pt x="142038" y="153813"/>
                </a:lnTo>
                <a:lnTo>
                  <a:pt x="152518" y="170350"/>
                </a:lnTo>
                <a:lnTo>
                  <a:pt x="156145" y="193270"/>
                </a:lnTo>
                <a:lnTo>
                  <a:pt x="152391" y="216955"/>
                </a:lnTo>
                <a:lnTo>
                  <a:pt x="141780" y="235171"/>
                </a:lnTo>
                <a:lnTo>
                  <a:pt x="125293" y="246870"/>
                </a:lnTo>
                <a:lnTo>
                  <a:pt x="103909" y="251003"/>
                </a:lnTo>
                <a:lnTo>
                  <a:pt x="182755" y="251003"/>
                </a:lnTo>
                <a:lnTo>
                  <a:pt x="183990" y="250403"/>
                </a:lnTo>
                <a:lnTo>
                  <a:pt x="205710" y="224658"/>
                </a:lnTo>
                <a:lnTo>
                  <a:pt x="213395" y="190852"/>
                </a:lnTo>
                <a:lnTo>
                  <a:pt x="208339" y="168044"/>
                </a:lnTo>
                <a:lnTo>
                  <a:pt x="194980" y="149272"/>
                </a:lnTo>
                <a:lnTo>
                  <a:pt x="183002" y="140421"/>
                </a:lnTo>
                <a:close/>
              </a:path>
              <a:path w="1021715" h="273050">
                <a:moveTo>
                  <a:pt x="170353" y="20591"/>
                </a:moveTo>
                <a:lnTo>
                  <a:pt x="97497" y="20591"/>
                </a:lnTo>
                <a:lnTo>
                  <a:pt x="116502" y="24202"/>
                </a:lnTo>
                <a:lnTo>
                  <a:pt x="130195" y="34420"/>
                </a:lnTo>
                <a:lnTo>
                  <a:pt x="138480" y="50322"/>
                </a:lnTo>
                <a:lnTo>
                  <a:pt x="141263" y="70985"/>
                </a:lnTo>
                <a:lnTo>
                  <a:pt x="138144" y="91416"/>
                </a:lnTo>
                <a:lnTo>
                  <a:pt x="129383" y="106811"/>
                </a:lnTo>
                <a:lnTo>
                  <a:pt x="115872" y="116523"/>
                </a:lnTo>
                <a:lnTo>
                  <a:pt x="98503" y="119904"/>
                </a:lnTo>
                <a:lnTo>
                  <a:pt x="164391" y="119904"/>
                </a:lnTo>
                <a:lnTo>
                  <a:pt x="168799" y="116931"/>
                </a:lnTo>
                <a:lnTo>
                  <a:pt x="180995" y="103783"/>
                </a:lnTo>
                <a:lnTo>
                  <a:pt x="189364" y="87696"/>
                </a:lnTo>
                <a:lnTo>
                  <a:pt x="192472" y="69038"/>
                </a:lnTo>
                <a:lnTo>
                  <a:pt x="185722" y="38037"/>
                </a:lnTo>
                <a:lnTo>
                  <a:pt x="170353" y="20591"/>
                </a:lnTo>
                <a:close/>
              </a:path>
            </a:pathLst>
          </a:custGeom>
          <a:solidFill>
            <a:srgbClr val="00559D"/>
          </a:solidFill>
        </p:spPr>
        <p:txBody>
          <a:bodyPr wrap="square" lIns="0" tIns="0" rIns="0" bIns="0" rtlCol="0"/>
          <a:lstStyle/>
          <a:p>
            <a:pPr defTabSz="1134405">
              <a:buClrTx/>
            </a:pPr>
            <a:endParaRPr sz="2233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8254" y="8054043"/>
            <a:ext cx="362387" cy="187816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sz="1117" spc="-25" dirty="0">
                <a:solidFill>
                  <a:srgbClr val="00559D"/>
                </a:solidFill>
              </a:rPr>
              <a:t>2023</a:t>
            </a:r>
            <a:endParaRPr sz="1117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77994" y="8054043"/>
            <a:ext cx="3552176" cy="187816"/>
          </a:xfrm>
          <a:prstGeom prst="rect">
            <a:avLst/>
          </a:prstGeom>
        </p:spPr>
        <p:txBody>
          <a:bodyPr vert="horz" wrap="square" lIns="0" tIns="15756" rIns="0" bIns="0" rtlCol="0">
            <a:spAutoFit/>
          </a:bodyPr>
          <a:lstStyle/>
          <a:p>
            <a:pPr marL="15756" defTabSz="1134405">
              <a:spcBef>
                <a:spcPts val="124"/>
              </a:spcBef>
              <a:buClrTx/>
            </a:pPr>
            <a:r>
              <a:rPr sz="1117" dirty="0">
                <a:solidFill>
                  <a:srgbClr val="00559D"/>
                </a:solidFill>
              </a:rPr>
              <a:t>BRITA</a:t>
            </a:r>
            <a:r>
              <a:rPr sz="1117" spc="105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| Corporate</a:t>
            </a:r>
            <a:r>
              <a:rPr sz="1117" spc="-68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Presentation</a:t>
            </a:r>
            <a:r>
              <a:rPr sz="1117" spc="-62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|</a:t>
            </a:r>
            <a:r>
              <a:rPr sz="1117" spc="-105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BRITA</a:t>
            </a:r>
            <a:r>
              <a:rPr sz="1117" spc="112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Then</a:t>
            </a:r>
            <a:r>
              <a:rPr sz="1117" spc="-68" dirty="0">
                <a:solidFill>
                  <a:srgbClr val="00559D"/>
                </a:solidFill>
              </a:rPr>
              <a:t> </a:t>
            </a:r>
            <a:r>
              <a:rPr sz="1117" dirty="0">
                <a:solidFill>
                  <a:srgbClr val="00559D"/>
                </a:solidFill>
              </a:rPr>
              <a:t>and</a:t>
            </a:r>
            <a:r>
              <a:rPr sz="1117" spc="43" dirty="0">
                <a:solidFill>
                  <a:srgbClr val="00559D"/>
                </a:solidFill>
              </a:rPr>
              <a:t> </a:t>
            </a:r>
            <a:r>
              <a:rPr sz="1117" spc="-31" dirty="0">
                <a:solidFill>
                  <a:srgbClr val="00559D"/>
                </a:solidFill>
              </a:rPr>
              <a:t>Now</a:t>
            </a:r>
            <a:endParaRPr sz="1117">
              <a:solidFill>
                <a:sysClr val="windowText" lastClr="000000"/>
              </a:solidFill>
            </a:endParaRPr>
          </a:p>
        </p:txBody>
      </p:sp>
      <p:grpSp>
        <p:nvGrpSpPr>
          <p:cNvPr id="15" name="object 2">
            <a:extLst>
              <a:ext uri="{FF2B5EF4-FFF2-40B4-BE49-F238E27FC236}">
                <a16:creationId xmlns:a16="http://schemas.microsoft.com/office/drawing/2014/main" id="{F7C5CA2C-C80A-6C2B-6726-F200A9547402}"/>
              </a:ext>
            </a:extLst>
          </p:cNvPr>
          <p:cNvGrpSpPr/>
          <p:nvPr/>
        </p:nvGrpSpPr>
        <p:grpSpPr>
          <a:xfrm>
            <a:off x="5504337" y="1924196"/>
            <a:ext cx="3864144" cy="5737525"/>
            <a:chOff x="4436745" y="1550669"/>
            <a:chExt cx="3114675" cy="4624705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B5D1D479-057E-F955-2EFF-4025EFE6FBE0}"/>
                </a:ext>
              </a:extLst>
            </p:cNvPr>
            <p:cNvSpPr/>
            <p:nvPr/>
          </p:nvSpPr>
          <p:spPr>
            <a:xfrm>
              <a:off x="4446270" y="2390394"/>
              <a:ext cx="3095625" cy="3775075"/>
            </a:xfrm>
            <a:custGeom>
              <a:avLst/>
              <a:gdLst/>
              <a:ahLst/>
              <a:cxnLst/>
              <a:rect l="l" t="t" r="r" b="b"/>
              <a:pathLst>
                <a:path w="3095625" h="3775075">
                  <a:moveTo>
                    <a:pt x="0" y="3774948"/>
                  </a:moveTo>
                  <a:lnTo>
                    <a:pt x="3095244" y="3774948"/>
                  </a:lnTo>
                  <a:lnTo>
                    <a:pt x="3095244" y="0"/>
                  </a:lnTo>
                  <a:lnTo>
                    <a:pt x="0" y="0"/>
                  </a:lnTo>
                  <a:lnTo>
                    <a:pt x="0" y="3774948"/>
                  </a:lnTo>
                  <a:close/>
                </a:path>
              </a:pathLst>
            </a:custGeom>
            <a:ln w="19050">
              <a:solidFill>
                <a:srgbClr val="00B0EB"/>
              </a:solidFill>
            </a:ln>
          </p:spPr>
          <p:txBody>
            <a:bodyPr wrap="square" lIns="0" tIns="0" rIns="0" bIns="0" rtlCol="0"/>
            <a:lstStyle/>
            <a:p>
              <a:endParaRPr sz="1737"/>
            </a:p>
          </p:txBody>
        </p:sp>
        <p:pic>
          <p:nvPicPr>
            <p:cNvPr id="17" name="object 4">
              <a:extLst>
                <a:ext uri="{FF2B5EF4-FFF2-40B4-BE49-F238E27FC236}">
                  <a16:creationId xmlns:a16="http://schemas.microsoft.com/office/drawing/2014/main" id="{6444D642-89CE-DD67-6A65-1BEC1FCEA19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9180" y="1569719"/>
              <a:ext cx="2231135" cy="2232660"/>
            </a:xfrm>
            <a:prstGeom prst="rect">
              <a:avLst/>
            </a:prstGeom>
          </p:spPr>
        </p:pic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17396449-722F-622D-6840-7B21A72C15CF}"/>
                </a:ext>
              </a:extLst>
            </p:cNvPr>
            <p:cNvSpPr/>
            <p:nvPr/>
          </p:nvSpPr>
          <p:spPr>
            <a:xfrm>
              <a:off x="4859655" y="1560194"/>
              <a:ext cx="2250440" cy="2252345"/>
            </a:xfrm>
            <a:custGeom>
              <a:avLst/>
              <a:gdLst/>
              <a:ahLst/>
              <a:cxnLst/>
              <a:rect l="l" t="t" r="r" b="b"/>
              <a:pathLst>
                <a:path w="2250440" h="2252345">
                  <a:moveTo>
                    <a:pt x="1125220" y="0"/>
                  </a:moveTo>
                  <a:lnTo>
                    <a:pt x="1183132" y="1650"/>
                  </a:lnTo>
                  <a:lnTo>
                    <a:pt x="1240028" y="5968"/>
                  </a:lnTo>
                  <a:lnTo>
                    <a:pt x="1296416" y="12826"/>
                  </a:lnTo>
                  <a:lnTo>
                    <a:pt x="1352042" y="22859"/>
                  </a:lnTo>
                  <a:lnTo>
                    <a:pt x="1406525" y="35687"/>
                  </a:lnTo>
                  <a:lnTo>
                    <a:pt x="1459738" y="50800"/>
                  </a:lnTo>
                  <a:lnTo>
                    <a:pt x="1512189" y="68452"/>
                  </a:lnTo>
                  <a:lnTo>
                    <a:pt x="1563116" y="88518"/>
                  </a:lnTo>
                  <a:lnTo>
                    <a:pt x="1661541" y="136143"/>
                  </a:lnTo>
                  <a:lnTo>
                    <a:pt x="1754377" y="192531"/>
                  </a:lnTo>
                  <a:lnTo>
                    <a:pt x="1840865" y="257301"/>
                  </a:lnTo>
                  <a:lnTo>
                    <a:pt x="1920875" y="329818"/>
                  </a:lnTo>
                  <a:lnTo>
                    <a:pt x="1993265" y="409828"/>
                  </a:lnTo>
                  <a:lnTo>
                    <a:pt x="2058162" y="496315"/>
                  </a:lnTo>
                  <a:lnTo>
                    <a:pt x="2114550" y="589152"/>
                  </a:lnTo>
                  <a:lnTo>
                    <a:pt x="2161794" y="687577"/>
                  </a:lnTo>
                  <a:lnTo>
                    <a:pt x="2181860" y="738885"/>
                  </a:lnTo>
                  <a:lnTo>
                    <a:pt x="2199513" y="791337"/>
                  </a:lnTo>
                  <a:lnTo>
                    <a:pt x="2214626" y="844550"/>
                  </a:lnTo>
                  <a:lnTo>
                    <a:pt x="2227453" y="899032"/>
                  </a:lnTo>
                  <a:lnTo>
                    <a:pt x="2237104" y="954277"/>
                  </a:lnTo>
                  <a:lnTo>
                    <a:pt x="2244344" y="1010665"/>
                  </a:lnTo>
                  <a:lnTo>
                    <a:pt x="2248662" y="1067942"/>
                  </a:lnTo>
                  <a:lnTo>
                    <a:pt x="2250313" y="1125981"/>
                  </a:lnTo>
                  <a:lnTo>
                    <a:pt x="2248662" y="1184020"/>
                  </a:lnTo>
                  <a:lnTo>
                    <a:pt x="2244344" y="1241170"/>
                  </a:lnTo>
                  <a:lnTo>
                    <a:pt x="2237486" y="1297177"/>
                  </a:lnTo>
                  <a:lnTo>
                    <a:pt x="2227453" y="1352803"/>
                  </a:lnTo>
                  <a:lnTo>
                    <a:pt x="2215006" y="1407287"/>
                  </a:lnTo>
                  <a:lnTo>
                    <a:pt x="2199894" y="1461007"/>
                  </a:lnTo>
                  <a:lnTo>
                    <a:pt x="2181860" y="1512951"/>
                  </a:lnTo>
                  <a:lnTo>
                    <a:pt x="2161794" y="1564258"/>
                  </a:lnTo>
                  <a:lnTo>
                    <a:pt x="2114550" y="1662683"/>
                  </a:lnTo>
                  <a:lnTo>
                    <a:pt x="2058162" y="1755520"/>
                  </a:lnTo>
                  <a:lnTo>
                    <a:pt x="1993265" y="1842389"/>
                  </a:lnTo>
                  <a:lnTo>
                    <a:pt x="1920875" y="1922017"/>
                  </a:lnTo>
                  <a:lnTo>
                    <a:pt x="1840865" y="1994915"/>
                  </a:lnTo>
                  <a:lnTo>
                    <a:pt x="1754377" y="2059685"/>
                  </a:lnTo>
                  <a:lnTo>
                    <a:pt x="1661541" y="2116200"/>
                  </a:lnTo>
                  <a:lnTo>
                    <a:pt x="1563116" y="2163317"/>
                  </a:lnTo>
                  <a:lnTo>
                    <a:pt x="1512189" y="2183384"/>
                  </a:lnTo>
                  <a:lnTo>
                    <a:pt x="1459738" y="2201417"/>
                  </a:lnTo>
                  <a:lnTo>
                    <a:pt x="1406144" y="2216277"/>
                  </a:lnTo>
                  <a:lnTo>
                    <a:pt x="1351661" y="2229104"/>
                  </a:lnTo>
                  <a:lnTo>
                    <a:pt x="1296416" y="2239010"/>
                  </a:lnTo>
                  <a:lnTo>
                    <a:pt x="1240028" y="2245867"/>
                  </a:lnTo>
                  <a:lnTo>
                    <a:pt x="1182751" y="2250312"/>
                  </a:lnTo>
                  <a:lnTo>
                    <a:pt x="1125093" y="2251836"/>
                  </a:lnTo>
                  <a:lnTo>
                    <a:pt x="1067054" y="2250312"/>
                  </a:lnTo>
                  <a:lnTo>
                    <a:pt x="1010285" y="2245867"/>
                  </a:lnTo>
                  <a:lnTo>
                    <a:pt x="953897" y="2239010"/>
                  </a:lnTo>
                  <a:lnTo>
                    <a:pt x="898525" y="2229104"/>
                  </a:lnTo>
                  <a:lnTo>
                    <a:pt x="844169" y="2216277"/>
                  </a:lnTo>
                  <a:lnTo>
                    <a:pt x="790575" y="2201417"/>
                  </a:lnTo>
                  <a:lnTo>
                    <a:pt x="738505" y="2183384"/>
                  </a:lnTo>
                  <a:lnTo>
                    <a:pt x="687197" y="2163317"/>
                  </a:lnTo>
                  <a:lnTo>
                    <a:pt x="588772" y="2116200"/>
                  </a:lnTo>
                  <a:lnTo>
                    <a:pt x="496316" y="2059685"/>
                  </a:lnTo>
                  <a:lnTo>
                    <a:pt x="409448" y="1994915"/>
                  </a:lnTo>
                  <a:lnTo>
                    <a:pt x="329438" y="1922017"/>
                  </a:lnTo>
                  <a:lnTo>
                    <a:pt x="256921" y="1842389"/>
                  </a:lnTo>
                  <a:lnTo>
                    <a:pt x="192150" y="1755520"/>
                  </a:lnTo>
                  <a:lnTo>
                    <a:pt x="135636" y="1662683"/>
                  </a:lnTo>
                  <a:lnTo>
                    <a:pt x="88519" y="1564258"/>
                  </a:lnTo>
                  <a:lnTo>
                    <a:pt x="68453" y="1512951"/>
                  </a:lnTo>
                  <a:lnTo>
                    <a:pt x="50419" y="1461007"/>
                  </a:lnTo>
                  <a:lnTo>
                    <a:pt x="35560" y="1407287"/>
                  </a:lnTo>
                  <a:lnTo>
                    <a:pt x="22860" y="1352930"/>
                  </a:lnTo>
                  <a:lnTo>
                    <a:pt x="12827" y="1297177"/>
                  </a:lnTo>
                  <a:lnTo>
                    <a:pt x="5969" y="1241170"/>
                  </a:lnTo>
                  <a:lnTo>
                    <a:pt x="1650" y="1184020"/>
                  </a:lnTo>
                  <a:lnTo>
                    <a:pt x="0" y="1125854"/>
                  </a:lnTo>
                  <a:lnTo>
                    <a:pt x="1650" y="1067942"/>
                  </a:lnTo>
                  <a:lnTo>
                    <a:pt x="5969" y="1010665"/>
                  </a:lnTo>
                  <a:lnTo>
                    <a:pt x="12827" y="954658"/>
                  </a:lnTo>
                  <a:lnTo>
                    <a:pt x="22860" y="899032"/>
                  </a:lnTo>
                  <a:lnTo>
                    <a:pt x="35560" y="844550"/>
                  </a:lnTo>
                  <a:lnTo>
                    <a:pt x="50419" y="791337"/>
                  </a:lnTo>
                  <a:lnTo>
                    <a:pt x="68453" y="738885"/>
                  </a:lnTo>
                  <a:lnTo>
                    <a:pt x="88519" y="687577"/>
                  </a:lnTo>
                  <a:lnTo>
                    <a:pt x="135636" y="589152"/>
                  </a:lnTo>
                  <a:lnTo>
                    <a:pt x="192150" y="496315"/>
                  </a:lnTo>
                  <a:lnTo>
                    <a:pt x="256921" y="409828"/>
                  </a:lnTo>
                  <a:lnTo>
                    <a:pt x="329819" y="329818"/>
                  </a:lnTo>
                  <a:lnTo>
                    <a:pt x="409448" y="256920"/>
                  </a:lnTo>
                  <a:lnTo>
                    <a:pt x="496316" y="192150"/>
                  </a:lnTo>
                  <a:lnTo>
                    <a:pt x="588772" y="136143"/>
                  </a:lnTo>
                  <a:lnTo>
                    <a:pt x="687197" y="88518"/>
                  </a:lnTo>
                  <a:lnTo>
                    <a:pt x="738505" y="68452"/>
                  </a:lnTo>
                  <a:lnTo>
                    <a:pt x="790448" y="50418"/>
                  </a:lnTo>
                  <a:lnTo>
                    <a:pt x="844169" y="35178"/>
                  </a:lnTo>
                  <a:lnTo>
                    <a:pt x="898652" y="22859"/>
                  </a:lnTo>
                  <a:lnTo>
                    <a:pt x="953770" y="12826"/>
                  </a:lnTo>
                  <a:lnTo>
                    <a:pt x="1010285" y="5587"/>
                  </a:lnTo>
                  <a:lnTo>
                    <a:pt x="1067181" y="1142"/>
                  </a:lnTo>
                  <a:lnTo>
                    <a:pt x="1125220" y="0"/>
                  </a:lnTo>
                  <a:close/>
                </a:path>
              </a:pathLst>
            </a:custGeom>
            <a:ln w="19050">
              <a:solidFill>
                <a:srgbClr val="00B0EB"/>
              </a:solidFill>
            </a:ln>
          </p:spPr>
          <p:txBody>
            <a:bodyPr wrap="square" lIns="0" tIns="0" rIns="0" bIns="0" rtlCol="0"/>
            <a:lstStyle/>
            <a:p>
              <a:endParaRPr sz="1737"/>
            </a:p>
          </p:txBody>
        </p:sp>
      </p:grpSp>
      <p:grpSp>
        <p:nvGrpSpPr>
          <p:cNvPr id="26" name="object 6">
            <a:extLst>
              <a:ext uri="{FF2B5EF4-FFF2-40B4-BE49-F238E27FC236}">
                <a16:creationId xmlns:a16="http://schemas.microsoft.com/office/drawing/2014/main" id="{A0C6DE68-077C-8AD8-F1DE-FEAAB13C0BA5}"/>
              </a:ext>
            </a:extLst>
          </p:cNvPr>
          <p:cNvGrpSpPr/>
          <p:nvPr/>
        </p:nvGrpSpPr>
        <p:grpSpPr>
          <a:xfrm>
            <a:off x="9811380" y="1935540"/>
            <a:ext cx="3864144" cy="5710740"/>
            <a:chOff x="7908417" y="1559813"/>
            <a:chExt cx="3114675" cy="4603115"/>
          </a:xfrm>
        </p:grpSpPr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7FA179F2-1CB7-DC65-5D56-663CD5B38A73}"/>
                </a:ext>
              </a:extLst>
            </p:cNvPr>
            <p:cNvSpPr/>
            <p:nvPr/>
          </p:nvSpPr>
          <p:spPr>
            <a:xfrm>
              <a:off x="7917942" y="2378202"/>
              <a:ext cx="3095625" cy="3775075"/>
            </a:xfrm>
            <a:custGeom>
              <a:avLst/>
              <a:gdLst/>
              <a:ahLst/>
              <a:cxnLst/>
              <a:rect l="l" t="t" r="r" b="b"/>
              <a:pathLst>
                <a:path w="3095625" h="3775075">
                  <a:moveTo>
                    <a:pt x="0" y="3774948"/>
                  </a:moveTo>
                  <a:lnTo>
                    <a:pt x="3095244" y="3774948"/>
                  </a:lnTo>
                  <a:lnTo>
                    <a:pt x="3095244" y="0"/>
                  </a:lnTo>
                  <a:lnTo>
                    <a:pt x="0" y="0"/>
                  </a:lnTo>
                  <a:lnTo>
                    <a:pt x="0" y="3774948"/>
                  </a:lnTo>
                  <a:close/>
                </a:path>
              </a:pathLst>
            </a:custGeom>
            <a:ln w="19050">
              <a:solidFill>
                <a:srgbClr val="00B0EB"/>
              </a:solidFill>
            </a:ln>
          </p:spPr>
          <p:txBody>
            <a:bodyPr wrap="square" lIns="0" tIns="0" rIns="0" bIns="0" rtlCol="0"/>
            <a:lstStyle/>
            <a:p>
              <a:endParaRPr sz="1737"/>
            </a:p>
          </p:txBody>
        </p:sp>
        <p:pic>
          <p:nvPicPr>
            <p:cNvPr id="28" name="object 8">
              <a:extLst>
                <a:ext uri="{FF2B5EF4-FFF2-40B4-BE49-F238E27FC236}">
                  <a16:creationId xmlns:a16="http://schemas.microsoft.com/office/drawing/2014/main" id="{F17C87CD-74D5-A2CF-AD3A-9DE23F8B388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40852" y="1578863"/>
              <a:ext cx="2231136" cy="2231136"/>
            </a:xfrm>
            <a:prstGeom prst="rect">
              <a:avLst/>
            </a:prstGeom>
          </p:spPr>
        </p:pic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EFC09736-50F1-A11B-90DF-ED33BA2F5A0F}"/>
                </a:ext>
              </a:extLst>
            </p:cNvPr>
            <p:cNvSpPr/>
            <p:nvPr/>
          </p:nvSpPr>
          <p:spPr>
            <a:xfrm>
              <a:off x="8331327" y="1569338"/>
              <a:ext cx="2250440" cy="2250440"/>
            </a:xfrm>
            <a:custGeom>
              <a:avLst/>
              <a:gdLst/>
              <a:ahLst/>
              <a:cxnLst/>
              <a:rect l="l" t="t" r="r" b="b"/>
              <a:pathLst>
                <a:path w="2250440" h="2250440">
                  <a:moveTo>
                    <a:pt x="1125093" y="0"/>
                  </a:moveTo>
                  <a:lnTo>
                    <a:pt x="1183131" y="1650"/>
                  </a:lnTo>
                  <a:lnTo>
                    <a:pt x="1240027" y="5969"/>
                  </a:lnTo>
                  <a:lnTo>
                    <a:pt x="1296416" y="12826"/>
                  </a:lnTo>
                  <a:lnTo>
                    <a:pt x="1352042" y="22860"/>
                  </a:lnTo>
                  <a:lnTo>
                    <a:pt x="1406525" y="35560"/>
                  </a:lnTo>
                  <a:lnTo>
                    <a:pt x="1459738" y="50419"/>
                  </a:lnTo>
                  <a:lnTo>
                    <a:pt x="1512189" y="68452"/>
                  </a:lnTo>
                  <a:lnTo>
                    <a:pt x="1563116" y="88519"/>
                  </a:lnTo>
                  <a:lnTo>
                    <a:pt x="1661541" y="135636"/>
                  </a:lnTo>
                  <a:lnTo>
                    <a:pt x="1754377" y="192150"/>
                  </a:lnTo>
                  <a:lnTo>
                    <a:pt x="1840865" y="256921"/>
                  </a:lnTo>
                  <a:lnTo>
                    <a:pt x="1920875" y="329819"/>
                  </a:lnTo>
                  <a:lnTo>
                    <a:pt x="1993265" y="409448"/>
                  </a:lnTo>
                  <a:lnTo>
                    <a:pt x="2058162" y="496315"/>
                  </a:lnTo>
                  <a:lnTo>
                    <a:pt x="2114550" y="588772"/>
                  </a:lnTo>
                  <a:lnTo>
                    <a:pt x="2161794" y="687197"/>
                  </a:lnTo>
                  <a:lnTo>
                    <a:pt x="2181859" y="738505"/>
                  </a:lnTo>
                  <a:lnTo>
                    <a:pt x="2199513" y="790575"/>
                  </a:lnTo>
                  <a:lnTo>
                    <a:pt x="2214626" y="844169"/>
                  </a:lnTo>
                  <a:lnTo>
                    <a:pt x="2227453" y="898651"/>
                  </a:lnTo>
                  <a:lnTo>
                    <a:pt x="2237104" y="953897"/>
                  </a:lnTo>
                  <a:lnTo>
                    <a:pt x="2244217" y="1010285"/>
                  </a:lnTo>
                  <a:lnTo>
                    <a:pt x="2248662" y="1067053"/>
                  </a:lnTo>
                  <a:lnTo>
                    <a:pt x="2250313" y="1125093"/>
                  </a:lnTo>
                  <a:lnTo>
                    <a:pt x="2248662" y="1183132"/>
                  </a:lnTo>
                  <a:lnTo>
                    <a:pt x="2244344" y="1240027"/>
                  </a:lnTo>
                  <a:lnTo>
                    <a:pt x="2237486" y="1296415"/>
                  </a:lnTo>
                  <a:lnTo>
                    <a:pt x="2227453" y="1352041"/>
                  </a:lnTo>
                  <a:lnTo>
                    <a:pt x="2215006" y="1406525"/>
                  </a:lnTo>
                  <a:lnTo>
                    <a:pt x="2199894" y="1459738"/>
                  </a:lnTo>
                  <a:lnTo>
                    <a:pt x="2181859" y="1512189"/>
                  </a:lnTo>
                  <a:lnTo>
                    <a:pt x="2161794" y="1563115"/>
                  </a:lnTo>
                  <a:lnTo>
                    <a:pt x="2114550" y="1661540"/>
                  </a:lnTo>
                  <a:lnTo>
                    <a:pt x="2058162" y="1754377"/>
                  </a:lnTo>
                  <a:lnTo>
                    <a:pt x="1993265" y="1840864"/>
                  </a:lnTo>
                  <a:lnTo>
                    <a:pt x="1920875" y="1920875"/>
                  </a:lnTo>
                  <a:lnTo>
                    <a:pt x="1840865" y="1993264"/>
                  </a:lnTo>
                  <a:lnTo>
                    <a:pt x="1754377" y="2058162"/>
                  </a:lnTo>
                  <a:lnTo>
                    <a:pt x="1661541" y="2114550"/>
                  </a:lnTo>
                  <a:lnTo>
                    <a:pt x="1563116" y="2161794"/>
                  </a:lnTo>
                  <a:lnTo>
                    <a:pt x="1512189" y="2181860"/>
                  </a:lnTo>
                  <a:lnTo>
                    <a:pt x="1459738" y="2199513"/>
                  </a:lnTo>
                  <a:lnTo>
                    <a:pt x="1406144" y="2214626"/>
                  </a:lnTo>
                  <a:lnTo>
                    <a:pt x="1351661" y="2227453"/>
                  </a:lnTo>
                  <a:lnTo>
                    <a:pt x="1296416" y="2237105"/>
                  </a:lnTo>
                  <a:lnTo>
                    <a:pt x="1240027" y="2244344"/>
                  </a:lnTo>
                  <a:lnTo>
                    <a:pt x="1182751" y="2248662"/>
                  </a:lnTo>
                  <a:lnTo>
                    <a:pt x="1125093" y="2250313"/>
                  </a:lnTo>
                  <a:lnTo>
                    <a:pt x="1067053" y="2248662"/>
                  </a:lnTo>
                  <a:lnTo>
                    <a:pt x="1010284" y="2244344"/>
                  </a:lnTo>
                  <a:lnTo>
                    <a:pt x="953897" y="2237486"/>
                  </a:lnTo>
                  <a:lnTo>
                    <a:pt x="898651" y="2227453"/>
                  </a:lnTo>
                  <a:lnTo>
                    <a:pt x="844169" y="2215007"/>
                  </a:lnTo>
                  <a:lnTo>
                    <a:pt x="790448" y="2199894"/>
                  </a:lnTo>
                  <a:lnTo>
                    <a:pt x="738504" y="2181860"/>
                  </a:lnTo>
                  <a:lnTo>
                    <a:pt x="687197" y="2161794"/>
                  </a:lnTo>
                  <a:lnTo>
                    <a:pt x="588772" y="2114550"/>
                  </a:lnTo>
                  <a:lnTo>
                    <a:pt x="496316" y="2058162"/>
                  </a:lnTo>
                  <a:lnTo>
                    <a:pt x="409448" y="1993264"/>
                  </a:lnTo>
                  <a:lnTo>
                    <a:pt x="329438" y="1920875"/>
                  </a:lnTo>
                  <a:lnTo>
                    <a:pt x="256921" y="1840864"/>
                  </a:lnTo>
                  <a:lnTo>
                    <a:pt x="192150" y="1754377"/>
                  </a:lnTo>
                  <a:lnTo>
                    <a:pt x="135636" y="1661540"/>
                  </a:lnTo>
                  <a:lnTo>
                    <a:pt x="88519" y="1563115"/>
                  </a:lnTo>
                  <a:lnTo>
                    <a:pt x="68452" y="1512189"/>
                  </a:lnTo>
                  <a:lnTo>
                    <a:pt x="50419" y="1459738"/>
                  </a:lnTo>
                  <a:lnTo>
                    <a:pt x="35559" y="1406144"/>
                  </a:lnTo>
                  <a:lnTo>
                    <a:pt x="22859" y="1351661"/>
                  </a:lnTo>
                  <a:lnTo>
                    <a:pt x="12826" y="1296415"/>
                  </a:lnTo>
                  <a:lnTo>
                    <a:pt x="5969" y="1240027"/>
                  </a:lnTo>
                  <a:lnTo>
                    <a:pt x="1650" y="1182751"/>
                  </a:lnTo>
                  <a:lnTo>
                    <a:pt x="0" y="1125093"/>
                  </a:lnTo>
                  <a:lnTo>
                    <a:pt x="1650" y="1067053"/>
                  </a:lnTo>
                  <a:lnTo>
                    <a:pt x="5969" y="1010285"/>
                  </a:lnTo>
                  <a:lnTo>
                    <a:pt x="12826" y="953897"/>
                  </a:lnTo>
                  <a:lnTo>
                    <a:pt x="22859" y="898525"/>
                  </a:lnTo>
                  <a:lnTo>
                    <a:pt x="35559" y="844169"/>
                  </a:lnTo>
                  <a:lnTo>
                    <a:pt x="50419" y="790575"/>
                  </a:lnTo>
                  <a:lnTo>
                    <a:pt x="68452" y="738505"/>
                  </a:lnTo>
                  <a:lnTo>
                    <a:pt x="88519" y="687197"/>
                  </a:lnTo>
                  <a:lnTo>
                    <a:pt x="135636" y="588772"/>
                  </a:lnTo>
                  <a:lnTo>
                    <a:pt x="192150" y="496315"/>
                  </a:lnTo>
                  <a:lnTo>
                    <a:pt x="256921" y="409448"/>
                  </a:lnTo>
                  <a:lnTo>
                    <a:pt x="329819" y="329438"/>
                  </a:lnTo>
                  <a:lnTo>
                    <a:pt x="409448" y="256921"/>
                  </a:lnTo>
                  <a:lnTo>
                    <a:pt x="496316" y="192150"/>
                  </a:lnTo>
                  <a:lnTo>
                    <a:pt x="588772" y="135636"/>
                  </a:lnTo>
                  <a:lnTo>
                    <a:pt x="687197" y="88519"/>
                  </a:lnTo>
                  <a:lnTo>
                    <a:pt x="738504" y="68452"/>
                  </a:lnTo>
                  <a:lnTo>
                    <a:pt x="790575" y="50419"/>
                  </a:lnTo>
                  <a:lnTo>
                    <a:pt x="844169" y="35560"/>
                  </a:lnTo>
                  <a:lnTo>
                    <a:pt x="898525" y="22860"/>
                  </a:lnTo>
                  <a:lnTo>
                    <a:pt x="953897" y="12826"/>
                  </a:lnTo>
                  <a:lnTo>
                    <a:pt x="1010284" y="5969"/>
                  </a:lnTo>
                  <a:lnTo>
                    <a:pt x="1067053" y="1650"/>
                  </a:lnTo>
                  <a:lnTo>
                    <a:pt x="1125093" y="0"/>
                  </a:lnTo>
                  <a:close/>
                </a:path>
              </a:pathLst>
            </a:custGeom>
            <a:ln w="19050">
              <a:solidFill>
                <a:srgbClr val="00B0EB"/>
              </a:solidFill>
            </a:ln>
          </p:spPr>
          <p:txBody>
            <a:bodyPr wrap="square" lIns="0" tIns="0" rIns="0" bIns="0" rtlCol="0"/>
            <a:lstStyle/>
            <a:p>
              <a:endParaRPr sz="1737"/>
            </a:p>
          </p:txBody>
        </p:sp>
      </p:grpSp>
      <p:grpSp>
        <p:nvGrpSpPr>
          <p:cNvPr id="30" name="object 10">
            <a:extLst>
              <a:ext uri="{FF2B5EF4-FFF2-40B4-BE49-F238E27FC236}">
                <a16:creationId xmlns:a16="http://schemas.microsoft.com/office/drawing/2014/main" id="{F174D370-3D6E-7B4A-ECF1-4B475B72457C}"/>
              </a:ext>
            </a:extLst>
          </p:cNvPr>
          <p:cNvGrpSpPr/>
          <p:nvPr/>
        </p:nvGrpSpPr>
        <p:grpSpPr>
          <a:xfrm>
            <a:off x="1212419" y="1924196"/>
            <a:ext cx="3864144" cy="5721769"/>
            <a:chOff x="977264" y="1550669"/>
            <a:chExt cx="3114675" cy="4612005"/>
          </a:xfrm>
        </p:grpSpPr>
        <p:sp>
          <p:nvSpPr>
            <p:cNvPr id="31" name="object 11">
              <a:extLst>
                <a:ext uri="{FF2B5EF4-FFF2-40B4-BE49-F238E27FC236}">
                  <a16:creationId xmlns:a16="http://schemas.microsoft.com/office/drawing/2014/main" id="{91C4555D-30BE-D4A9-A019-2CAAF599D09A}"/>
                </a:ext>
              </a:extLst>
            </p:cNvPr>
            <p:cNvSpPr/>
            <p:nvPr/>
          </p:nvSpPr>
          <p:spPr>
            <a:xfrm>
              <a:off x="986789" y="2378202"/>
              <a:ext cx="3095625" cy="3775075"/>
            </a:xfrm>
            <a:custGeom>
              <a:avLst/>
              <a:gdLst/>
              <a:ahLst/>
              <a:cxnLst/>
              <a:rect l="l" t="t" r="r" b="b"/>
              <a:pathLst>
                <a:path w="3095625" h="3775075">
                  <a:moveTo>
                    <a:pt x="0" y="3774948"/>
                  </a:moveTo>
                  <a:lnTo>
                    <a:pt x="3095244" y="3774948"/>
                  </a:lnTo>
                  <a:lnTo>
                    <a:pt x="3095244" y="0"/>
                  </a:lnTo>
                  <a:lnTo>
                    <a:pt x="0" y="0"/>
                  </a:lnTo>
                  <a:lnTo>
                    <a:pt x="0" y="3774948"/>
                  </a:lnTo>
                  <a:close/>
                </a:path>
              </a:pathLst>
            </a:custGeom>
            <a:ln w="19050">
              <a:solidFill>
                <a:srgbClr val="00B0EB"/>
              </a:solidFill>
            </a:ln>
          </p:spPr>
          <p:txBody>
            <a:bodyPr wrap="square" lIns="0" tIns="0" rIns="0" bIns="0" rtlCol="0"/>
            <a:lstStyle/>
            <a:p>
              <a:endParaRPr sz="1737"/>
            </a:p>
          </p:txBody>
        </p:sp>
        <p:pic>
          <p:nvPicPr>
            <p:cNvPr id="32" name="object 12">
              <a:extLst>
                <a:ext uri="{FF2B5EF4-FFF2-40B4-BE49-F238E27FC236}">
                  <a16:creationId xmlns:a16="http://schemas.microsoft.com/office/drawing/2014/main" id="{E8D09B9D-C3F6-DD80-18E6-4BFEE0CBAF0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4459" y="1569719"/>
              <a:ext cx="2232660" cy="2232660"/>
            </a:xfrm>
            <a:prstGeom prst="rect">
              <a:avLst/>
            </a:prstGeom>
          </p:spPr>
        </p:pic>
        <p:sp>
          <p:nvSpPr>
            <p:cNvPr id="33" name="object 13">
              <a:extLst>
                <a:ext uri="{FF2B5EF4-FFF2-40B4-BE49-F238E27FC236}">
                  <a16:creationId xmlns:a16="http://schemas.microsoft.com/office/drawing/2014/main" id="{356F37C2-6F29-9A51-4572-5363CF52057E}"/>
                </a:ext>
              </a:extLst>
            </p:cNvPr>
            <p:cNvSpPr/>
            <p:nvPr/>
          </p:nvSpPr>
          <p:spPr>
            <a:xfrm>
              <a:off x="1384934" y="1560194"/>
              <a:ext cx="2252345" cy="2252345"/>
            </a:xfrm>
            <a:custGeom>
              <a:avLst/>
              <a:gdLst/>
              <a:ahLst/>
              <a:cxnLst/>
              <a:rect l="l" t="t" r="r" b="b"/>
              <a:pathLst>
                <a:path w="2252345" h="2252345">
                  <a:moveTo>
                    <a:pt x="1125982" y="0"/>
                  </a:moveTo>
                  <a:lnTo>
                    <a:pt x="1184021" y="1650"/>
                  </a:lnTo>
                  <a:lnTo>
                    <a:pt x="1241171" y="5968"/>
                  </a:lnTo>
                  <a:lnTo>
                    <a:pt x="1297178" y="12826"/>
                  </a:lnTo>
                  <a:lnTo>
                    <a:pt x="1352931" y="22859"/>
                  </a:lnTo>
                  <a:lnTo>
                    <a:pt x="1407287" y="35687"/>
                  </a:lnTo>
                  <a:lnTo>
                    <a:pt x="1461008" y="50800"/>
                  </a:lnTo>
                  <a:lnTo>
                    <a:pt x="1512951" y="68452"/>
                  </a:lnTo>
                  <a:lnTo>
                    <a:pt x="1564386" y="88518"/>
                  </a:lnTo>
                  <a:lnTo>
                    <a:pt x="1662684" y="136143"/>
                  </a:lnTo>
                  <a:lnTo>
                    <a:pt x="1755521" y="192531"/>
                  </a:lnTo>
                  <a:lnTo>
                    <a:pt x="1842389" y="257301"/>
                  </a:lnTo>
                  <a:lnTo>
                    <a:pt x="1922017" y="329818"/>
                  </a:lnTo>
                  <a:lnTo>
                    <a:pt x="1994915" y="409828"/>
                  </a:lnTo>
                  <a:lnTo>
                    <a:pt x="2059686" y="496315"/>
                  </a:lnTo>
                  <a:lnTo>
                    <a:pt x="2116201" y="589152"/>
                  </a:lnTo>
                  <a:lnTo>
                    <a:pt x="2163317" y="687577"/>
                  </a:lnTo>
                  <a:lnTo>
                    <a:pt x="2183384" y="738885"/>
                  </a:lnTo>
                  <a:lnTo>
                    <a:pt x="2201417" y="791337"/>
                  </a:lnTo>
                  <a:lnTo>
                    <a:pt x="2216277" y="844550"/>
                  </a:lnTo>
                  <a:lnTo>
                    <a:pt x="2229104" y="898905"/>
                  </a:lnTo>
                  <a:lnTo>
                    <a:pt x="2239010" y="954277"/>
                  </a:lnTo>
                  <a:lnTo>
                    <a:pt x="2245867" y="1010665"/>
                  </a:lnTo>
                  <a:lnTo>
                    <a:pt x="2250313" y="1067942"/>
                  </a:lnTo>
                  <a:lnTo>
                    <a:pt x="2251837" y="1125981"/>
                  </a:lnTo>
                  <a:lnTo>
                    <a:pt x="2250313" y="1184020"/>
                  </a:lnTo>
                  <a:lnTo>
                    <a:pt x="2245867" y="1241170"/>
                  </a:lnTo>
                  <a:lnTo>
                    <a:pt x="2239010" y="1297177"/>
                  </a:lnTo>
                  <a:lnTo>
                    <a:pt x="2229104" y="1352930"/>
                  </a:lnTo>
                  <a:lnTo>
                    <a:pt x="2216277" y="1407287"/>
                  </a:lnTo>
                  <a:lnTo>
                    <a:pt x="2201417" y="1461007"/>
                  </a:lnTo>
                  <a:lnTo>
                    <a:pt x="2183384" y="1512951"/>
                  </a:lnTo>
                  <a:lnTo>
                    <a:pt x="2163317" y="1564258"/>
                  </a:lnTo>
                  <a:lnTo>
                    <a:pt x="2116201" y="1662683"/>
                  </a:lnTo>
                  <a:lnTo>
                    <a:pt x="2059686" y="1755520"/>
                  </a:lnTo>
                  <a:lnTo>
                    <a:pt x="1994915" y="1842389"/>
                  </a:lnTo>
                  <a:lnTo>
                    <a:pt x="1922017" y="1922017"/>
                  </a:lnTo>
                  <a:lnTo>
                    <a:pt x="1842389" y="1994915"/>
                  </a:lnTo>
                  <a:lnTo>
                    <a:pt x="1755521" y="2059685"/>
                  </a:lnTo>
                  <a:lnTo>
                    <a:pt x="1662684" y="2116200"/>
                  </a:lnTo>
                  <a:lnTo>
                    <a:pt x="1564259" y="2163317"/>
                  </a:lnTo>
                  <a:lnTo>
                    <a:pt x="1512951" y="2183384"/>
                  </a:lnTo>
                  <a:lnTo>
                    <a:pt x="1461008" y="2201417"/>
                  </a:lnTo>
                  <a:lnTo>
                    <a:pt x="1407287" y="2216277"/>
                  </a:lnTo>
                  <a:lnTo>
                    <a:pt x="1352931" y="2229104"/>
                  </a:lnTo>
                  <a:lnTo>
                    <a:pt x="1297178" y="2239010"/>
                  </a:lnTo>
                  <a:lnTo>
                    <a:pt x="1241171" y="2245867"/>
                  </a:lnTo>
                  <a:lnTo>
                    <a:pt x="1184021" y="2250312"/>
                  </a:lnTo>
                  <a:lnTo>
                    <a:pt x="1125982" y="2251836"/>
                  </a:lnTo>
                  <a:lnTo>
                    <a:pt x="1067942" y="2250312"/>
                  </a:lnTo>
                  <a:lnTo>
                    <a:pt x="1010666" y="2245867"/>
                  </a:lnTo>
                  <a:lnTo>
                    <a:pt x="954659" y="2239010"/>
                  </a:lnTo>
                  <a:lnTo>
                    <a:pt x="899033" y="2229104"/>
                  </a:lnTo>
                  <a:lnTo>
                    <a:pt x="844550" y="2216277"/>
                  </a:lnTo>
                  <a:lnTo>
                    <a:pt x="791337" y="2201417"/>
                  </a:lnTo>
                  <a:lnTo>
                    <a:pt x="738885" y="2183384"/>
                  </a:lnTo>
                  <a:lnTo>
                    <a:pt x="687578" y="2163317"/>
                  </a:lnTo>
                  <a:lnTo>
                    <a:pt x="589153" y="2116200"/>
                  </a:lnTo>
                  <a:lnTo>
                    <a:pt x="496316" y="2059685"/>
                  </a:lnTo>
                  <a:lnTo>
                    <a:pt x="409828" y="1994915"/>
                  </a:lnTo>
                  <a:lnTo>
                    <a:pt x="329819" y="1922017"/>
                  </a:lnTo>
                  <a:lnTo>
                    <a:pt x="256921" y="1842389"/>
                  </a:lnTo>
                  <a:lnTo>
                    <a:pt x="192151" y="1755520"/>
                  </a:lnTo>
                  <a:lnTo>
                    <a:pt x="136017" y="1662683"/>
                  </a:lnTo>
                  <a:lnTo>
                    <a:pt x="88518" y="1564385"/>
                  </a:lnTo>
                  <a:lnTo>
                    <a:pt x="68453" y="1512951"/>
                  </a:lnTo>
                  <a:lnTo>
                    <a:pt x="50418" y="1461007"/>
                  </a:lnTo>
                  <a:lnTo>
                    <a:pt x="35178" y="1407287"/>
                  </a:lnTo>
                  <a:lnTo>
                    <a:pt x="22859" y="1352803"/>
                  </a:lnTo>
                  <a:lnTo>
                    <a:pt x="12827" y="1297304"/>
                  </a:lnTo>
                  <a:lnTo>
                    <a:pt x="5587" y="1241170"/>
                  </a:lnTo>
                  <a:lnTo>
                    <a:pt x="1143" y="1183893"/>
                  </a:lnTo>
                  <a:lnTo>
                    <a:pt x="0" y="1125854"/>
                  </a:lnTo>
                  <a:lnTo>
                    <a:pt x="1651" y="1067942"/>
                  </a:lnTo>
                  <a:lnTo>
                    <a:pt x="5968" y="1010665"/>
                  </a:lnTo>
                  <a:lnTo>
                    <a:pt x="12827" y="954658"/>
                  </a:lnTo>
                  <a:lnTo>
                    <a:pt x="22859" y="899032"/>
                  </a:lnTo>
                  <a:lnTo>
                    <a:pt x="35687" y="844550"/>
                  </a:lnTo>
                  <a:lnTo>
                    <a:pt x="50800" y="791337"/>
                  </a:lnTo>
                  <a:lnTo>
                    <a:pt x="68453" y="738885"/>
                  </a:lnTo>
                  <a:lnTo>
                    <a:pt x="88518" y="687577"/>
                  </a:lnTo>
                  <a:lnTo>
                    <a:pt x="136144" y="589152"/>
                  </a:lnTo>
                  <a:lnTo>
                    <a:pt x="192531" y="496315"/>
                  </a:lnTo>
                  <a:lnTo>
                    <a:pt x="257302" y="409828"/>
                  </a:lnTo>
                  <a:lnTo>
                    <a:pt x="329819" y="329818"/>
                  </a:lnTo>
                  <a:lnTo>
                    <a:pt x="409828" y="256920"/>
                  </a:lnTo>
                  <a:lnTo>
                    <a:pt x="496316" y="192150"/>
                  </a:lnTo>
                  <a:lnTo>
                    <a:pt x="589153" y="136016"/>
                  </a:lnTo>
                  <a:lnTo>
                    <a:pt x="687578" y="88518"/>
                  </a:lnTo>
                  <a:lnTo>
                    <a:pt x="738885" y="68452"/>
                  </a:lnTo>
                  <a:lnTo>
                    <a:pt x="791337" y="50418"/>
                  </a:lnTo>
                  <a:lnTo>
                    <a:pt x="844550" y="35178"/>
                  </a:lnTo>
                  <a:lnTo>
                    <a:pt x="899033" y="22859"/>
                  </a:lnTo>
                  <a:lnTo>
                    <a:pt x="954278" y="12826"/>
                  </a:lnTo>
                  <a:lnTo>
                    <a:pt x="1010666" y="5587"/>
                  </a:lnTo>
                  <a:lnTo>
                    <a:pt x="1067942" y="1142"/>
                  </a:lnTo>
                  <a:lnTo>
                    <a:pt x="1125982" y="0"/>
                  </a:lnTo>
                  <a:close/>
                </a:path>
              </a:pathLst>
            </a:custGeom>
            <a:ln w="19050">
              <a:solidFill>
                <a:srgbClr val="00B0EB"/>
              </a:solidFill>
            </a:ln>
          </p:spPr>
          <p:txBody>
            <a:bodyPr wrap="square" lIns="0" tIns="0" rIns="0" bIns="0" rtlCol="0"/>
            <a:lstStyle/>
            <a:p>
              <a:endParaRPr sz="1737"/>
            </a:p>
          </p:txBody>
        </p:sp>
      </p:grpSp>
      <p:sp>
        <p:nvSpPr>
          <p:cNvPr id="34" name="object 14">
            <a:extLst>
              <a:ext uri="{FF2B5EF4-FFF2-40B4-BE49-F238E27FC236}">
                <a16:creationId xmlns:a16="http://schemas.microsoft.com/office/drawing/2014/main" id="{563343C4-853E-118C-429A-4DC5E5DF6F3F}"/>
              </a:ext>
            </a:extLst>
          </p:cNvPr>
          <p:cNvSpPr txBox="1"/>
          <p:nvPr/>
        </p:nvSpPr>
        <p:spPr>
          <a:xfrm>
            <a:off x="1307939" y="4792004"/>
            <a:ext cx="3666998" cy="2608752"/>
          </a:xfrm>
          <a:prstGeom prst="rect">
            <a:avLst/>
          </a:prstGeom>
        </p:spPr>
        <p:txBody>
          <a:bodyPr vert="horz" wrap="square" lIns="0" tIns="148106" rIns="0" bIns="0" rtlCol="0">
            <a:spAutoFit/>
          </a:bodyPr>
          <a:lstStyle/>
          <a:p>
            <a:pPr algn="ctr">
              <a:spcBef>
                <a:spcPts val="1166"/>
              </a:spcBef>
            </a:pPr>
            <a:r>
              <a:rPr lang="pl-PL" sz="2481" spc="-12" dirty="0">
                <a:solidFill>
                  <a:srgbClr val="00569D"/>
                </a:solidFill>
                <a:latin typeface="Gotham Medium" pitchFamily="50" charset="0"/>
              </a:rPr>
              <a:t>Produkty konsumenckie</a:t>
            </a:r>
            <a:endParaRPr sz="2481" dirty="0">
              <a:latin typeface="Gotham Medium" pitchFamily="50" charset="0"/>
            </a:endParaRPr>
          </a:p>
          <a:p>
            <a:pPr marL="788" algn="ctr">
              <a:spcBef>
                <a:spcPts val="738"/>
              </a:spcBef>
            </a:pPr>
            <a:r>
              <a:rPr lang="pl-PL" sz="1737" dirty="0">
                <a:solidFill>
                  <a:srgbClr val="00569D"/>
                </a:solidFill>
                <a:latin typeface="Gotham Book" pitchFamily="50" charset="0"/>
              </a:rPr>
              <a:t>Dzbanki filtracyjne i filtry</a:t>
            </a:r>
          </a:p>
          <a:p>
            <a:pPr marL="14968" marR="6302" algn="ctr">
              <a:spcBef>
                <a:spcPts val="744"/>
              </a:spcBef>
            </a:pPr>
            <a:r>
              <a:rPr lang="pl-PL" sz="1737" dirty="0">
                <a:solidFill>
                  <a:srgbClr val="00569D"/>
                </a:solidFill>
                <a:latin typeface="Gotham Book" pitchFamily="50" charset="0"/>
              </a:rPr>
              <a:t>Butelki i karafki filtracyjne i </a:t>
            </a:r>
            <a:r>
              <a:rPr lang="pl-PL" sz="1737" dirty="0" err="1">
                <a:solidFill>
                  <a:srgbClr val="00569D"/>
                </a:solidFill>
                <a:latin typeface="Gotham Book" pitchFamily="50" charset="0"/>
              </a:rPr>
              <a:t>mikrodyski</a:t>
            </a:r>
            <a:endParaRPr lang="pl-PL" sz="1737" dirty="0">
              <a:solidFill>
                <a:srgbClr val="00569D"/>
              </a:solidFill>
              <a:latin typeface="Gotham Book" pitchFamily="50" charset="0"/>
            </a:endParaRPr>
          </a:p>
          <a:p>
            <a:pPr marL="70113" marR="63810" algn="ctr">
              <a:spcBef>
                <a:spcPts val="744"/>
              </a:spcBef>
            </a:pPr>
            <a:r>
              <a:rPr lang="pl-PL" sz="1737" dirty="0">
                <a:solidFill>
                  <a:srgbClr val="00569D"/>
                </a:solidFill>
                <a:latin typeface="Gotham Book" pitchFamily="50" charset="0"/>
              </a:rPr>
              <a:t>Systemy </a:t>
            </a:r>
            <a:r>
              <a:rPr lang="pl-PL" sz="1737" dirty="0" err="1">
                <a:solidFill>
                  <a:srgbClr val="00569D"/>
                </a:solidFill>
                <a:latin typeface="Gotham Book" pitchFamily="50" charset="0"/>
              </a:rPr>
              <a:t>podzlewowe</a:t>
            </a:r>
            <a:endParaRPr lang="pl-PL" sz="1737" dirty="0">
              <a:solidFill>
                <a:srgbClr val="00569D"/>
              </a:solidFill>
              <a:latin typeface="Gotham Book" pitchFamily="50" charset="0"/>
            </a:endParaRPr>
          </a:p>
          <a:p>
            <a:pPr algn="ctr">
              <a:spcBef>
                <a:spcPts val="744"/>
              </a:spcBef>
            </a:pPr>
            <a:r>
              <a:rPr lang="pl-PL" sz="1737" dirty="0">
                <a:solidFill>
                  <a:srgbClr val="00569D"/>
                </a:solidFill>
                <a:latin typeface="Gotham Book" pitchFamily="50" charset="0"/>
              </a:rPr>
              <a:t>Saturatory</a:t>
            </a:r>
            <a:endParaRPr sz="1737" dirty="0">
              <a:latin typeface="Gotham Book" pitchFamily="50" charset="0"/>
            </a:endParaRP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97729FFB-E37F-C38C-9CDC-25A142CC1A2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890504" y="7913370"/>
            <a:ext cx="3478911" cy="217830"/>
          </a:xfrm>
          <a:prstGeom prst="rect">
            <a:avLst/>
          </a:prstGeom>
        </p:spPr>
        <p:txBody>
          <a:bodyPr vert="horz" wrap="square" lIns="0" tIns="2363" rIns="0" bIns="0" rtlCol="0">
            <a:spAutoFit/>
          </a:bodyPr>
          <a:lstStyle/>
          <a:p>
            <a:pPr marL="47267">
              <a:spcBef>
                <a:spcPts val="19"/>
              </a:spcBef>
            </a:pPr>
            <a:fld id="{81D60167-4931-47E6-BA6A-407CBD079E47}" type="slidenum">
              <a:rPr spc="-31" dirty="0">
                <a:solidFill>
                  <a:srgbClr val="00569D"/>
                </a:solidFill>
              </a:rPr>
              <a:pPr marL="47267">
                <a:spcBef>
                  <a:spcPts val="19"/>
                </a:spcBef>
              </a:pPr>
              <a:t>5</a:t>
            </a:fld>
            <a:endParaRPr spc="-31" dirty="0">
              <a:solidFill>
                <a:srgbClr val="00569D"/>
              </a:solidFill>
            </a:endParaRPr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24E77D37-F7EC-3BC1-1365-DEFC030CCD2E}"/>
              </a:ext>
            </a:extLst>
          </p:cNvPr>
          <p:cNvSpPr txBox="1"/>
          <p:nvPr/>
        </p:nvSpPr>
        <p:spPr>
          <a:xfrm>
            <a:off x="5648446" y="4792004"/>
            <a:ext cx="3553427" cy="2316749"/>
          </a:xfrm>
          <a:prstGeom prst="rect">
            <a:avLst/>
          </a:prstGeom>
        </p:spPr>
        <p:txBody>
          <a:bodyPr vert="horz" wrap="square" lIns="0" tIns="148106" rIns="0" bIns="0" rtlCol="0">
            <a:spAutoFit/>
          </a:bodyPr>
          <a:lstStyle/>
          <a:p>
            <a:pPr algn="ctr">
              <a:spcBef>
                <a:spcPts val="1166"/>
              </a:spcBef>
            </a:pPr>
            <a:r>
              <a:rPr lang="pl-PL" sz="2481" dirty="0">
                <a:solidFill>
                  <a:srgbClr val="00569D"/>
                </a:solidFill>
                <a:latin typeface="Gotham Medium" pitchFamily="50" charset="0"/>
              </a:rPr>
              <a:t>Filtry Profesjonalne</a:t>
            </a:r>
          </a:p>
          <a:p>
            <a:pPr marR="26785" algn="ctr">
              <a:spcBef>
                <a:spcPts val="738"/>
              </a:spcBef>
            </a:pPr>
            <a:r>
              <a:rPr lang="en-US" sz="1737" dirty="0" err="1">
                <a:solidFill>
                  <a:srgbClr val="00569D"/>
                </a:solidFill>
                <a:latin typeface="Gotham Book" pitchFamily="50" charset="0"/>
              </a:rPr>
              <a:t>Kawiarnie</a:t>
            </a:r>
            <a:r>
              <a:rPr lang="en-US" sz="1737" dirty="0">
                <a:solidFill>
                  <a:srgbClr val="00569D"/>
                </a:solidFill>
                <a:latin typeface="Gotham Book" pitchFamily="50" charset="0"/>
              </a:rPr>
              <a:t>, </a:t>
            </a:r>
            <a:r>
              <a:rPr lang="en-US" sz="1737" dirty="0" err="1">
                <a:solidFill>
                  <a:srgbClr val="00569D"/>
                </a:solidFill>
                <a:latin typeface="Gotham Book" pitchFamily="50" charset="0"/>
              </a:rPr>
              <a:t>piekarnie</a:t>
            </a:r>
            <a:endParaRPr lang="pl-PL" sz="1737" dirty="0">
              <a:solidFill>
                <a:srgbClr val="00569D"/>
              </a:solidFill>
              <a:latin typeface="Gotham Book" pitchFamily="50" charset="0"/>
            </a:endParaRPr>
          </a:p>
          <a:p>
            <a:pPr marR="26785" algn="ctr">
              <a:spcBef>
                <a:spcPts val="738"/>
              </a:spcBef>
            </a:pPr>
            <a:r>
              <a:rPr lang="pl-PL" sz="1737" dirty="0" err="1">
                <a:solidFill>
                  <a:srgbClr val="00569D"/>
                </a:solidFill>
                <a:latin typeface="Gotham Book" pitchFamily="50" charset="0"/>
              </a:rPr>
              <a:t>Vending</a:t>
            </a:r>
            <a:endParaRPr lang="pl-PL" sz="1737" dirty="0">
              <a:solidFill>
                <a:srgbClr val="00569D"/>
              </a:solidFill>
              <a:latin typeface="Gotham Book" pitchFamily="50" charset="0"/>
            </a:endParaRPr>
          </a:p>
          <a:p>
            <a:pPr marR="26785" algn="ctr">
              <a:spcBef>
                <a:spcPts val="738"/>
              </a:spcBef>
            </a:pPr>
            <a:r>
              <a:rPr lang="pl-PL" sz="1737" dirty="0">
                <a:solidFill>
                  <a:srgbClr val="00569D"/>
                </a:solidFill>
                <a:latin typeface="Gotham Book" pitchFamily="50" charset="0"/>
              </a:rPr>
              <a:t>Catering</a:t>
            </a:r>
          </a:p>
          <a:p>
            <a:pPr marR="26785" algn="ctr">
              <a:spcBef>
                <a:spcPts val="738"/>
              </a:spcBef>
            </a:pPr>
            <a:r>
              <a:rPr lang="pl-PL" sz="1737" dirty="0">
                <a:solidFill>
                  <a:srgbClr val="00569D"/>
                </a:solidFill>
                <a:latin typeface="Gotham Book" pitchFamily="50" charset="0"/>
              </a:rPr>
              <a:t>Fine </a:t>
            </a:r>
            <a:r>
              <a:rPr lang="pl-PL" sz="1737" dirty="0" err="1">
                <a:solidFill>
                  <a:srgbClr val="00569D"/>
                </a:solidFill>
                <a:latin typeface="Gotham Book" pitchFamily="50" charset="0"/>
              </a:rPr>
              <a:t>dinning</a:t>
            </a:r>
            <a:endParaRPr lang="pl-PL" sz="1737" dirty="0">
              <a:solidFill>
                <a:srgbClr val="00569D"/>
              </a:solidFill>
              <a:latin typeface="Gotham Book" pitchFamily="50" charset="0"/>
            </a:endParaRPr>
          </a:p>
          <a:p>
            <a:pPr marR="26785" algn="ctr">
              <a:spcBef>
                <a:spcPts val="738"/>
              </a:spcBef>
            </a:pPr>
            <a:endParaRPr lang="en-US" sz="1737" dirty="0">
              <a:solidFill>
                <a:srgbClr val="00569D"/>
              </a:solidFill>
              <a:latin typeface="Gotham Book" pitchFamily="50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B7C862F2-3794-5098-D15B-FB6BAA24E7EA}"/>
              </a:ext>
            </a:extLst>
          </p:cNvPr>
          <p:cNvSpPr txBox="1"/>
          <p:nvPr/>
        </p:nvSpPr>
        <p:spPr>
          <a:xfrm>
            <a:off x="9931078" y="4792004"/>
            <a:ext cx="3611302" cy="1602579"/>
          </a:xfrm>
          <a:prstGeom prst="rect">
            <a:avLst/>
          </a:prstGeom>
        </p:spPr>
        <p:txBody>
          <a:bodyPr vert="horz" wrap="square" lIns="0" tIns="148106" rIns="0" bIns="0" rtlCol="0">
            <a:spAutoFit/>
          </a:bodyPr>
          <a:lstStyle/>
          <a:p>
            <a:pPr marL="32298" algn="ctr">
              <a:spcBef>
                <a:spcPts val="1166"/>
              </a:spcBef>
            </a:pPr>
            <a:r>
              <a:rPr lang="pl-PL" sz="2481" spc="-12" dirty="0">
                <a:solidFill>
                  <a:srgbClr val="00569D"/>
                </a:solidFill>
                <a:latin typeface="Gotham Medium" pitchFamily="50" charset="0"/>
              </a:rPr>
              <a:t>Dyspensery do wody</a:t>
            </a:r>
            <a:endParaRPr sz="2481" dirty="0">
              <a:latin typeface="Gotham Medium" pitchFamily="50" charset="0"/>
            </a:endParaRPr>
          </a:p>
          <a:p>
            <a:pPr algn="ctr">
              <a:spcBef>
                <a:spcPts val="738"/>
              </a:spcBef>
            </a:pPr>
            <a:r>
              <a:rPr lang="pl-PL" sz="1737" dirty="0">
                <a:solidFill>
                  <a:srgbClr val="00569D"/>
                </a:solidFill>
                <a:latin typeface="Gotham Book" pitchFamily="50" charset="0"/>
              </a:rPr>
              <a:t>Korporacje i produkcja</a:t>
            </a:r>
          </a:p>
          <a:p>
            <a:pPr algn="ctr">
              <a:spcBef>
                <a:spcPts val="738"/>
              </a:spcBef>
            </a:pPr>
            <a:r>
              <a:rPr lang="pl-PL" sz="1737" dirty="0" err="1">
                <a:solidFill>
                  <a:srgbClr val="00569D"/>
                </a:solidFill>
                <a:latin typeface="Gotham Book" pitchFamily="50" charset="0"/>
              </a:rPr>
              <a:t>HoReCa</a:t>
            </a:r>
            <a:endParaRPr lang="pl-PL" sz="1737" dirty="0">
              <a:solidFill>
                <a:srgbClr val="00569D"/>
              </a:solidFill>
              <a:latin typeface="Gotham Book" pitchFamily="50" charset="0"/>
            </a:endParaRPr>
          </a:p>
          <a:p>
            <a:pPr algn="ctr">
              <a:spcBef>
                <a:spcPts val="738"/>
              </a:spcBef>
            </a:pPr>
            <a:r>
              <a:rPr lang="pl-PL" sz="1737" dirty="0">
                <a:solidFill>
                  <a:srgbClr val="00569D"/>
                </a:solidFill>
                <a:latin typeface="Gotham Book" pitchFamily="50" charset="0"/>
              </a:rPr>
              <a:t>Architekci i </a:t>
            </a:r>
            <a:r>
              <a:rPr lang="pl-PL" sz="1737" dirty="0" err="1">
                <a:solidFill>
                  <a:srgbClr val="00569D"/>
                </a:solidFill>
                <a:latin typeface="Gotham Book" pitchFamily="50" charset="0"/>
              </a:rPr>
              <a:t>fit</a:t>
            </a:r>
            <a:r>
              <a:rPr lang="pl-PL" sz="1737" dirty="0">
                <a:solidFill>
                  <a:srgbClr val="00569D"/>
                </a:solidFill>
                <a:latin typeface="Gotham Book" pitchFamily="50" charset="0"/>
              </a:rPr>
              <a:t>-out</a:t>
            </a:r>
            <a:endParaRPr sz="1737" dirty="0">
              <a:latin typeface="Gotham Book" pitchFamily="50" charset="0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3B2F2A65-D6F2-03AA-CCA2-70F750CCCDD3}"/>
              </a:ext>
            </a:extLst>
          </p:cNvPr>
          <p:cNvSpPr txBox="1">
            <a:spLocks/>
          </p:cNvSpPr>
          <p:nvPr/>
        </p:nvSpPr>
        <p:spPr>
          <a:xfrm>
            <a:off x="927873" y="28558"/>
            <a:ext cx="5264583" cy="1679850"/>
          </a:xfrm>
          <a:prstGeom prst="rect">
            <a:avLst/>
          </a:prstGeom>
        </p:spPr>
        <p:txBody>
          <a:bodyPr vert="horz" wrap="square" lIns="0" tIns="474884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756">
              <a:spcBef>
                <a:spcPts val="124"/>
              </a:spcBef>
              <a:buClrTx/>
              <a:buFontTx/>
              <a:defRPr sz="1800" spc="-25">
                <a:solidFill>
                  <a:sysClr val="windowText" lastClr="000000"/>
                </a:solidFill>
                <a:latin typeface="Gotham Light" pitchFamily="50" charset="0"/>
                <a:ea typeface="+mj-ea"/>
                <a:cs typeface="+mj-cs"/>
              </a:defRPr>
            </a:lvl1pPr>
          </a:lstStyle>
          <a:p>
            <a:r>
              <a:rPr lang="pl-PL" sz="3900" dirty="0">
                <a:solidFill>
                  <a:srgbClr val="00569D"/>
                </a:solidFill>
                <a:cs typeface="Arial"/>
              </a:rPr>
              <a:t>Nasze 3 strategiczne business unity</a:t>
            </a:r>
            <a:endParaRPr lang="pl-PL" sz="3900" dirty="0"/>
          </a:p>
        </p:txBody>
      </p:sp>
    </p:spTree>
    <p:extLst>
      <p:ext uri="{BB962C8B-B14F-4D97-AF65-F5344CB8AC3E}">
        <p14:creationId xmlns:p14="http://schemas.microsoft.com/office/powerpoint/2010/main" val="605534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Google Shape;2058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3106" y="2640544"/>
            <a:ext cx="547344" cy="840109"/>
          </a:xfrm>
          <a:prstGeom prst="rect">
            <a:avLst/>
          </a:prstGeom>
          <a:noFill/>
          <a:ln>
            <a:noFill/>
          </a:ln>
        </p:spPr>
      </p:pic>
      <p:sp>
        <p:nvSpPr>
          <p:cNvPr id="2059" name="Google Shape;2059;p78"/>
          <p:cNvSpPr txBox="1">
            <a:spLocks noGrp="1"/>
          </p:cNvSpPr>
          <p:nvPr>
            <p:ph type="title"/>
          </p:nvPr>
        </p:nvSpPr>
        <p:spPr>
          <a:xfrm>
            <a:off x="887298" y="626019"/>
            <a:ext cx="4321309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Gotham Book" pitchFamily="50" charset="0"/>
                <a:sym typeface="Arial"/>
              </a:rPr>
              <a:t>CLARITY Safe X3</a:t>
            </a:r>
            <a:endParaRPr>
              <a:latin typeface="Gotham Book" pitchFamily="50" charset="0"/>
            </a:endParaRPr>
          </a:p>
        </p:txBody>
      </p:sp>
      <p:sp>
        <p:nvSpPr>
          <p:cNvPr id="2060" name="Google Shape;2060;p78"/>
          <p:cNvSpPr txBox="1"/>
          <p:nvPr/>
        </p:nvSpPr>
        <p:spPr>
          <a:xfrm>
            <a:off x="887300" y="1311050"/>
            <a:ext cx="20535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84783"/>
                </a:solidFill>
                <a:latin typeface="Gotham Book" pitchFamily="50" charset="0"/>
              </a:rPr>
              <a:t>Dane techniczne</a:t>
            </a:r>
            <a:endParaRPr sz="1600">
              <a:latin typeface="Gotham Book" pitchFamily="50" charset="0"/>
              <a:sym typeface="Arial"/>
            </a:endParaRPr>
          </a:p>
        </p:txBody>
      </p:sp>
      <p:graphicFrame>
        <p:nvGraphicFramePr>
          <p:cNvPr id="2061" name="Google Shape;2061;p78"/>
          <p:cNvGraphicFramePr/>
          <p:nvPr>
            <p:extLst>
              <p:ext uri="{D42A27DB-BD31-4B8C-83A1-F6EECF244321}">
                <p14:modId xmlns:p14="http://schemas.microsoft.com/office/powerpoint/2010/main" val="3382363979"/>
              </p:ext>
            </p:extLst>
          </p:nvPr>
        </p:nvGraphicFramePr>
        <p:xfrm>
          <a:off x="899998" y="3666172"/>
          <a:ext cx="13319750" cy="2184500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665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Model	</a:t>
                      </a:r>
                      <a:r>
                        <a:rPr lang="pl-PL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BRITA CLARITY Safe X3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Ciśnienie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robocze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 bara </a:t>
                      </a: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10 bar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Przepływ przy spadku ciśnienia o 1 bar</a:t>
                      </a: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180 l/h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Nominalna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wydajność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filtra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wymienić po 6 miesiącach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Zatrzymywanie cząstek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78701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0.2 µm (nominalna)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Redukcja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bakterii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99.99999% (ASTM F838-05)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Redukcja zanieczyszczeń szkodliwych dla zdrowia, takich jak cysty</a:t>
                      </a: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99.95% (NSF 53)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Położenie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robocz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oziom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lub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pionow</a:t>
                      </a:r>
                      <a:r>
                        <a:rPr lang="pl-PL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450">
                <a:tc gridSpan="2"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dł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solidFill>
                      <a:srgbClr val="0056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Wkład filtra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86 x 86 x 112 mm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62" name="Google Shape;2062;p78"/>
          <p:cNvSpPr txBox="1"/>
          <p:nvPr/>
        </p:nvSpPr>
        <p:spPr>
          <a:xfrm>
            <a:off x="857559" y="259979"/>
            <a:ext cx="1096645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 &amp; 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63" name="Google Shape;2063;p78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64" name="Google Shape;2064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065" name="Google Shape;2065;p78"/>
          <p:cNvSpPr txBox="1"/>
          <p:nvPr/>
        </p:nvSpPr>
        <p:spPr>
          <a:xfrm>
            <a:off x="895393" y="7976486"/>
            <a:ext cx="26841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1B497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Skontaktuj się z nami już dziś i porozmawiajmy o Twoim rozwiązaniu w zakresie dystrybutorów wody BRITA | www.brita.net</a:t>
            </a:r>
            <a:endParaRPr sz="900" dirty="0">
              <a:solidFill>
                <a:srgbClr val="1B497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66" name="Google Shape;2066;p78">
            <a:hlinkClick r:id="rId5"/>
          </p:cNvPr>
          <p:cNvSpPr/>
          <p:nvPr/>
        </p:nvSpPr>
        <p:spPr>
          <a:xfrm>
            <a:off x="887299" y="7976486"/>
            <a:ext cx="2692239" cy="30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E748-B80D-1602-2ACB-A0757692116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 dirty="0"/>
              <a:t>Dyspensery do wody BRITA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453E5-B462-C857-D0CF-BB7E4206EB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/>
        <p:txBody>
          <a:bodyPr/>
          <a:lstStyle/>
          <a:p>
            <a:r>
              <a:rPr lang="pl-PL" dirty="0"/>
              <a:t>Funkcje higieniczne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8548-4C52-E796-5042-635E34BD3E5C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7370161-C519-46C5-9029-2C439855FB59}" type="datetime1"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134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03/02/2025</a:t>
            </a:fld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6ABB3-6EAC-B981-D111-495134B1FF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BRITA | Presentation title</a:t>
            </a:r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B39C-D74E-D53C-9957-0245A29E40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pPr marL="0" marR="0" lvl="0" indent="0" algn="r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E888711-24A8-49B4-85DB-3DA764D1E55A}" type="slidenum"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134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51</a:t>
            </a:fld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174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82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137" name="Google Shape;2137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45157" cy="745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" name="Google Shape;2138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2376" y="7780884"/>
            <a:ext cx="138087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" name="Google Shape;2139;p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3193" y="7778534"/>
            <a:ext cx="119887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" name="Google Shape;2140;p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2738" y="7778533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" name="Google Shape;2141;p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7205" y="7952137"/>
            <a:ext cx="433654" cy="91429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Google Shape;2142;p82"/>
          <p:cNvSpPr/>
          <p:nvPr/>
        </p:nvSpPr>
        <p:spPr>
          <a:xfrm>
            <a:off x="1428652" y="7776483"/>
            <a:ext cx="464184" cy="141605"/>
          </a:xfrm>
          <a:custGeom>
            <a:avLst/>
            <a:gdLst/>
            <a:ahLst/>
            <a:cxnLst/>
            <a:rect l="l" t="t" r="r" b="b"/>
            <a:pathLst>
              <a:path w="464185" h="141604" extrusionOk="0">
                <a:moveTo>
                  <a:pt x="292239" y="0"/>
                </a:moveTo>
                <a:lnTo>
                  <a:pt x="271335" y="0"/>
                </a:lnTo>
                <a:lnTo>
                  <a:pt x="311391" y="141071"/>
                </a:lnTo>
                <a:lnTo>
                  <a:pt x="332498" y="141071"/>
                </a:lnTo>
                <a:lnTo>
                  <a:pt x="339750" y="116065"/>
                </a:lnTo>
                <a:lnTo>
                  <a:pt x="322719" y="116065"/>
                </a:lnTo>
                <a:lnTo>
                  <a:pt x="292239" y="0"/>
                </a:lnTo>
                <a:close/>
              </a:path>
              <a:path w="464185" h="141604" extrusionOk="0">
                <a:moveTo>
                  <a:pt x="386137" y="20510"/>
                </a:moveTo>
                <a:lnTo>
                  <a:pt x="367461" y="20510"/>
                </a:lnTo>
                <a:lnTo>
                  <a:pt x="400113" y="141071"/>
                </a:lnTo>
                <a:lnTo>
                  <a:pt x="421779" y="141071"/>
                </a:lnTo>
                <a:lnTo>
                  <a:pt x="428905" y="117043"/>
                </a:lnTo>
                <a:lnTo>
                  <a:pt x="412407" y="117043"/>
                </a:lnTo>
                <a:lnTo>
                  <a:pt x="386137" y="20510"/>
                </a:lnTo>
                <a:close/>
              </a:path>
              <a:path w="464185" h="141604" extrusionOk="0">
                <a:moveTo>
                  <a:pt x="463613" y="0"/>
                </a:moveTo>
                <a:lnTo>
                  <a:pt x="444461" y="0"/>
                </a:lnTo>
                <a:lnTo>
                  <a:pt x="412407" y="117043"/>
                </a:lnTo>
                <a:lnTo>
                  <a:pt x="428905" y="117043"/>
                </a:lnTo>
                <a:lnTo>
                  <a:pt x="463613" y="0"/>
                </a:lnTo>
                <a:close/>
              </a:path>
              <a:path w="464185" h="141604" extrusionOk="0">
                <a:moveTo>
                  <a:pt x="380555" y="0"/>
                </a:moveTo>
                <a:lnTo>
                  <a:pt x="356323" y="0"/>
                </a:lnTo>
                <a:lnTo>
                  <a:pt x="322719" y="116065"/>
                </a:lnTo>
                <a:lnTo>
                  <a:pt x="339750" y="116065"/>
                </a:lnTo>
                <a:lnTo>
                  <a:pt x="367461" y="20510"/>
                </a:lnTo>
                <a:lnTo>
                  <a:pt x="386137" y="20510"/>
                </a:lnTo>
                <a:lnTo>
                  <a:pt x="380555" y="0"/>
                </a:lnTo>
                <a:close/>
              </a:path>
              <a:path w="464185" h="141604" extrusionOk="0">
                <a:moveTo>
                  <a:pt x="199872" y="16611"/>
                </a:moveTo>
                <a:lnTo>
                  <a:pt x="180530" y="16611"/>
                </a:lnTo>
                <a:lnTo>
                  <a:pt x="180530" y="141071"/>
                </a:lnTo>
                <a:lnTo>
                  <a:pt x="199872" y="141071"/>
                </a:lnTo>
                <a:lnTo>
                  <a:pt x="199872" y="16611"/>
                </a:lnTo>
                <a:close/>
              </a:path>
              <a:path w="464185" h="141604" extrusionOk="0">
                <a:moveTo>
                  <a:pt x="247167" y="0"/>
                </a:moveTo>
                <a:lnTo>
                  <a:pt x="133235" y="0"/>
                </a:lnTo>
                <a:lnTo>
                  <a:pt x="133235" y="16611"/>
                </a:lnTo>
                <a:lnTo>
                  <a:pt x="247167" y="16611"/>
                </a:lnTo>
                <a:lnTo>
                  <a:pt x="247167" y="0"/>
                </a:lnTo>
                <a:close/>
              </a:path>
              <a:path w="464185" h="141604" extrusionOk="0">
                <a:moveTo>
                  <a:pt x="19329" y="0"/>
                </a:moveTo>
                <a:lnTo>
                  <a:pt x="0" y="0"/>
                </a:lnTo>
                <a:lnTo>
                  <a:pt x="0" y="141071"/>
                </a:lnTo>
                <a:lnTo>
                  <a:pt x="19329" y="141071"/>
                </a:lnTo>
                <a:lnTo>
                  <a:pt x="19329" y="66230"/>
                </a:lnTo>
                <a:lnTo>
                  <a:pt x="44600" y="66230"/>
                </a:lnTo>
                <a:lnTo>
                  <a:pt x="41808" y="63118"/>
                </a:lnTo>
                <a:lnTo>
                  <a:pt x="43180" y="61747"/>
                </a:lnTo>
                <a:lnTo>
                  <a:pt x="19329" y="61747"/>
                </a:lnTo>
                <a:lnTo>
                  <a:pt x="19329" y="0"/>
                </a:lnTo>
                <a:close/>
              </a:path>
              <a:path w="464185" h="141604" extrusionOk="0">
                <a:moveTo>
                  <a:pt x="44600" y="66230"/>
                </a:moveTo>
                <a:lnTo>
                  <a:pt x="19329" y="66230"/>
                </a:lnTo>
                <a:lnTo>
                  <a:pt x="84416" y="141071"/>
                </a:lnTo>
                <a:lnTo>
                  <a:pt x="111760" y="141071"/>
                </a:lnTo>
                <a:lnTo>
                  <a:pt x="44600" y="66230"/>
                </a:lnTo>
                <a:close/>
              </a:path>
              <a:path w="464185" h="141604" extrusionOk="0">
                <a:moveTo>
                  <a:pt x="104927" y="0"/>
                </a:moveTo>
                <a:lnTo>
                  <a:pt x="78181" y="0"/>
                </a:lnTo>
                <a:lnTo>
                  <a:pt x="19329" y="61747"/>
                </a:lnTo>
                <a:lnTo>
                  <a:pt x="43180" y="61747"/>
                </a:lnTo>
                <a:lnTo>
                  <a:pt x="104927" y="0"/>
                </a:lnTo>
                <a:close/>
              </a:path>
            </a:pathLst>
          </a:custGeom>
          <a:solidFill>
            <a:srgbClr val="0094C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143" name="Google Shape;2143;p8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060629" y="6915266"/>
            <a:ext cx="1178033" cy="117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" name="Google Shape;2144;p8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13910" y="7662202"/>
            <a:ext cx="379318" cy="389690"/>
          </a:xfrm>
          <a:prstGeom prst="rect">
            <a:avLst/>
          </a:prstGeom>
          <a:noFill/>
          <a:ln>
            <a:noFill/>
          </a:ln>
        </p:spPr>
      </p:pic>
      <p:sp>
        <p:nvSpPr>
          <p:cNvPr id="2145" name="Google Shape;2145;p82"/>
          <p:cNvSpPr txBox="1"/>
          <p:nvPr/>
        </p:nvSpPr>
        <p:spPr>
          <a:xfrm>
            <a:off x="4569288" y="7867706"/>
            <a:ext cx="276860" cy="1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29209" marR="5080" lvl="0" indent="-17145" algn="l" rtl="0">
              <a:lnSpc>
                <a:spcPct val="10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AS/NZS 3497 WMK60031</a:t>
            </a:r>
            <a:endParaRPr sz="300">
              <a:latin typeface="Arial"/>
              <a:ea typeface="Arial"/>
              <a:cs typeface="Arial"/>
              <a:sym typeface="Arial"/>
            </a:endParaRPr>
          </a:p>
          <a:p>
            <a:pPr marL="3937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3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SAI Global</a:t>
            </a:r>
            <a:endParaRPr sz="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82"/>
          <p:cNvSpPr txBox="1"/>
          <p:nvPr/>
        </p:nvSpPr>
        <p:spPr>
          <a:xfrm>
            <a:off x="1644864" y="7948705"/>
            <a:ext cx="270510" cy="10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tested**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7" name="Google Shape;2147;p8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33059" y="7770727"/>
            <a:ext cx="113093" cy="20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" name="Google Shape;2148;p8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04765" y="7771195"/>
            <a:ext cx="112775" cy="20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" name="Google Shape;2149;p8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44708" y="7883461"/>
            <a:ext cx="114080" cy="11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" name="Google Shape;2150;p8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10481" y="7745478"/>
            <a:ext cx="113664" cy="1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" name="Google Shape;2151;p8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810489" y="7883475"/>
            <a:ext cx="113512" cy="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" name="Google Shape;2152;p8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945023" y="7745204"/>
            <a:ext cx="113195" cy="11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" name="Google Shape;2153;p8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67112" y="7624943"/>
            <a:ext cx="363448" cy="4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" name="Google Shape;2154;p8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272366" y="7739126"/>
            <a:ext cx="157835" cy="15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" name="Google Shape;2155;p8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196452" y="7652488"/>
            <a:ext cx="305364" cy="2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" name="Google Shape;2156;p8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21273" y="8040475"/>
            <a:ext cx="216501" cy="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" name="Google Shape;2157;p8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595854" y="7727899"/>
            <a:ext cx="649097" cy="32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" name="Google Shape;2158;p8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894655" y="7683250"/>
            <a:ext cx="423862" cy="36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82"/>
          <p:cNvSpPr txBox="1"/>
          <p:nvPr/>
        </p:nvSpPr>
        <p:spPr>
          <a:xfrm>
            <a:off x="5618086" y="8196782"/>
            <a:ext cx="1012200" cy="1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084783"/>
                </a:solidFill>
              </a:rPr>
              <a:t>**dotyczy BRITA Top Pro</a:t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82"/>
          <p:cNvSpPr txBox="1"/>
          <p:nvPr/>
        </p:nvSpPr>
        <p:spPr>
          <a:xfrm>
            <a:off x="8750999" y="4953203"/>
            <a:ext cx="5001900" cy="104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98425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 err="1">
                <a:solidFill>
                  <a:srgbClr val="FFFFFF"/>
                </a:solidFill>
                <a:latin typeface="Gotham Book" pitchFamily="50" charset="0"/>
              </a:rPr>
              <a:t>ThermalGate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™ To automatycznie zabezpieczenie, które regularnie podgrzewa kran w celu ochrony przed zanieczyszczeniem z zewnątrz. Kran typowego dystrybutora do wody jest odsłonięty: na przykład kichnięcie lub dotknięcie dłonią może doprowadzić do przedostania się do jego wnętrza zarazków.. Bez solidnej ochrony mikroorganizmy znajdujące się na kranie mogą zanieczyścić dyspenser.</a:t>
            </a:r>
            <a:endParaRPr sz="1100" dirty="0">
              <a:solidFill>
                <a:srgbClr val="FFFFFF"/>
              </a:solidFill>
              <a:latin typeface="Gotham Book" pitchFamily="50" charset="0"/>
            </a:endParaRPr>
          </a:p>
        </p:txBody>
      </p:sp>
      <p:sp>
        <p:nvSpPr>
          <p:cNvPr id="2161" name="Google Shape;2161;p82"/>
          <p:cNvSpPr txBox="1">
            <a:spLocks noGrp="1"/>
          </p:cNvSpPr>
          <p:nvPr>
            <p:ph type="title"/>
          </p:nvPr>
        </p:nvSpPr>
        <p:spPr>
          <a:xfrm>
            <a:off x="8696999" y="1811215"/>
            <a:ext cx="5921044" cy="210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>
                <a:solidFill>
                  <a:srgbClr val="FFFFFF"/>
                </a:solidFill>
                <a:latin typeface="Gotham Light" pitchFamily="50" charset="0"/>
                <a:sym typeface="Arial"/>
              </a:rPr>
              <a:t>BRITA</a:t>
            </a:r>
            <a:endParaRPr sz="5800" dirty="0">
              <a:latin typeface="Gotham Light" pitchFamily="50" charset="0"/>
              <a:sym typeface="Arial"/>
            </a:endParaRPr>
          </a:p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 err="1">
                <a:solidFill>
                  <a:srgbClr val="FFFFFF"/>
                </a:solidFill>
                <a:latin typeface="Gotham Light" pitchFamily="50" charset="0"/>
                <a:sym typeface="Arial"/>
              </a:rPr>
              <a:t>ThermalGate</a:t>
            </a:r>
            <a:r>
              <a:rPr lang="en-US" sz="5800" dirty="0">
                <a:solidFill>
                  <a:srgbClr val="FFFFFF"/>
                </a:solidFill>
                <a:latin typeface="Gotham Light" pitchFamily="50" charset="0"/>
                <a:sym typeface="Arial"/>
              </a:rPr>
              <a:t>™</a:t>
            </a:r>
            <a:endParaRPr sz="5800" dirty="0">
              <a:latin typeface="Gotham Light" pitchFamily="50" charset="0"/>
              <a:sym typeface="Arial"/>
            </a:endParaRPr>
          </a:p>
        </p:txBody>
      </p:sp>
      <p:sp>
        <p:nvSpPr>
          <p:cNvPr id="2162" name="Google Shape;2162;p82"/>
          <p:cNvSpPr txBox="1"/>
          <p:nvPr/>
        </p:nvSpPr>
        <p:spPr>
          <a:xfrm>
            <a:off x="8750999" y="3913611"/>
            <a:ext cx="5348060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Funkcja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higieniczna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: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skuteczne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rozwiązanie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do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dezynfekcji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termicznej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 kranu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firmy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BRITA.</a:t>
            </a:r>
            <a:endParaRPr sz="2000" dirty="0">
              <a:latin typeface="Gotham Book" pitchFamily="50" charset="0"/>
              <a:sym typeface="Arial"/>
            </a:endParaRPr>
          </a:p>
        </p:txBody>
      </p:sp>
      <p:sp>
        <p:nvSpPr>
          <p:cNvPr id="2163" name="Google Shape;2163;p82"/>
          <p:cNvSpPr txBox="1"/>
          <p:nvPr/>
        </p:nvSpPr>
        <p:spPr>
          <a:xfrm>
            <a:off x="857550" y="260003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00B1EB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64" name="Google Shape;2164;p82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0B1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165" name="Google Shape;2165;p8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" name="Google Shape;2170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2833" y="1152292"/>
            <a:ext cx="1268407" cy="126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" name="Google Shape;2171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00993" y="1498803"/>
            <a:ext cx="3724707" cy="7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2" name="Google Shape;2172;p83"/>
          <p:cNvSpPr/>
          <p:nvPr/>
        </p:nvSpPr>
        <p:spPr>
          <a:xfrm>
            <a:off x="0" y="0"/>
            <a:ext cx="7075170" cy="8507095"/>
          </a:xfrm>
          <a:custGeom>
            <a:avLst/>
            <a:gdLst/>
            <a:ahLst/>
            <a:cxnLst/>
            <a:rect l="l" t="t" r="r" b="b"/>
            <a:pathLst>
              <a:path w="7075170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73" name="Google Shape;2173;p83"/>
          <p:cNvGrpSpPr/>
          <p:nvPr/>
        </p:nvGrpSpPr>
        <p:grpSpPr>
          <a:xfrm>
            <a:off x="7637868" y="4859336"/>
            <a:ext cx="5658130" cy="30480"/>
            <a:chOff x="7637868" y="4859336"/>
            <a:chExt cx="5658130" cy="30480"/>
          </a:xfrm>
        </p:grpSpPr>
        <p:sp>
          <p:nvSpPr>
            <p:cNvPr id="2174" name="Google Shape;2174;p83"/>
            <p:cNvSpPr/>
            <p:nvPr/>
          </p:nvSpPr>
          <p:spPr>
            <a:xfrm>
              <a:off x="7637868" y="4874566"/>
              <a:ext cx="5643245" cy="0"/>
            </a:xfrm>
            <a:custGeom>
              <a:avLst/>
              <a:gdLst/>
              <a:ahLst/>
              <a:cxnLst/>
              <a:rect l="l" t="t" r="r" b="b"/>
              <a:pathLst>
                <a:path w="5643244" h="120000" extrusionOk="0">
                  <a:moveTo>
                    <a:pt x="5642889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83"/>
            <p:cNvSpPr/>
            <p:nvPr/>
          </p:nvSpPr>
          <p:spPr>
            <a:xfrm>
              <a:off x="13265518" y="485933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34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34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6" name="Google Shape;2176;p83"/>
          <p:cNvGrpSpPr/>
          <p:nvPr/>
        </p:nvGrpSpPr>
        <p:grpSpPr>
          <a:xfrm>
            <a:off x="7636195" y="5715122"/>
            <a:ext cx="6601803" cy="30480"/>
            <a:chOff x="7636195" y="5715122"/>
            <a:chExt cx="6601803" cy="30480"/>
          </a:xfrm>
        </p:grpSpPr>
        <p:sp>
          <p:nvSpPr>
            <p:cNvPr id="2177" name="Google Shape;2177;p83"/>
            <p:cNvSpPr/>
            <p:nvPr/>
          </p:nvSpPr>
          <p:spPr>
            <a:xfrm>
              <a:off x="7636195" y="5730351"/>
              <a:ext cx="6586855" cy="0"/>
            </a:xfrm>
            <a:custGeom>
              <a:avLst/>
              <a:gdLst/>
              <a:ahLst/>
              <a:cxnLst/>
              <a:rect l="l" t="t" r="r" b="b"/>
              <a:pathLst>
                <a:path w="6586855" h="120000" extrusionOk="0">
                  <a:moveTo>
                    <a:pt x="6586562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83"/>
            <p:cNvSpPr/>
            <p:nvPr/>
          </p:nvSpPr>
          <p:spPr>
            <a:xfrm>
              <a:off x="14207518" y="571512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34"/>
                  </a:lnTo>
                  <a:lnTo>
                    <a:pt x="6819" y="30480"/>
                  </a:lnTo>
                  <a:lnTo>
                    <a:pt x="23660" y="30480"/>
                  </a:lnTo>
                  <a:lnTo>
                    <a:pt x="30480" y="23634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9" name="Google Shape;2179;p83"/>
          <p:cNvGrpSpPr/>
          <p:nvPr/>
        </p:nvGrpSpPr>
        <p:grpSpPr>
          <a:xfrm>
            <a:off x="7637871" y="6668912"/>
            <a:ext cx="6600127" cy="30480"/>
            <a:chOff x="7637871" y="6668912"/>
            <a:chExt cx="6600127" cy="30480"/>
          </a:xfrm>
        </p:grpSpPr>
        <p:sp>
          <p:nvSpPr>
            <p:cNvPr id="2180" name="Google Shape;2180;p83"/>
            <p:cNvSpPr/>
            <p:nvPr/>
          </p:nvSpPr>
          <p:spPr>
            <a:xfrm>
              <a:off x="7637871" y="6684142"/>
              <a:ext cx="6584950" cy="0"/>
            </a:xfrm>
            <a:custGeom>
              <a:avLst/>
              <a:gdLst/>
              <a:ahLst/>
              <a:cxnLst/>
              <a:rect l="l" t="t" r="r" b="b"/>
              <a:pathLst>
                <a:path w="6584950" h="120000" extrusionOk="0">
                  <a:moveTo>
                    <a:pt x="658488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83"/>
            <p:cNvSpPr/>
            <p:nvPr/>
          </p:nvSpPr>
          <p:spPr>
            <a:xfrm>
              <a:off x="14207518" y="6668912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79" extrusionOk="0">
                  <a:moveTo>
                    <a:pt x="23660" y="0"/>
                  </a:moveTo>
                  <a:lnTo>
                    <a:pt x="15240" y="0"/>
                  </a:lnTo>
                  <a:lnTo>
                    <a:pt x="6819" y="0"/>
                  </a:lnTo>
                  <a:lnTo>
                    <a:pt x="0" y="6819"/>
                  </a:lnTo>
                  <a:lnTo>
                    <a:pt x="0" y="23634"/>
                  </a:lnTo>
                  <a:lnTo>
                    <a:pt x="6819" y="30479"/>
                  </a:lnTo>
                  <a:lnTo>
                    <a:pt x="23660" y="30479"/>
                  </a:lnTo>
                  <a:lnTo>
                    <a:pt x="30480" y="23634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2" name="Google Shape;2182;p83"/>
          <p:cNvSpPr txBox="1"/>
          <p:nvPr/>
        </p:nvSpPr>
        <p:spPr>
          <a:xfrm>
            <a:off x="2851409" y="7153878"/>
            <a:ext cx="743700" cy="1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FF"/>
                </a:solidFill>
              </a:rPr>
              <a:t>Czas</a:t>
            </a:r>
            <a:r>
              <a:rPr lang="en-US"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(min)</a:t>
            </a:r>
            <a:endParaRPr sz="105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3" name="Google Shape;2183;p83"/>
          <p:cNvGrpSpPr/>
          <p:nvPr/>
        </p:nvGrpSpPr>
        <p:grpSpPr>
          <a:xfrm>
            <a:off x="1411831" y="4631666"/>
            <a:ext cx="3617693" cy="2275446"/>
            <a:chOff x="1411831" y="4631666"/>
            <a:chExt cx="3617693" cy="2275446"/>
          </a:xfrm>
        </p:grpSpPr>
        <p:sp>
          <p:nvSpPr>
            <p:cNvPr id="2184" name="Google Shape;2184;p83"/>
            <p:cNvSpPr/>
            <p:nvPr/>
          </p:nvSpPr>
          <p:spPr>
            <a:xfrm>
              <a:off x="1457644" y="4772242"/>
              <a:ext cx="3566160" cy="2134870"/>
            </a:xfrm>
            <a:custGeom>
              <a:avLst/>
              <a:gdLst/>
              <a:ahLst/>
              <a:cxnLst/>
              <a:rect l="l" t="t" r="r" b="b"/>
              <a:pathLst>
                <a:path w="3566160" h="2134870" extrusionOk="0">
                  <a:moveTo>
                    <a:pt x="3564184" y="0"/>
                  </a:moveTo>
                  <a:lnTo>
                    <a:pt x="3215633" y="0"/>
                  </a:lnTo>
                  <a:lnTo>
                    <a:pt x="3201039" y="3579"/>
                  </a:lnTo>
                  <a:lnTo>
                    <a:pt x="3174278" y="31064"/>
                  </a:lnTo>
                  <a:lnTo>
                    <a:pt x="3150594" y="83094"/>
                  </a:lnTo>
                  <a:lnTo>
                    <a:pt x="3129801" y="156601"/>
                  </a:lnTo>
                  <a:lnTo>
                    <a:pt x="3120430" y="200449"/>
                  </a:lnTo>
                  <a:lnTo>
                    <a:pt x="3111712" y="248516"/>
                  </a:lnTo>
                  <a:lnTo>
                    <a:pt x="3103623" y="300418"/>
                  </a:lnTo>
                  <a:lnTo>
                    <a:pt x="3096140" y="355772"/>
                  </a:lnTo>
                  <a:lnTo>
                    <a:pt x="3089239" y="414194"/>
                  </a:lnTo>
                  <a:lnTo>
                    <a:pt x="3082897" y="475301"/>
                  </a:lnTo>
                  <a:lnTo>
                    <a:pt x="3077091" y="538708"/>
                  </a:lnTo>
                  <a:lnTo>
                    <a:pt x="3071798" y="604033"/>
                  </a:lnTo>
                  <a:lnTo>
                    <a:pt x="3066993" y="670892"/>
                  </a:lnTo>
                  <a:lnTo>
                    <a:pt x="3062653" y="738902"/>
                  </a:lnTo>
                  <a:lnTo>
                    <a:pt x="3058756" y="807679"/>
                  </a:lnTo>
                  <a:lnTo>
                    <a:pt x="3055278" y="876839"/>
                  </a:lnTo>
                  <a:lnTo>
                    <a:pt x="3052195" y="946000"/>
                  </a:lnTo>
                  <a:lnTo>
                    <a:pt x="3049484" y="1014776"/>
                  </a:lnTo>
                  <a:lnTo>
                    <a:pt x="3047121" y="1082786"/>
                  </a:lnTo>
                  <a:lnTo>
                    <a:pt x="3045084" y="1149645"/>
                  </a:lnTo>
                  <a:lnTo>
                    <a:pt x="3041892" y="1278378"/>
                  </a:lnTo>
                  <a:lnTo>
                    <a:pt x="3039720" y="1397906"/>
                  </a:lnTo>
                  <a:lnTo>
                    <a:pt x="3038381" y="1505162"/>
                  </a:lnTo>
                  <a:lnTo>
                    <a:pt x="3037527" y="1636324"/>
                  </a:lnTo>
                  <a:lnTo>
                    <a:pt x="3037655" y="1753679"/>
                  </a:lnTo>
                  <a:lnTo>
                    <a:pt x="3033905" y="1752021"/>
                  </a:lnTo>
                  <a:lnTo>
                    <a:pt x="3001597" y="1728115"/>
                  </a:lnTo>
                  <a:lnTo>
                    <a:pt x="2940423" y="1678326"/>
                  </a:lnTo>
                  <a:lnTo>
                    <a:pt x="2885331" y="1632351"/>
                  </a:lnTo>
                  <a:lnTo>
                    <a:pt x="2783822" y="1546612"/>
                  </a:lnTo>
                  <a:lnTo>
                    <a:pt x="1997868" y="876839"/>
                  </a:lnTo>
                  <a:lnTo>
                    <a:pt x="1776762" y="690223"/>
                  </a:lnTo>
                  <a:lnTo>
                    <a:pt x="1614903" y="554875"/>
                  </a:lnTo>
                  <a:lnTo>
                    <a:pt x="1510831" y="468637"/>
                  </a:lnTo>
                  <a:lnTo>
                    <a:pt x="1411037" y="386713"/>
                  </a:lnTo>
                  <a:lnTo>
                    <a:pt x="1316557" y="310061"/>
                  </a:lnTo>
                  <a:lnTo>
                    <a:pt x="1228428" y="239641"/>
                  </a:lnTo>
                  <a:lnTo>
                    <a:pt x="1187069" y="207067"/>
                  </a:lnTo>
                  <a:lnTo>
                    <a:pt x="1147687" y="176410"/>
                  </a:lnTo>
                  <a:lnTo>
                    <a:pt x="1110411" y="147790"/>
                  </a:lnTo>
                  <a:lnTo>
                    <a:pt x="1075370" y="121328"/>
                  </a:lnTo>
                  <a:lnTo>
                    <a:pt x="1042695" y="97142"/>
                  </a:lnTo>
                  <a:lnTo>
                    <a:pt x="984958" y="56080"/>
                  </a:lnTo>
                  <a:lnTo>
                    <a:pt x="938239" y="25563"/>
                  </a:lnTo>
                  <a:lnTo>
                    <a:pt x="903572" y="6550"/>
                  </a:lnTo>
                  <a:lnTo>
                    <a:pt x="881995" y="0"/>
                  </a:lnTo>
                  <a:lnTo>
                    <a:pt x="183419" y="0"/>
                  </a:lnTo>
                  <a:lnTo>
                    <a:pt x="73644" y="28753"/>
                  </a:lnTo>
                  <a:lnTo>
                    <a:pt x="18170" y="230027"/>
                  </a:lnTo>
                  <a:lnTo>
                    <a:pt x="0" y="776341"/>
                  </a:lnTo>
                  <a:lnTo>
                    <a:pt x="2139" y="1840217"/>
                  </a:lnTo>
                  <a:lnTo>
                    <a:pt x="3739" y="2134247"/>
                  </a:lnTo>
                  <a:lnTo>
                    <a:pt x="2703607" y="2133422"/>
                  </a:lnTo>
                  <a:lnTo>
                    <a:pt x="3565861" y="2133422"/>
                  </a:lnTo>
                  <a:lnTo>
                    <a:pt x="3564184" y="0"/>
                  </a:lnTo>
                  <a:close/>
                </a:path>
              </a:pathLst>
            </a:custGeom>
            <a:solidFill>
              <a:srgbClr val="83D0F5">
                <a:alpha val="6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5" name="Google Shape;2185;p83"/>
            <p:cNvSpPr/>
            <p:nvPr/>
          </p:nvSpPr>
          <p:spPr>
            <a:xfrm>
              <a:off x="1457649" y="4772238"/>
              <a:ext cx="3571875" cy="1756410"/>
            </a:xfrm>
            <a:custGeom>
              <a:avLst/>
              <a:gdLst/>
              <a:ahLst/>
              <a:cxnLst/>
              <a:rect l="l" t="t" r="r" b="b"/>
              <a:pathLst>
                <a:path w="3571875" h="1756409" extrusionOk="0">
                  <a:moveTo>
                    <a:pt x="2139" y="1756232"/>
                  </a:moveTo>
                  <a:lnTo>
                    <a:pt x="0" y="740910"/>
                  </a:lnTo>
                  <a:lnTo>
                    <a:pt x="18170" y="219529"/>
                  </a:lnTo>
                  <a:lnTo>
                    <a:pt x="73644" y="27441"/>
                  </a:lnTo>
                  <a:lnTo>
                    <a:pt x="183419" y="0"/>
                  </a:lnTo>
                  <a:lnTo>
                    <a:pt x="881995" y="0"/>
                  </a:lnTo>
                  <a:lnTo>
                    <a:pt x="920440" y="15083"/>
                  </a:lnTo>
                  <a:lnTo>
                    <a:pt x="962707" y="40844"/>
                  </a:lnTo>
                  <a:lnTo>
                    <a:pt x="1016987" y="77989"/>
                  </a:lnTo>
                  <a:lnTo>
                    <a:pt x="1048284" y="100515"/>
                  </a:lnTo>
                  <a:lnTo>
                    <a:pt x="1082166" y="125506"/>
                  </a:lnTo>
                  <a:lnTo>
                    <a:pt x="1118496" y="152838"/>
                  </a:lnTo>
                  <a:lnTo>
                    <a:pt x="1157133" y="182383"/>
                  </a:lnTo>
                  <a:lnTo>
                    <a:pt x="1197938" y="214016"/>
                  </a:lnTo>
                  <a:lnTo>
                    <a:pt x="1240774" y="247609"/>
                  </a:lnTo>
                  <a:lnTo>
                    <a:pt x="1285499" y="283036"/>
                  </a:lnTo>
                  <a:lnTo>
                    <a:pt x="1331976" y="320170"/>
                  </a:lnTo>
                  <a:lnTo>
                    <a:pt x="1380066" y="358886"/>
                  </a:lnTo>
                  <a:lnTo>
                    <a:pt x="1429628" y="399056"/>
                  </a:lnTo>
                  <a:lnTo>
                    <a:pt x="1480525" y="440554"/>
                  </a:lnTo>
                  <a:lnTo>
                    <a:pt x="1532617" y="483254"/>
                  </a:lnTo>
                  <a:lnTo>
                    <a:pt x="1585765" y="527029"/>
                  </a:lnTo>
                  <a:lnTo>
                    <a:pt x="1639830" y="571753"/>
                  </a:lnTo>
                  <a:lnTo>
                    <a:pt x="1694672" y="617299"/>
                  </a:lnTo>
                  <a:lnTo>
                    <a:pt x="1750154" y="663541"/>
                  </a:lnTo>
                  <a:lnTo>
                    <a:pt x="1806135" y="710352"/>
                  </a:lnTo>
                  <a:lnTo>
                    <a:pt x="1862477" y="757605"/>
                  </a:lnTo>
                  <a:lnTo>
                    <a:pt x="1919041" y="805175"/>
                  </a:lnTo>
                  <a:lnTo>
                    <a:pt x="1975687" y="852934"/>
                  </a:lnTo>
                  <a:lnTo>
                    <a:pt x="2032276" y="900757"/>
                  </a:lnTo>
                  <a:lnTo>
                    <a:pt x="2088670" y="948516"/>
                  </a:lnTo>
                  <a:lnTo>
                    <a:pt x="2144729" y="996086"/>
                  </a:lnTo>
                  <a:lnTo>
                    <a:pt x="2200315" y="1043340"/>
                  </a:lnTo>
                  <a:lnTo>
                    <a:pt x="2255287" y="1090150"/>
                  </a:lnTo>
                  <a:lnTo>
                    <a:pt x="2309508" y="1136392"/>
                  </a:lnTo>
                  <a:lnTo>
                    <a:pt x="2362838" y="1181938"/>
                  </a:lnTo>
                  <a:lnTo>
                    <a:pt x="2415137" y="1226662"/>
                  </a:lnTo>
                  <a:lnTo>
                    <a:pt x="2466268" y="1270437"/>
                  </a:lnTo>
                  <a:lnTo>
                    <a:pt x="2516090" y="1313137"/>
                  </a:lnTo>
                  <a:lnTo>
                    <a:pt x="2564465" y="1354635"/>
                  </a:lnTo>
                  <a:lnTo>
                    <a:pt x="2611253" y="1394805"/>
                  </a:lnTo>
                  <a:lnTo>
                    <a:pt x="2656317" y="1433521"/>
                  </a:lnTo>
                  <a:lnTo>
                    <a:pt x="2699515" y="1470656"/>
                  </a:lnTo>
                  <a:lnTo>
                    <a:pt x="2740711" y="1506082"/>
                  </a:lnTo>
                  <a:lnTo>
                    <a:pt x="2779763" y="1539675"/>
                  </a:lnTo>
                  <a:lnTo>
                    <a:pt x="2816534" y="1571308"/>
                  </a:lnTo>
                  <a:lnTo>
                    <a:pt x="2850884" y="1600853"/>
                  </a:lnTo>
                  <a:lnTo>
                    <a:pt x="2882674" y="1628185"/>
                  </a:lnTo>
                  <a:lnTo>
                    <a:pt x="2911765" y="1653177"/>
                  </a:lnTo>
                  <a:lnTo>
                    <a:pt x="2961295" y="1695634"/>
                  </a:lnTo>
                  <a:lnTo>
                    <a:pt x="2998359" y="1727214"/>
                  </a:lnTo>
                  <a:lnTo>
                    <a:pt x="3028151" y="1751974"/>
                  </a:lnTo>
                  <a:lnTo>
                    <a:pt x="3030645" y="1753692"/>
                  </a:lnTo>
                  <a:lnTo>
                    <a:pt x="3031373" y="1750112"/>
                  </a:lnTo>
                  <a:lnTo>
                    <a:pt x="3033117" y="1699488"/>
                  </a:lnTo>
                  <a:lnTo>
                    <a:pt x="3034168" y="1636336"/>
                  </a:lnTo>
                  <a:lnTo>
                    <a:pt x="3034738" y="1597089"/>
                  </a:lnTo>
                  <a:lnTo>
                    <a:pt x="3035372" y="1553241"/>
                  </a:lnTo>
                  <a:lnTo>
                    <a:pt x="3036096" y="1505173"/>
                  </a:lnTo>
                  <a:lnTo>
                    <a:pt x="3036936" y="1453271"/>
                  </a:lnTo>
                  <a:lnTo>
                    <a:pt x="3037917" y="1397916"/>
                  </a:lnTo>
                  <a:lnTo>
                    <a:pt x="3039066" y="1339494"/>
                  </a:lnTo>
                  <a:lnTo>
                    <a:pt x="3040408" y="1278387"/>
                  </a:lnTo>
                  <a:lnTo>
                    <a:pt x="3041970" y="1214979"/>
                  </a:lnTo>
                  <a:lnTo>
                    <a:pt x="3043776" y="1149654"/>
                  </a:lnTo>
                  <a:lnTo>
                    <a:pt x="3045853" y="1082794"/>
                  </a:lnTo>
                  <a:lnTo>
                    <a:pt x="3048228" y="1014784"/>
                  </a:lnTo>
                  <a:lnTo>
                    <a:pt x="3050924" y="946006"/>
                  </a:lnTo>
                  <a:lnTo>
                    <a:pt x="3053970" y="876846"/>
                  </a:lnTo>
                  <a:lnTo>
                    <a:pt x="3057389" y="807685"/>
                  </a:lnTo>
                  <a:lnTo>
                    <a:pt x="3061209" y="738908"/>
                  </a:lnTo>
                  <a:lnTo>
                    <a:pt x="3065455" y="670897"/>
                  </a:lnTo>
                  <a:lnTo>
                    <a:pt x="3070153" y="604038"/>
                  </a:lnTo>
                  <a:lnTo>
                    <a:pt x="3075329" y="538712"/>
                  </a:lnTo>
                  <a:lnTo>
                    <a:pt x="3081009" y="475304"/>
                  </a:lnTo>
                  <a:lnTo>
                    <a:pt x="3087218" y="414197"/>
                  </a:lnTo>
                  <a:lnTo>
                    <a:pt x="3093982" y="355775"/>
                  </a:lnTo>
                  <a:lnTo>
                    <a:pt x="3101328" y="300421"/>
                  </a:lnTo>
                  <a:lnTo>
                    <a:pt x="3109281" y="248518"/>
                  </a:lnTo>
                  <a:lnTo>
                    <a:pt x="3117867" y="200451"/>
                  </a:lnTo>
                  <a:lnTo>
                    <a:pt x="3127112" y="156602"/>
                  </a:lnTo>
                  <a:lnTo>
                    <a:pt x="3137041" y="117355"/>
                  </a:lnTo>
                  <a:lnTo>
                    <a:pt x="3159058" y="54203"/>
                  </a:lnTo>
                  <a:lnTo>
                    <a:pt x="3184123" y="14062"/>
                  </a:lnTo>
                  <a:lnTo>
                    <a:pt x="3212445" y="0"/>
                  </a:lnTo>
                  <a:lnTo>
                    <a:pt x="3571601" y="0"/>
                  </a:lnTo>
                </a:path>
              </a:pathLst>
            </a:custGeom>
            <a:noFill/>
            <a:ln w="31175" cap="flat" cmpd="sng">
              <a:solidFill>
                <a:srgbClr val="83D0F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83"/>
            <p:cNvSpPr/>
            <p:nvPr/>
          </p:nvSpPr>
          <p:spPr>
            <a:xfrm>
              <a:off x="1461389" y="4631666"/>
              <a:ext cx="0" cy="2274570"/>
            </a:xfrm>
            <a:custGeom>
              <a:avLst/>
              <a:gdLst/>
              <a:ahLst/>
              <a:cxnLst/>
              <a:rect l="l" t="t" r="r" b="b"/>
              <a:pathLst>
                <a:path w="120000" h="2274570" extrusionOk="0">
                  <a:moveTo>
                    <a:pt x="0" y="0"/>
                  </a:moveTo>
                  <a:lnTo>
                    <a:pt x="0" y="2273998"/>
                  </a:lnTo>
                </a:path>
              </a:pathLst>
            </a:custGeom>
            <a:noFill/>
            <a:ln w="149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7" name="Google Shape;2187;p83"/>
            <p:cNvSpPr/>
            <p:nvPr/>
          </p:nvSpPr>
          <p:spPr>
            <a:xfrm>
              <a:off x="1411831" y="4631667"/>
              <a:ext cx="99695" cy="53340"/>
            </a:xfrm>
            <a:custGeom>
              <a:avLst/>
              <a:gdLst/>
              <a:ahLst/>
              <a:cxnLst/>
              <a:rect l="l" t="t" r="r" b="b"/>
              <a:pathLst>
                <a:path w="99694" h="53339" extrusionOk="0">
                  <a:moveTo>
                    <a:pt x="0" y="53301"/>
                  </a:moveTo>
                  <a:lnTo>
                    <a:pt x="49555" y="0"/>
                  </a:lnTo>
                  <a:lnTo>
                    <a:pt x="99110" y="53301"/>
                  </a:lnTo>
                </a:path>
              </a:pathLst>
            </a:custGeom>
            <a:noFill/>
            <a:ln w="149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8" name="Google Shape;2188;p83"/>
          <p:cNvSpPr txBox="1"/>
          <p:nvPr/>
        </p:nvSpPr>
        <p:spPr>
          <a:xfrm rot="-5400000">
            <a:off x="364199" y="5805832"/>
            <a:ext cx="1170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FF"/>
                </a:solidFill>
              </a:rPr>
              <a:t>Temperatura</a:t>
            </a:r>
            <a:r>
              <a:rPr lang="en-US"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(°C)</a:t>
            </a:r>
            <a:endParaRPr sz="10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9" name="Google Shape;2189;p83"/>
          <p:cNvSpPr txBox="1"/>
          <p:nvPr/>
        </p:nvSpPr>
        <p:spPr>
          <a:xfrm>
            <a:off x="1444603" y="6938941"/>
            <a:ext cx="2524125" cy="10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l-PL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pl-PL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pl-PL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pl-PL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lang="pl-PL" sz="550" dirty="0">
                <a:solidFill>
                  <a:srgbClr val="FFFFFF"/>
                </a:solidFill>
              </a:rPr>
              <a:t>    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lang="pl-PL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pl-PL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70	</a:t>
            </a:r>
            <a:r>
              <a:rPr lang="pl-PL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pl-PL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     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  <a:r>
              <a:rPr lang="pl-PL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n-US" sz="5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5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0" name="Google Shape;2190;p83"/>
          <p:cNvSpPr txBox="1"/>
          <p:nvPr/>
        </p:nvSpPr>
        <p:spPr>
          <a:xfrm>
            <a:off x="4123778" y="6938941"/>
            <a:ext cx="132715" cy="11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110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1" name="Google Shape;2191;p83"/>
          <p:cNvSpPr txBox="1"/>
          <p:nvPr/>
        </p:nvSpPr>
        <p:spPr>
          <a:xfrm>
            <a:off x="4408160" y="6938941"/>
            <a:ext cx="151130" cy="11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2" name="Google Shape;2192;p83"/>
          <p:cNvSpPr txBox="1"/>
          <p:nvPr/>
        </p:nvSpPr>
        <p:spPr>
          <a:xfrm>
            <a:off x="4707509" y="6938941"/>
            <a:ext cx="334645" cy="11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130	...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3" name="Google Shape;2193;p83"/>
          <p:cNvSpPr txBox="1"/>
          <p:nvPr/>
        </p:nvSpPr>
        <p:spPr>
          <a:xfrm>
            <a:off x="1208342" y="4797771"/>
            <a:ext cx="159385" cy="48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 sz="5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65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110</a:t>
            </a:r>
            <a:endParaRPr sz="5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65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4" name="Google Shape;2194;p83"/>
          <p:cNvSpPr txBox="1"/>
          <p:nvPr/>
        </p:nvSpPr>
        <p:spPr>
          <a:xfrm>
            <a:off x="1208342" y="5355009"/>
            <a:ext cx="127635" cy="11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5" name="Google Shape;2195;p83"/>
          <p:cNvSpPr txBox="1"/>
          <p:nvPr/>
        </p:nvSpPr>
        <p:spPr>
          <a:xfrm>
            <a:off x="1208342" y="5540756"/>
            <a:ext cx="126364" cy="11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Google Shape;2196;p83"/>
          <p:cNvSpPr txBox="1"/>
          <p:nvPr/>
        </p:nvSpPr>
        <p:spPr>
          <a:xfrm>
            <a:off x="1208342" y="5726502"/>
            <a:ext cx="127635" cy="48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endParaRPr sz="5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65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sz="5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65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7" name="Google Shape;2197;p83"/>
          <p:cNvSpPr txBox="1"/>
          <p:nvPr/>
        </p:nvSpPr>
        <p:spPr>
          <a:xfrm>
            <a:off x="1208342" y="6283740"/>
            <a:ext cx="129539" cy="11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8" name="Google Shape;2198;p83"/>
          <p:cNvSpPr txBox="1"/>
          <p:nvPr/>
        </p:nvSpPr>
        <p:spPr>
          <a:xfrm>
            <a:off x="1208342" y="6469486"/>
            <a:ext cx="125095" cy="11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9" name="Google Shape;2199;p83"/>
          <p:cNvSpPr txBox="1"/>
          <p:nvPr/>
        </p:nvSpPr>
        <p:spPr>
          <a:xfrm>
            <a:off x="1208342" y="6655233"/>
            <a:ext cx="123825" cy="30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5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65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0" name="Google Shape;2200;p83"/>
          <p:cNvGrpSpPr/>
          <p:nvPr/>
        </p:nvGrpSpPr>
        <p:grpSpPr>
          <a:xfrm>
            <a:off x="1421390" y="4861081"/>
            <a:ext cx="3816976" cy="2094720"/>
            <a:chOff x="1421390" y="4861081"/>
            <a:chExt cx="3816976" cy="2094720"/>
          </a:xfrm>
        </p:grpSpPr>
        <p:sp>
          <p:nvSpPr>
            <p:cNvPr id="2201" name="Google Shape;2201;p83"/>
            <p:cNvSpPr/>
            <p:nvPr/>
          </p:nvSpPr>
          <p:spPr>
            <a:xfrm>
              <a:off x="1480675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83"/>
            <p:cNvSpPr/>
            <p:nvPr/>
          </p:nvSpPr>
          <p:spPr>
            <a:xfrm>
              <a:off x="2182789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83"/>
            <p:cNvSpPr/>
            <p:nvPr/>
          </p:nvSpPr>
          <p:spPr>
            <a:xfrm>
              <a:off x="2906569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83"/>
            <p:cNvSpPr/>
            <p:nvPr/>
          </p:nvSpPr>
          <p:spPr>
            <a:xfrm>
              <a:off x="3629906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83"/>
            <p:cNvSpPr/>
            <p:nvPr/>
          </p:nvSpPr>
          <p:spPr>
            <a:xfrm>
              <a:off x="1699533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83"/>
            <p:cNvSpPr/>
            <p:nvPr/>
          </p:nvSpPr>
          <p:spPr>
            <a:xfrm>
              <a:off x="2426195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83"/>
            <p:cNvSpPr/>
            <p:nvPr/>
          </p:nvSpPr>
          <p:spPr>
            <a:xfrm>
              <a:off x="3149974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8" name="Google Shape;2208;p83"/>
            <p:cNvSpPr/>
            <p:nvPr/>
          </p:nvSpPr>
          <p:spPr>
            <a:xfrm>
              <a:off x="3897842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9" name="Google Shape;2209;p83"/>
            <p:cNvSpPr/>
            <p:nvPr/>
          </p:nvSpPr>
          <p:spPr>
            <a:xfrm>
              <a:off x="1942266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83"/>
            <p:cNvSpPr/>
            <p:nvPr/>
          </p:nvSpPr>
          <p:spPr>
            <a:xfrm>
              <a:off x="2664948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83"/>
            <p:cNvSpPr/>
            <p:nvPr/>
          </p:nvSpPr>
          <p:spPr>
            <a:xfrm>
              <a:off x="3388729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2" name="Google Shape;2212;p83"/>
            <p:cNvSpPr/>
            <p:nvPr/>
          </p:nvSpPr>
          <p:spPr>
            <a:xfrm>
              <a:off x="4196957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3" name="Google Shape;2213;p83"/>
            <p:cNvSpPr/>
            <p:nvPr/>
          </p:nvSpPr>
          <p:spPr>
            <a:xfrm>
              <a:off x="4489423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4" name="Google Shape;2214;p83"/>
            <p:cNvSpPr/>
            <p:nvPr/>
          </p:nvSpPr>
          <p:spPr>
            <a:xfrm>
              <a:off x="4775043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5" name="Google Shape;2215;p83"/>
            <p:cNvSpPr/>
            <p:nvPr/>
          </p:nvSpPr>
          <p:spPr>
            <a:xfrm>
              <a:off x="5023967" y="690975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w="120000" h="37465" extrusionOk="0">
                  <a:moveTo>
                    <a:pt x="0" y="3705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6" name="Google Shape;2216;p83"/>
            <p:cNvSpPr/>
            <p:nvPr/>
          </p:nvSpPr>
          <p:spPr>
            <a:xfrm>
              <a:off x="1421390" y="5050185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7" name="Google Shape;2217;p83"/>
            <p:cNvSpPr/>
            <p:nvPr/>
          </p:nvSpPr>
          <p:spPr>
            <a:xfrm>
              <a:off x="1421390" y="4861081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8" name="Google Shape;2218;p83"/>
            <p:cNvSpPr/>
            <p:nvPr/>
          </p:nvSpPr>
          <p:spPr>
            <a:xfrm>
              <a:off x="1421390" y="560405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9" name="Google Shape;2219;p83"/>
            <p:cNvSpPr/>
            <p:nvPr/>
          </p:nvSpPr>
          <p:spPr>
            <a:xfrm>
              <a:off x="1421390" y="6154516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0" name="Google Shape;2220;p83"/>
            <p:cNvSpPr/>
            <p:nvPr/>
          </p:nvSpPr>
          <p:spPr>
            <a:xfrm>
              <a:off x="1421390" y="5239291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1" name="Google Shape;2221;p83"/>
            <p:cNvSpPr/>
            <p:nvPr/>
          </p:nvSpPr>
          <p:spPr>
            <a:xfrm>
              <a:off x="1421390" y="5793159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2" name="Google Shape;2222;p83"/>
            <p:cNvSpPr/>
            <p:nvPr/>
          </p:nvSpPr>
          <p:spPr>
            <a:xfrm>
              <a:off x="1421390" y="6343621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3" name="Google Shape;2223;p83"/>
            <p:cNvSpPr/>
            <p:nvPr/>
          </p:nvSpPr>
          <p:spPr>
            <a:xfrm>
              <a:off x="1421390" y="6716472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4" name="Google Shape;2224;p83"/>
            <p:cNvSpPr/>
            <p:nvPr/>
          </p:nvSpPr>
          <p:spPr>
            <a:xfrm>
              <a:off x="1421390" y="5422778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5" name="Google Shape;2225;p83"/>
            <p:cNvSpPr/>
            <p:nvPr/>
          </p:nvSpPr>
          <p:spPr>
            <a:xfrm>
              <a:off x="1421390" y="5976647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6" name="Google Shape;2226;p83"/>
            <p:cNvSpPr/>
            <p:nvPr/>
          </p:nvSpPr>
          <p:spPr>
            <a:xfrm>
              <a:off x="1421390" y="6527108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 h="120000" extrusionOk="0">
                  <a:moveTo>
                    <a:pt x="0" y="0"/>
                  </a:moveTo>
                  <a:lnTo>
                    <a:pt x="3705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7" name="Google Shape;2227;p83"/>
            <p:cNvSpPr/>
            <p:nvPr/>
          </p:nvSpPr>
          <p:spPr>
            <a:xfrm>
              <a:off x="1421390" y="690570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 h="120000" extrusionOk="0">
                  <a:moveTo>
                    <a:pt x="0" y="0"/>
                  </a:moveTo>
                  <a:lnTo>
                    <a:pt x="44145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8" name="Google Shape;2228;p83"/>
            <p:cNvSpPr/>
            <p:nvPr/>
          </p:nvSpPr>
          <p:spPr>
            <a:xfrm>
              <a:off x="1461387" y="6905664"/>
              <a:ext cx="3776979" cy="0"/>
            </a:xfrm>
            <a:custGeom>
              <a:avLst/>
              <a:gdLst/>
              <a:ahLst/>
              <a:cxnLst/>
              <a:rect l="l" t="t" r="r" b="b"/>
              <a:pathLst>
                <a:path w="3776979" h="120000" extrusionOk="0">
                  <a:moveTo>
                    <a:pt x="0" y="0"/>
                  </a:moveTo>
                  <a:lnTo>
                    <a:pt x="3776789" y="0"/>
                  </a:lnTo>
                </a:path>
              </a:pathLst>
            </a:custGeom>
            <a:noFill/>
            <a:ln w="149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9" name="Google Shape;2229;p83"/>
            <p:cNvSpPr/>
            <p:nvPr/>
          </p:nvSpPr>
          <p:spPr>
            <a:xfrm>
              <a:off x="5184871" y="6856106"/>
              <a:ext cx="53340" cy="99695"/>
            </a:xfrm>
            <a:custGeom>
              <a:avLst/>
              <a:gdLst/>
              <a:ahLst/>
              <a:cxnLst/>
              <a:rect l="l" t="t" r="r" b="b"/>
              <a:pathLst>
                <a:path w="53339" h="99695" extrusionOk="0">
                  <a:moveTo>
                    <a:pt x="0" y="0"/>
                  </a:moveTo>
                  <a:lnTo>
                    <a:pt x="53301" y="49555"/>
                  </a:lnTo>
                  <a:lnTo>
                    <a:pt x="0" y="99110"/>
                  </a:lnTo>
                </a:path>
              </a:pathLst>
            </a:custGeom>
            <a:noFill/>
            <a:ln w="149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30" name="Google Shape;2230;p83"/>
          <p:cNvSpPr txBox="1"/>
          <p:nvPr/>
        </p:nvSpPr>
        <p:spPr>
          <a:xfrm>
            <a:off x="7599766" y="4099674"/>
            <a:ext cx="3276630" cy="69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38100" marR="304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Funkcja </a:t>
            </a:r>
            <a:r>
              <a:rPr lang="pl-PL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ThermalGate</a:t>
            </a:r>
            <a:r>
              <a:rPr lang="pl-PL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™ </a:t>
            </a:r>
            <a:r>
              <a:rPr lang="pl-PL" sz="1100" dirty="0">
                <a:latin typeface="Gotham Book" pitchFamily="50" charset="0"/>
                <a:ea typeface="Montserrat Medium"/>
                <a:cs typeface="Montserrat Medium"/>
                <a:sym typeface="Montserrat Medium"/>
              </a:rPr>
              <a:t>jest stale aktywna, zapewniając ochronę nie tylko w godzinach szczytu, ale także w okresach bezczynności, np. w nocy lub w weekendy.</a:t>
            </a:r>
          </a:p>
        </p:txBody>
      </p:sp>
      <p:sp>
        <p:nvSpPr>
          <p:cNvPr id="2231" name="Google Shape;2231;p83"/>
          <p:cNvSpPr txBox="1"/>
          <p:nvPr/>
        </p:nvSpPr>
        <p:spPr>
          <a:xfrm>
            <a:off x="7599767" y="2366811"/>
            <a:ext cx="3801226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ThermalGate</a:t>
            </a:r>
            <a:r>
              <a:rPr lang="en-US" sz="1725" baseline="30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TM</a:t>
            </a:r>
            <a:endParaRPr sz="1725" baseline="30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38100" marR="304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Chroni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przed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zanieczyszczeniami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wtórnymi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.</a:t>
            </a:r>
          </a:p>
        </p:txBody>
      </p:sp>
      <p:sp>
        <p:nvSpPr>
          <p:cNvPr id="2232" name="Google Shape;2232;p83"/>
          <p:cNvSpPr txBox="1"/>
          <p:nvPr/>
        </p:nvSpPr>
        <p:spPr>
          <a:xfrm>
            <a:off x="7625166" y="5298379"/>
            <a:ext cx="3563534" cy="35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Nie wymaga dodatkowych czynności związanych z czyszczeniem ani dodatków chemicznych.</a:t>
            </a:r>
          </a:p>
        </p:txBody>
      </p:sp>
      <p:sp>
        <p:nvSpPr>
          <p:cNvPr id="2233" name="Google Shape;2233;p83"/>
          <p:cNvSpPr txBox="1"/>
          <p:nvPr/>
        </p:nvSpPr>
        <p:spPr>
          <a:xfrm>
            <a:off x="7625176" y="6252100"/>
            <a:ext cx="3251220" cy="35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Opracowane w oparciu o ponad 20-letnie doświadczenie na rynku opieki zdrowotnej.</a:t>
            </a:r>
          </a:p>
        </p:txBody>
      </p:sp>
      <p:sp>
        <p:nvSpPr>
          <p:cNvPr id="2234" name="Google Shape;2234;p83"/>
          <p:cNvSpPr txBox="1">
            <a:spLocks noGrp="1"/>
          </p:cNvSpPr>
          <p:nvPr>
            <p:ph type="title"/>
          </p:nvPr>
        </p:nvSpPr>
        <p:spPr>
          <a:xfrm>
            <a:off x="835699" y="569215"/>
            <a:ext cx="5576531" cy="210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>
                <a:solidFill>
                  <a:srgbClr val="FFFFFF"/>
                </a:solidFill>
                <a:latin typeface="Gotham Light" pitchFamily="50" charset="0"/>
                <a:sym typeface="Arial"/>
              </a:rPr>
              <a:t>BRITA</a:t>
            </a:r>
            <a:endParaRPr sz="5800" dirty="0">
              <a:latin typeface="Gotham Light" pitchFamily="50" charset="0"/>
              <a:sym typeface="Arial"/>
            </a:endParaRPr>
          </a:p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 err="1">
                <a:solidFill>
                  <a:srgbClr val="FFFFFF"/>
                </a:solidFill>
                <a:latin typeface="Gotham Light" pitchFamily="50" charset="0"/>
                <a:sym typeface="Arial"/>
              </a:rPr>
              <a:t>ThermalGate</a:t>
            </a:r>
            <a:r>
              <a:rPr lang="en-US" sz="5800" dirty="0">
                <a:solidFill>
                  <a:srgbClr val="FFFFFF"/>
                </a:solidFill>
                <a:latin typeface="Gotham Light" pitchFamily="50" charset="0"/>
                <a:sym typeface="Arial"/>
              </a:rPr>
              <a:t>™</a:t>
            </a:r>
            <a:endParaRPr sz="5800" dirty="0">
              <a:latin typeface="Gotham Light" pitchFamily="50" charset="0"/>
              <a:sym typeface="Arial"/>
            </a:endParaRPr>
          </a:p>
        </p:txBody>
      </p:sp>
      <p:sp>
        <p:nvSpPr>
          <p:cNvPr id="2235" name="Google Shape;2235;p83"/>
          <p:cNvSpPr txBox="1"/>
          <p:nvPr/>
        </p:nvSpPr>
        <p:spPr>
          <a:xfrm>
            <a:off x="889698" y="2671611"/>
            <a:ext cx="5088191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Funkcja higieniczna: skuteczne rozwiązanie dezynfekcji termicznej wody firmy BRITA.</a:t>
            </a:r>
            <a:endParaRPr lang="pl-PL" sz="2000" dirty="0">
              <a:latin typeface="Gotham Book" pitchFamily="50" charset="0"/>
              <a:sym typeface="Arial"/>
            </a:endParaRPr>
          </a:p>
        </p:txBody>
      </p:sp>
      <p:sp>
        <p:nvSpPr>
          <p:cNvPr id="2236" name="Google Shape;2236;p83"/>
          <p:cNvSpPr txBox="1"/>
          <p:nvPr/>
        </p:nvSpPr>
        <p:spPr>
          <a:xfrm>
            <a:off x="886393" y="3742061"/>
            <a:ext cx="4731900" cy="52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W regularnych odstępach kran jest automatycznie podgrzewany do temperatury powyżej 125°C w celu przeprowadzenia dezynfekcji termicznej.</a:t>
            </a:r>
          </a:p>
        </p:txBody>
      </p:sp>
      <p:sp>
        <p:nvSpPr>
          <p:cNvPr id="2237" name="Google Shape;2237;p83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38" name="Google Shape;2238;p83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239" name="Google Shape;2239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0" name="Google Shape;2240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60629" y="6915266"/>
            <a:ext cx="1178033" cy="117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BB2B1ED6-1936-DA01-BC7C-1AEDE54EF6D4}"/>
              </a:ext>
            </a:extLst>
          </p:cNvPr>
          <p:cNvSpPr txBox="1"/>
          <p:nvPr/>
        </p:nvSpPr>
        <p:spPr>
          <a:xfrm>
            <a:off x="887038" y="7867961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 dirty="0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</a:t>
            </a:r>
            <a:r>
              <a:rPr lang="pl-PL" sz="900" dirty="0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dyspenserów do</a:t>
            </a:r>
            <a:r>
              <a:rPr lang="en-US" sz="900" dirty="0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wody BRITA </a:t>
            </a:r>
            <a:r>
              <a:rPr lang="pl-PL" sz="900" dirty="0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dla Twojej organizacji </a:t>
            </a:r>
            <a:r>
              <a:rPr lang="en-US" sz="900" dirty="0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| www.brita.net</a:t>
            </a:r>
            <a:endParaRPr sz="900" dirty="0">
              <a:solidFill>
                <a:schemeClr val="lt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FFFFF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7"/>
            <a:extLst>
              <a:ext uri="{FF2B5EF4-FFF2-40B4-BE49-F238E27FC236}">
                <a16:creationId xmlns:a16="http://schemas.microsoft.com/office/drawing/2014/main" id="{E031C9DF-CED3-D3B8-6F12-4B173E2A352E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CFEF71BF-E3BF-B887-A7A4-480F5BB8A2C2}"/>
              </a:ext>
            </a:extLst>
          </p:cNvPr>
          <p:cNvSpPr/>
          <p:nvPr/>
        </p:nvSpPr>
        <p:spPr>
          <a:xfrm>
            <a:off x="7562848" y="0"/>
            <a:ext cx="7562852" cy="8521700"/>
          </a:xfrm>
          <a:custGeom>
            <a:avLst/>
            <a:gdLst/>
            <a:ahLst/>
            <a:cxnLst/>
            <a:rect l="l" t="t" r="r" b="b"/>
            <a:pathLst>
              <a:path w="7075169" h="8507095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-15723" y="6301105"/>
            <a:ext cx="2207895" cy="2207895"/>
          </a:xfrm>
          <a:custGeom>
            <a:avLst/>
            <a:gdLst/>
            <a:ahLst/>
            <a:cxnLst/>
            <a:rect l="l" t="t" r="r" b="b"/>
            <a:pathLst>
              <a:path w="2207895" h="2207895">
                <a:moveTo>
                  <a:pt x="1030726" y="0"/>
                </a:moveTo>
                <a:lnTo>
                  <a:pt x="981800" y="1027"/>
                </a:lnTo>
                <a:lnTo>
                  <a:pt x="933464" y="4083"/>
                </a:lnTo>
                <a:lnTo>
                  <a:pt x="885756" y="9125"/>
                </a:lnTo>
                <a:lnTo>
                  <a:pt x="838712" y="16113"/>
                </a:lnTo>
                <a:lnTo>
                  <a:pt x="792369" y="25004"/>
                </a:lnTo>
                <a:lnTo>
                  <a:pt x="746761" y="35757"/>
                </a:lnTo>
                <a:lnTo>
                  <a:pt x="701926" y="48332"/>
                </a:lnTo>
                <a:lnTo>
                  <a:pt x="657900" y="62685"/>
                </a:lnTo>
                <a:lnTo>
                  <a:pt x="614720" y="78777"/>
                </a:lnTo>
                <a:lnTo>
                  <a:pt x="572420" y="96566"/>
                </a:lnTo>
                <a:lnTo>
                  <a:pt x="531038" y="116010"/>
                </a:lnTo>
                <a:lnTo>
                  <a:pt x="490610" y="137067"/>
                </a:lnTo>
                <a:lnTo>
                  <a:pt x="451172" y="159697"/>
                </a:lnTo>
                <a:lnTo>
                  <a:pt x="412760" y="183858"/>
                </a:lnTo>
                <a:lnTo>
                  <a:pt x="375411" y="209509"/>
                </a:lnTo>
                <a:lnTo>
                  <a:pt x="339160" y="236608"/>
                </a:lnTo>
                <a:lnTo>
                  <a:pt x="304044" y="265113"/>
                </a:lnTo>
                <a:lnTo>
                  <a:pt x="270100" y="294984"/>
                </a:lnTo>
                <a:lnTo>
                  <a:pt x="237363" y="326179"/>
                </a:lnTo>
                <a:lnTo>
                  <a:pt x="205870" y="358656"/>
                </a:lnTo>
                <a:lnTo>
                  <a:pt x="175656" y="392375"/>
                </a:lnTo>
                <a:lnTo>
                  <a:pt x="146759" y="427293"/>
                </a:lnTo>
                <a:lnTo>
                  <a:pt x="119214" y="463369"/>
                </a:lnTo>
                <a:lnTo>
                  <a:pt x="93058" y="500562"/>
                </a:lnTo>
                <a:lnTo>
                  <a:pt x="68327" y="538831"/>
                </a:lnTo>
                <a:lnTo>
                  <a:pt x="45057" y="578134"/>
                </a:lnTo>
                <a:lnTo>
                  <a:pt x="23284" y="618429"/>
                </a:lnTo>
                <a:lnTo>
                  <a:pt x="3045" y="659675"/>
                </a:lnTo>
                <a:lnTo>
                  <a:pt x="0" y="666552"/>
                </a:lnTo>
                <a:lnTo>
                  <a:pt x="0" y="1659676"/>
                </a:lnTo>
                <a:lnTo>
                  <a:pt x="23284" y="1707327"/>
                </a:lnTo>
                <a:lnTo>
                  <a:pt x="45057" y="1747193"/>
                </a:lnTo>
                <a:lnTo>
                  <a:pt x="68327" y="1786050"/>
                </a:lnTo>
                <a:lnTo>
                  <a:pt x="93058" y="1823859"/>
                </a:lnTo>
                <a:lnTo>
                  <a:pt x="119214" y="1860581"/>
                </a:lnTo>
                <a:lnTo>
                  <a:pt x="146759" y="1896176"/>
                </a:lnTo>
                <a:lnTo>
                  <a:pt x="175656" y="1930607"/>
                </a:lnTo>
                <a:lnTo>
                  <a:pt x="205870" y="1963835"/>
                </a:lnTo>
                <a:lnTo>
                  <a:pt x="237363" y="1995820"/>
                </a:lnTo>
                <a:lnTo>
                  <a:pt x="270100" y="2026524"/>
                </a:lnTo>
                <a:lnTo>
                  <a:pt x="304044" y="2055907"/>
                </a:lnTo>
                <a:lnTo>
                  <a:pt x="339160" y="2083932"/>
                </a:lnTo>
                <a:lnTo>
                  <a:pt x="375411" y="2110560"/>
                </a:lnTo>
                <a:lnTo>
                  <a:pt x="412760" y="2135750"/>
                </a:lnTo>
                <a:lnTo>
                  <a:pt x="451172" y="2159466"/>
                </a:lnTo>
                <a:lnTo>
                  <a:pt x="490610" y="2181667"/>
                </a:lnTo>
                <a:lnTo>
                  <a:pt x="531038" y="2202315"/>
                </a:lnTo>
                <a:lnTo>
                  <a:pt x="543047" y="2207845"/>
                </a:lnTo>
                <a:lnTo>
                  <a:pt x="1531488" y="2207845"/>
                </a:lnTo>
                <a:lnTo>
                  <a:pt x="1572747" y="2188026"/>
                </a:lnTo>
                <a:lnTo>
                  <a:pt x="1612782" y="2166849"/>
                </a:lnTo>
                <a:lnTo>
                  <a:pt x="1651855" y="2144220"/>
                </a:lnTo>
                <a:lnTo>
                  <a:pt x="1689927" y="2120177"/>
                </a:lnTo>
                <a:lnTo>
                  <a:pt x="1726961" y="2094753"/>
                </a:lnTo>
                <a:lnTo>
                  <a:pt x="1762921" y="2067986"/>
                </a:lnTo>
                <a:lnTo>
                  <a:pt x="1797769" y="2039912"/>
                </a:lnTo>
                <a:lnTo>
                  <a:pt x="1831467" y="2010566"/>
                </a:lnTo>
                <a:lnTo>
                  <a:pt x="1863980" y="1979985"/>
                </a:lnTo>
                <a:lnTo>
                  <a:pt x="1895269" y="1948204"/>
                </a:lnTo>
                <a:lnTo>
                  <a:pt x="1925297" y="1915260"/>
                </a:lnTo>
                <a:lnTo>
                  <a:pt x="1954027" y="1881188"/>
                </a:lnTo>
                <a:lnTo>
                  <a:pt x="1981423" y="1846025"/>
                </a:lnTo>
                <a:lnTo>
                  <a:pt x="2007446" y="1809806"/>
                </a:lnTo>
                <a:lnTo>
                  <a:pt x="2032059" y="1772567"/>
                </a:lnTo>
                <a:lnTo>
                  <a:pt x="2055226" y="1734345"/>
                </a:lnTo>
                <a:lnTo>
                  <a:pt x="2076910" y="1695176"/>
                </a:lnTo>
                <a:lnTo>
                  <a:pt x="2097072" y="1655094"/>
                </a:lnTo>
                <a:lnTo>
                  <a:pt x="2115676" y="1614137"/>
                </a:lnTo>
                <a:lnTo>
                  <a:pt x="2132685" y="1572340"/>
                </a:lnTo>
                <a:lnTo>
                  <a:pt x="2148061" y="1529740"/>
                </a:lnTo>
                <a:lnTo>
                  <a:pt x="2161768" y="1486372"/>
                </a:lnTo>
                <a:lnTo>
                  <a:pt x="2173768" y="1442272"/>
                </a:lnTo>
                <a:lnTo>
                  <a:pt x="2184023" y="1397477"/>
                </a:lnTo>
                <a:lnTo>
                  <a:pt x="2192498" y="1352022"/>
                </a:lnTo>
                <a:lnTo>
                  <a:pt x="2199154" y="1305943"/>
                </a:lnTo>
                <a:lnTo>
                  <a:pt x="2203954" y="1259276"/>
                </a:lnTo>
                <a:lnTo>
                  <a:pt x="2206861" y="1212057"/>
                </a:lnTo>
                <a:lnTo>
                  <a:pt x="2207839" y="1164323"/>
                </a:lnTo>
                <a:lnTo>
                  <a:pt x="2206861" y="1116565"/>
                </a:lnTo>
                <a:lnTo>
                  <a:pt x="2203954" y="1069277"/>
                </a:lnTo>
                <a:lnTo>
                  <a:pt x="2199154" y="1022498"/>
                </a:lnTo>
                <a:lnTo>
                  <a:pt x="2192498" y="976266"/>
                </a:lnTo>
                <a:lnTo>
                  <a:pt x="2184023" y="930619"/>
                </a:lnTo>
                <a:lnTo>
                  <a:pt x="2173768" y="885596"/>
                </a:lnTo>
                <a:lnTo>
                  <a:pt x="2161768" y="841235"/>
                </a:lnTo>
                <a:lnTo>
                  <a:pt x="2148061" y="797574"/>
                </a:lnTo>
                <a:lnTo>
                  <a:pt x="2132685" y="754653"/>
                </a:lnTo>
                <a:lnTo>
                  <a:pt x="2115676" y="712508"/>
                </a:lnTo>
                <a:lnTo>
                  <a:pt x="2097072" y="671180"/>
                </a:lnTo>
                <a:lnTo>
                  <a:pt x="2076910" y="630705"/>
                </a:lnTo>
                <a:lnTo>
                  <a:pt x="2055226" y="591123"/>
                </a:lnTo>
                <a:lnTo>
                  <a:pt x="2032059" y="552471"/>
                </a:lnTo>
                <a:lnTo>
                  <a:pt x="2007446" y="514789"/>
                </a:lnTo>
                <a:lnTo>
                  <a:pt x="1981423" y="478115"/>
                </a:lnTo>
                <a:lnTo>
                  <a:pt x="1954027" y="442486"/>
                </a:lnTo>
                <a:lnTo>
                  <a:pt x="1925297" y="407942"/>
                </a:lnTo>
                <a:lnTo>
                  <a:pt x="1895269" y="374520"/>
                </a:lnTo>
                <a:lnTo>
                  <a:pt x="1863980" y="342260"/>
                </a:lnTo>
                <a:lnTo>
                  <a:pt x="1831467" y="311199"/>
                </a:lnTo>
                <a:lnTo>
                  <a:pt x="1797769" y="281376"/>
                </a:lnTo>
                <a:lnTo>
                  <a:pt x="1762921" y="252829"/>
                </a:lnTo>
                <a:lnTo>
                  <a:pt x="1726961" y="225597"/>
                </a:lnTo>
                <a:lnTo>
                  <a:pt x="1689927" y="199718"/>
                </a:lnTo>
                <a:lnTo>
                  <a:pt x="1651855" y="175230"/>
                </a:lnTo>
                <a:lnTo>
                  <a:pt x="1612782" y="152173"/>
                </a:lnTo>
                <a:lnTo>
                  <a:pt x="1572747" y="130583"/>
                </a:lnTo>
                <a:lnTo>
                  <a:pt x="1531785" y="110500"/>
                </a:lnTo>
                <a:lnTo>
                  <a:pt x="1489935" y="91962"/>
                </a:lnTo>
                <a:lnTo>
                  <a:pt x="1447233" y="75007"/>
                </a:lnTo>
                <a:lnTo>
                  <a:pt x="1403716" y="59674"/>
                </a:lnTo>
                <a:lnTo>
                  <a:pt x="1359422" y="46002"/>
                </a:lnTo>
                <a:lnTo>
                  <a:pt x="1314388" y="34027"/>
                </a:lnTo>
                <a:lnTo>
                  <a:pt x="1268652" y="23790"/>
                </a:lnTo>
                <a:lnTo>
                  <a:pt x="1222249" y="15328"/>
                </a:lnTo>
                <a:lnTo>
                  <a:pt x="1175218" y="8679"/>
                </a:lnTo>
                <a:lnTo>
                  <a:pt x="1127596" y="3883"/>
                </a:lnTo>
                <a:lnTo>
                  <a:pt x="1079420" y="977"/>
                </a:lnTo>
                <a:lnTo>
                  <a:pt x="1030726" y="0"/>
                </a:lnTo>
                <a:close/>
              </a:path>
            </a:pathLst>
          </a:custGeom>
          <a:solidFill>
            <a:srgbClr val="83D0F5">
              <a:alpha val="64999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B90EDC1F-9449-530C-F18C-ED139B74F3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10450" y="4102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bject 51">
            <a:extLst>
              <a:ext uri="{FF2B5EF4-FFF2-40B4-BE49-F238E27FC236}">
                <a16:creationId xmlns:a16="http://schemas.microsoft.com/office/drawing/2014/main" id="{CC4987F9-DEB8-8DFD-4DA5-661B56F735F9}"/>
              </a:ext>
            </a:extLst>
          </p:cNvPr>
          <p:cNvSpPr txBox="1"/>
          <p:nvPr/>
        </p:nvSpPr>
        <p:spPr>
          <a:xfrm>
            <a:off x="887298" y="1409040"/>
            <a:ext cx="6675551" cy="63863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410209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otham Book" pitchFamily="50" charset="0"/>
                <a:cs typeface="Arial" panose="020B0604020202020204" pitchFamily="34" charset="0"/>
              </a:rPr>
              <a:t>Nowy standard higieny naszych dyspenserów do wody.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Gotham Book" pitchFamily="50" charset="0"/>
              <a:cs typeface="Gotham-Book"/>
            </a:endParaRPr>
          </a:p>
        </p:txBody>
      </p:sp>
      <p:sp>
        <p:nvSpPr>
          <p:cNvPr id="50" name="object 42">
            <a:extLst>
              <a:ext uri="{FF2B5EF4-FFF2-40B4-BE49-F238E27FC236}">
                <a16:creationId xmlns:a16="http://schemas.microsoft.com/office/drawing/2014/main" id="{195066EA-70D7-69DF-9C3E-BB700E60B66A}"/>
              </a:ext>
            </a:extLst>
          </p:cNvPr>
          <p:cNvSpPr txBox="1">
            <a:spLocks/>
          </p:cNvSpPr>
          <p:nvPr/>
        </p:nvSpPr>
        <p:spPr>
          <a:xfrm>
            <a:off x="857250" y="653579"/>
            <a:ext cx="4867836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800" b="0" i="0">
                <a:solidFill>
                  <a:srgbClr val="084783"/>
                </a:solidFill>
                <a:latin typeface="Gotham-Light"/>
                <a:ea typeface="+mj-ea"/>
                <a:cs typeface="Gotham-Light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ts val="5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otham Light" pitchFamily="50" charset="0"/>
                <a:ea typeface="+mj-ea"/>
              </a:rPr>
              <a:t>PureProtect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ABE57C2-551E-C922-64E6-8159A76319E6}"/>
              </a:ext>
            </a:extLst>
          </p:cNvPr>
          <p:cNvSpPr txBox="1"/>
          <p:nvPr/>
        </p:nvSpPr>
        <p:spPr>
          <a:xfrm>
            <a:off x="10928572" y="3967454"/>
            <a:ext cx="39494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Inteligent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na adaptacja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cykli cyrkulacji</a:t>
            </a:r>
            <a:r>
              <a:rPr lang="pl-PL" kern="1200" dirty="0">
                <a:solidFill>
                  <a:prstClr val="white"/>
                </a:solidFill>
                <a:latin typeface="Gotham Book" pitchFamily="50" charset="0"/>
                <a:ea typeface="+mn-ea"/>
                <a:cs typeface="+mn-cs"/>
              </a:rPr>
              <a:t> wody w oparciu o sposób użytkowania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8469F79-C4B8-15C9-222E-34351E3D5316}"/>
              </a:ext>
            </a:extLst>
          </p:cNvPr>
          <p:cNvSpPr txBox="1"/>
          <p:nvPr/>
        </p:nvSpPr>
        <p:spPr>
          <a:xfrm>
            <a:off x="812800" y="5176958"/>
            <a:ext cx="42521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Niezmiennie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orzeźwiająca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przyjemność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picia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</a:rPr>
              <a:t>dzięki wielokrotnej filtracji węglem aktywnym w filtrze CLARITY </a:t>
            </a:r>
            <a:r>
              <a:rPr kumimoji="0" lang="pl-PL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</a:rPr>
              <a:t>Protect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497F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</p:txBody>
      </p:sp>
      <p:sp>
        <p:nvSpPr>
          <p:cNvPr id="36" name="Textplatzhalter 15">
            <a:extLst>
              <a:ext uri="{FF2B5EF4-FFF2-40B4-BE49-F238E27FC236}">
                <a16:creationId xmlns:a16="http://schemas.microsoft.com/office/drawing/2014/main" id="{6118E7AB-47EB-D974-1845-3A32115D8A28}"/>
              </a:ext>
            </a:extLst>
          </p:cNvPr>
          <p:cNvSpPr txBox="1">
            <a:spLocks/>
          </p:cNvSpPr>
          <p:nvPr/>
        </p:nvSpPr>
        <p:spPr bwMode="gray">
          <a:xfrm>
            <a:off x="858751" y="3389285"/>
            <a:ext cx="441859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Zapewnia optymalną higienę i komfort użytkowania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.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Nasza technologia higieny przekracza normy DIN-6650 i wytyczne branżowe GWCA.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497F"/>
              </a:solidFill>
              <a:effectLst/>
              <a:uLnTx/>
              <a:uFillTx/>
              <a:latin typeface="Gotham Book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EBD92A99-0584-8396-48EE-CED306EF1939}"/>
              </a:ext>
            </a:extLst>
          </p:cNvPr>
          <p:cNvSpPr txBox="1"/>
          <p:nvPr/>
        </p:nvSpPr>
        <p:spPr>
          <a:xfrm>
            <a:off x="10928572" y="2415510"/>
            <a:ext cx="349227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cs typeface="Arial" panose="020B0604020202020204" pitchFamily="34" charset="0"/>
              </a:rPr>
              <a:t>Cyrkulacja wody przez wszystkie przewody w dyspenserze zapobiega </a:t>
            </a: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cs typeface="Arial" panose="020B0604020202020204" pitchFamily="34" charset="0"/>
              </a:rPr>
              <a:t>stagnacji wody</a:t>
            </a:r>
            <a:r>
              <a:rPr kumimoji="0" lang="pl-PL" sz="1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cs typeface="Arial" panose="020B0604020202020204" pitchFamily="34" charset="0"/>
              </a:rPr>
              <a:t> i tworzenia się zarazków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cs typeface="Arial" panose="020B0604020202020204" pitchFamily="34" charset="0"/>
            </a:endParaRPr>
          </a:p>
        </p:txBody>
      </p:sp>
      <p:pic>
        <p:nvPicPr>
          <p:cNvPr id="11" name="object 11">
            <a:extLst>
              <a:ext uri="{FF2B5EF4-FFF2-40B4-BE49-F238E27FC236}">
                <a16:creationId xmlns:a16="http://schemas.microsoft.com/office/drawing/2014/main" id="{425A6F06-8B03-5451-7BA4-25ABAD4C52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</p:spPr>
      </p:pic>
      <p:sp>
        <p:nvSpPr>
          <p:cNvPr id="33" name="Textplatzhalter 15">
            <a:extLst>
              <a:ext uri="{FF2B5EF4-FFF2-40B4-BE49-F238E27FC236}">
                <a16:creationId xmlns:a16="http://schemas.microsoft.com/office/drawing/2014/main" id="{1765C508-D635-9D03-E4F3-B7D901C115C3}"/>
              </a:ext>
            </a:extLst>
          </p:cNvPr>
          <p:cNvSpPr txBox="1">
            <a:spLocks/>
          </p:cNvSpPr>
          <p:nvPr/>
        </p:nvSpPr>
        <p:spPr bwMode="gray">
          <a:xfrm>
            <a:off x="897978" y="2465053"/>
            <a:ext cx="3845472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99%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zarazków i bakterii mniej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1B497F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rgbClr val="1B497F"/>
                </a:solidFill>
                <a:latin typeface="Gotham Book" pitchFamily="50" charset="0"/>
              </a:rPr>
              <a:t>g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dy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dyspenser jest nieaktywny więcej niż 48 godz.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497F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119EB64F-D26F-90B0-42D8-D447D0B2FC34}"/>
              </a:ext>
            </a:extLst>
          </p:cNvPr>
          <p:cNvSpPr txBox="1"/>
          <p:nvPr/>
        </p:nvSpPr>
        <p:spPr>
          <a:xfrm>
            <a:off x="748446" y="4406900"/>
            <a:ext cx="4509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Poprawiona ekologiczność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1B497F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dzięki zmniejszeniu zużycia wody i detergentów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1B497F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</p:txBody>
      </p:sp>
      <p:sp>
        <p:nvSpPr>
          <p:cNvPr id="2059" name="Textfeld 2058">
            <a:extLst>
              <a:ext uri="{FF2B5EF4-FFF2-40B4-BE49-F238E27FC236}">
                <a16:creationId xmlns:a16="http://schemas.microsoft.com/office/drawing/2014/main" id="{AAB5B865-1140-A16B-51CA-BA75F1A81E6B}"/>
              </a:ext>
            </a:extLst>
          </p:cNvPr>
          <p:cNvSpPr txBox="1"/>
          <p:nvPr/>
        </p:nvSpPr>
        <p:spPr>
          <a:xfrm>
            <a:off x="10927126" y="5245100"/>
            <a:ext cx="388753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Dostępne od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Q1/25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dla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: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Extra I-Tap ThermalGate</a:t>
            </a:r>
            <a:r>
              <a:rPr kumimoji="0" lang="en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TM</a:t>
            </a:r>
            <a:endParaRPr kumimoji="0" lang="e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Top Pro ThermalGate</a:t>
            </a:r>
            <a:r>
              <a:rPr kumimoji="0" lang="en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TM</a:t>
            </a: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Extra C-Tap ThermalGate</a:t>
            </a:r>
            <a:r>
              <a:rPr kumimoji="0" lang="en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TM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(</a:t>
            </a:r>
            <a:r>
              <a:rPr lang="pl-PL" kern="1200" dirty="0">
                <a:solidFill>
                  <a:prstClr val="white"/>
                </a:solidFill>
                <a:latin typeface="Gotham Book" pitchFamily="50" charset="0"/>
                <a:ea typeface="+mn-ea"/>
                <a:cs typeface="+mn-cs"/>
              </a:rPr>
              <a:t>tylko zimna woda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</p:txBody>
      </p:sp>
      <p:pic>
        <p:nvPicPr>
          <p:cNvPr id="2063" name="Grafik 2062">
            <a:extLst>
              <a:ext uri="{FF2B5EF4-FFF2-40B4-BE49-F238E27FC236}">
                <a16:creationId xmlns:a16="http://schemas.microsoft.com/office/drawing/2014/main" id="{310BE32D-3B11-8134-8EAF-9A2F0FCB8C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33" t="12388" r="25014" b="16559"/>
          <a:stretch/>
        </p:blipFill>
        <p:spPr>
          <a:xfrm>
            <a:off x="12695209" y="6416237"/>
            <a:ext cx="1052054" cy="1612652"/>
          </a:xfrm>
          <a:prstGeom prst="rect">
            <a:avLst/>
          </a:prstGeom>
        </p:spPr>
      </p:pic>
      <p:pic>
        <p:nvPicPr>
          <p:cNvPr id="2065" name="Grafik 2064" descr="Ein Bild, das Silber, Design enthält.  Automatisch generierte Beschreibung mit mittlerer Zuverlässigkeit">
            <a:extLst>
              <a:ext uri="{FF2B5EF4-FFF2-40B4-BE49-F238E27FC236}">
                <a16:creationId xmlns:a16="http://schemas.microsoft.com/office/drawing/2014/main" id="{DB7DFB81-DA60-CB69-DDC4-413A2BB4F5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t="8458" r="25014" b="5104"/>
          <a:stretch/>
        </p:blipFill>
        <p:spPr>
          <a:xfrm>
            <a:off x="10658747" y="6369019"/>
            <a:ext cx="995711" cy="1659870"/>
          </a:xfrm>
          <a:prstGeom prst="rect">
            <a:avLst/>
          </a:prstGeom>
        </p:spPr>
      </p:pic>
      <p:pic>
        <p:nvPicPr>
          <p:cNvPr id="2067" name="Grafik 2066" descr="Ein Bild, das Schwarzweiß, Stilllebenfotografie, Im Haus, Haushaltsgerät enthält.  Automatisch generierte Beschreibung">
            <a:extLst>
              <a:ext uri="{FF2B5EF4-FFF2-40B4-BE49-F238E27FC236}">
                <a16:creationId xmlns:a16="http://schemas.microsoft.com/office/drawing/2014/main" id="{3D477481-3CDC-8D12-49DB-473DA4B6C4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69" y="6165141"/>
            <a:ext cx="2040503" cy="1940803"/>
          </a:xfrm>
          <a:prstGeom prst="rect">
            <a:avLst/>
          </a:prstGeom>
        </p:spPr>
      </p:pic>
      <p:pic>
        <p:nvPicPr>
          <p:cNvPr id="3" name="Grafik 2" descr="Ein Bild, das Haushaltsgerät, Gerät, Küchengerät, Großes Haushaltsgerät enthält.  Automatisch generierte Beschreibung">
            <a:extLst>
              <a:ext uri="{FF2B5EF4-FFF2-40B4-BE49-F238E27FC236}">
                <a16:creationId xmlns:a16="http://schemas.microsoft.com/office/drawing/2014/main" id="{9D4F9347-C14A-393A-6CEA-6467339E4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1" t="9702" r="22256" b="37463"/>
          <a:stretch/>
        </p:blipFill>
        <p:spPr>
          <a:xfrm>
            <a:off x="5741326" y="1824160"/>
            <a:ext cx="3887538" cy="6705597"/>
          </a:xfrm>
          <a:prstGeom prst="rect">
            <a:avLst/>
          </a:prstGeom>
        </p:spPr>
      </p:pic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603C86CA-3D03-7D31-3A68-471CB77876A9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5064994" y="5500124"/>
            <a:ext cx="2497854" cy="1205476"/>
          </a:xfrm>
          <a:prstGeom prst="bentConnector3">
            <a:avLst>
              <a:gd name="adj1" fmla="val 24642"/>
            </a:avLst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17206AA1-4785-514D-D50B-E2E386B8A617}"/>
              </a:ext>
            </a:extLst>
          </p:cNvPr>
          <p:cNvCxnSpPr>
            <a:cxnSpLocks/>
          </p:cNvCxnSpPr>
          <p:nvPr/>
        </p:nvCxnSpPr>
        <p:spPr>
          <a:xfrm>
            <a:off x="4836008" y="2579079"/>
            <a:ext cx="1778155" cy="0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Gerade Verbindung mit Pfeil 2056">
            <a:extLst>
              <a:ext uri="{FF2B5EF4-FFF2-40B4-BE49-F238E27FC236}">
                <a16:creationId xmlns:a16="http://schemas.microsoft.com/office/drawing/2014/main" id="{53C860F7-651A-1D39-D6EF-506E624347F1}"/>
              </a:ext>
            </a:extLst>
          </p:cNvPr>
          <p:cNvCxnSpPr>
            <a:cxnSpLocks/>
          </p:cNvCxnSpPr>
          <p:nvPr/>
        </p:nvCxnSpPr>
        <p:spPr>
          <a:xfrm>
            <a:off x="8553450" y="2540972"/>
            <a:ext cx="2133600" cy="0"/>
          </a:xfrm>
          <a:prstGeom prst="straightConnector1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0FFC58BD-1886-2A59-0BC5-7010A565297E}"/>
              </a:ext>
            </a:extLst>
          </p:cNvPr>
          <p:cNvCxnSpPr>
            <a:cxnSpLocks/>
          </p:cNvCxnSpPr>
          <p:nvPr/>
        </p:nvCxnSpPr>
        <p:spPr>
          <a:xfrm>
            <a:off x="9467850" y="5321300"/>
            <a:ext cx="1157844" cy="0"/>
          </a:xfrm>
          <a:prstGeom prst="straightConnector1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A88503FC-60F3-8485-A409-6228210EA715}"/>
              </a:ext>
            </a:extLst>
          </p:cNvPr>
          <p:cNvCxnSpPr>
            <a:cxnSpLocks/>
          </p:cNvCxnSpPr>
          <p:nvPr/>
        </p:nvCxnSpPr>
        <p:spPr>
          <a:xfrm>
            <a:off x="8248650" y="4057086"/>
            <a:ext cx="2438400" cy="0"/>
          </a:xfrm>
          <a:prstGeom prst="straightConnector1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718;p38">
            <a:extLst>
              <a:ext uri="{FF2B5EF4-FFF2-40B4-BE49-F238E27FC236}">
                <a16:creationId xmlns:a16="http://schemas.microsoft.com/office/drawing/2014/main" id="{AD423F8D-7188-9105-975B-261590EFBBE5}"/>
              </a:ext>
            </a:extLst>
          </p:cNvPr>
          <p:cNvSpPr txBox="1"/>
          <p:nvPr/>
        </p:nvSpPr>
        <p:spPr>
          <a:xfrm>
            <a:off x="887274" y="259975"/>
            <a:ext cx="15216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83D0F5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 i bezpieczeństwo</a:t>
            </a:r>
            <a:endParaRPr lang="en-US" sz="900" dirty="0">
              <a:solidFill>
                <a:srgbClr val="83D0F5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Google Shape;719;p38">
            <a:extLst>
              <a:ext uri="{FF2B5EF4-FFF2-40B4-BE49-F238E27FC236}">
                <a16:creationId xmlns:a16="http://schemas.microsoft.com/office/drawing/2014/main" id="{FDE45020-6D67-7A03-DB25-71E333C9B07A}"/>
              </a:ext>
            </a:extLst>
          </p:cNvPr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83D0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95720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7" name="Google Shape;2247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05"/>
            <a:ext cx="8606497" cy="745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248" name="Google Shape;2248;p84"/>
          <p:cNvSpPr/>
          <p:nvPr/>
        </p:nvSpPr>
        <p:spPr>
          <a:xfrm>
            <a:off x="8045156" y="0"/>
            <a:ext cx="7080543" cy="8507095"/>
          </a:xfrm>
          <a:custGeom>
            <a:avLst/>
            <a:gdLst/>
            <a:ahLst/>
            <a:cxnLst/>
            <a:rect l="l" t="t" r="r" b="b"/>
            <a:pathLst>
              <a:path w="7075169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249" name="Google Shape;2249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3910" y="7662202"/>
            <a:ext cx="379318" cy="389690"/>
          </a:xfrm>
          <a:prstGeom prst="rect">
            <a:avLst/>
          </a:prstGeom>
          <a:noFill/>
          <a:ln>
            <a:noFill/>
          </a:ln>
        </p:spPr>
      </p:pic>
      <p:sp>
        <p:nvSpPr>
          <p:cNvPr id="2250" name="Google Shape;2250;p84"/>
          <p:cNvSpPr txBox="1"/>
          <p:nvPr/>
        </p:nvSpPr>
        <p:spPr>
          <a:xfrm>
            <a:off x="4569288" y="7867706"/>
            <a:ext cx="276860" cy="1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29209" marR="5080" lvl="0" indent="-17145" algn="l" rtl="0">
              <a:lnSpc>
                <a:spcPct val="107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AS/NZS 3497 WMK60031</a:t>
            </a:r>
            <a:endParaRPr sz="300">
              <a:latin typeface="Arial"/>
              <a:ea typeface="Arial"/>
              <a:cs typeface="Arial"/>
              <a:sym typeface="Arial"/>
            </a:endParaRPr>
          </a:p>
          <a:p>
            <a:pPr marL="3937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3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SAI Global</a:t>
            </a:r>
            <a:endParaRPr sz="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1" name="Google Shape;2251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2376" y="7782789"/>
            <a:ext cx="138087" cy="1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Google Shape;2252;p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53193" y="7780439"/>
            <a:ext cx="119887" cy="14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2738" y="7780438"/>
            <a:ext cx="111912" cy="14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87205" y="7954042"/>
            <a:ext cx="433654" cy="914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5" name="Google Shape;2255;p84"/>
          <p:cNvSpPr/>
          <p:nvPr/>
        </p:nvSpPr>
        <p:spPr>
          <a:xfrm>
            <a:off x="1428652" y="7778388"/>
            <a:ext cx="464184" cy="141605"/>
          </a:xfrm>
          <a:custGeom>
            <a:avLst/>
            <a:gdLst/>
            <a:ahLst/>
            <a:cxnLst/>
            <a:rect l="l" t="t" r="r" b="b"/>
            <a:pathLst>
              <a:path w="464185" h="141604" extrusionOk="0">
                <a:moveTo>
                  <a:pt x="292239" y="0"/>
                </a:moveTo>
                <a:lnTo>
                  <a:pt x="271335" y="0"/>
                </a:lnTo>
                <a:lnTo>
                  <a:pt x="311391" y="141071"/>
                </a:lnTo>
                <a:lnTo>
                  <a:pt x="332498" y="141071"/>
                </a:lnTo>
                <a:lnTo>
                  <a:pt x="339750" y="116065"/>
                </a:lnTo>
                <a:lnTo>
                  <a:pt x="322719" y="116065"/>
                </a:lnTo>
                <a:lnTo>
                  <a:pt x="292239" y="0"/>
                </a:lnTo>
                <a:close/>
              </a:path>
              <a:path w="464185" h="141604" extrusionOk="0">
                <a:moveTo>
                  <a:pt x="386137" y="20510"/>
                </a:moveTo>
                <a:lnTo>
                  <a:pt x="367461" y="20510"/>
                </a:lnTo>
                <a:lnTo>
                  <a:pt x="400113" y="141071"/>
                </a:lnTo>
                <a:lnTo>
                  <a:pt x="421779" y="141071"/>
                </a:lnTo>
                <a:lnTo>
                  <a:pt x="428905" y="117043"/>
                </a:lnTo>
                <a:lnTo>
                  <a:pt x="412407" y="117043"/>
                </a:lnTo>
                <a:lnTo>
                  <a:pt x="386137" y="20510"/>
                </a:lnTo>
                <a:close/>
              </a:path>
              <a:path w="464185" h="141604" extrusionOk="0">
                <a:moveTo>
                  <a:pt x="463613" y="0"/>
                </a:moveTo>
                <a:lnTo>
                  <a:pt x="444461" y="0"/>
                </a:lnTo>
                <a:lnTo>
                  <a:pt x="412407" y="117043"/>
                </a:lnTo>
                <a:lnTo>
                  <a:pt x="428905" y="117043"/>
                </a:lnTo>
                <a:lnTo>
                  <a:pt x="463613" y="0"/>
                </a:lnTo>
                <a:close/>
              </a:path>
              <a:path w="464185" h="141604" extrusionOk="0">
                <a:moveTo>
                  <a:pt x="380555" y="0"/>
                </a:moveTo>
                <a:lnTo>
                  <a:pt x="356323" y="0"/>
                </a:lnTo>
                <a:lnTo>
                  <a:pt x="322719" y="116065"/>
                </a:lnTo>
                <a:lnTo>
                  <a:pt x="339750" y="116065"/>
                </a:lnTo>
                <a:lnTo>
                  <a:pt x="367461" y="20510"/>
                </a:lnTo>
                <a:lnTo>
                  <a:pt x="386137" y="20510"/>
                </a:lnTo>
                <a:lnTo>
                  <a:pt x="380555" y="0"/>
                </a:lnTo>
                <a:close/>
              </a:path>
              <a:path w="464185" h="141604" extrusionOk="0">
                <a:moveTo>
                  <a:pt x="199872" y="16611"/>
                </a:moveTo>
                <a:lnTo>
                  <a:pt x="180530" y="16611"/>
                </a:lnTo>
                <a:lnTo>
                  <a:pt x="180530" y="141071"/>
                </a:lnTo>
                <a:lnTo>
                  <a:pt x="199872" y="141071"/>
                </a:lnTo>
                <a:lnTo>
                  <a:pt x="199872" y="16611"/>
                </a:lnTo>
                <a:close/>
              </a:path>
              <a:path w="464185" h="141604" extrusionOk="0">
                <a:moveTo>
                  <a:pt x="247167" y="0"/>
                </a:moveTo>
                <a:lnTo>
                  <a:pt x="133235" y="0"/>
                </a:lnTo>
                <a:lnTo>
                  <a:pt x="133235" y="16611"/>
                </a:lnTo>
                <a:lnTo>
                  <a:pt x="247167" y="16611"/>
                </a:lnTo>
                <a:lnTo>
                  <a:pt x="247167" y="0"/>
                </a:lnTo>
                <a:close/>
              </a:path>
              <a:path w="464185" h="141604" extrusionOk="0">
                <a:moveTo>
                  <a:pt x="19329" y="0"/>
                </a:moveTo>
                <a:lnTo>
                  <a:pt x="0" y="0"/>
                </a:lnTo>
                <a:lnTo>
                  <a:pt x="0" y="141071"/>
                </a:lnTo>
                <a:lnTo>
                  <a:pt x="19329" y="141071"/>
                </a:lnTo>
                <a:lnTo>
                  <a:pt x="19329" y="66230"/>
                </a:lnTo>
                <a:lnTo>
                  <a:pt x="44600" y="66230"/>
                </a:lnTo>
                <a:lnTo>
                  <a:pt x="41808" y="63118"/>
                </a:lnTo>
                <a:lnTo>
                  <a:pt x="43180" y="61747"/>
                </a:lnTo>
                <a:lnTo>
                  <a:pt x="19329" y="61747"/>
                </a:lnTo>
                <a:lnTo>
                  <a:pt x="19329" y="0"/>
                </a:lnTo>
                <a:close/>
              </a:path>
              <a:path w="464185" h="141604" extrusionOk="0">
                <a:moveTo>
                  <a:pt x="44600" y="66230"/>
                </a:moveTo>
                <a:lnTo>
                  <a:pt x="19329" y="66230"/>
                </a:lnTo>
                <a:lnTo>
                  <a:pt x="84416" y="141071"/>
                </a:lnTo>
                <a:lnTo>
                  <a:pt x="111760" y="141071"/>
                </a:lnTo>
                <a:lnTo>
                  <a:pt x="44600" y="66230"/>
                </a:lnTo>
                <a:close/>
              </a:path>
              <a:path w="464185" h="141604" extrusionOk="0">
                <a:moveTo>
                  <a:pt x="104927" y="0"/>
                </a:moveTo>
                <a:lnTo>
                  <a:pt x="78181" y="0"/>
                </a:lnTo>
                <a:lnTo>
                  <a:pt x="19329" y="61747"/>
                </a:lnTo>
                <a:lnTo>
                  <a:pt x="43180" y="61747"/>
                </a:lnTo>
                <a:lnTo>
                  <a:pt x="104927" y="0"/>
                </a:lnTo>
                <a:close/>
              </a:path>
            </a:pathLst>
          </a:custGeom>
          <a:solidFill>
            <a:srgbClr val="0094C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6" name="Google Shape;2256;p84"/>
          <p:cNvSpPr txBox="1"/>
          <p:nvPr/>
        </p:nvSpPr>
        <p:spPr>
          <a:xfrm>
            <a:off x="1644864" y="7948705"/>
            <a:ext cx="270510" cy="10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tested**</a:t>
            </a:r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7" name="Google Shape;2257;p84"/>
          <p:cNvGrpSpPr/>
          <p:nvPr/>
        </p:nvGrpSpPr>
        <p:grpSpPr>
          <a:xfrm>
            <a:off x="2894655" y="7624943"/>
            <a:ext cx="3722886" cy="491199"/>
            <a:chOff x="2894655" y="7624943"/>
            <a:chExt cx="3722886" cy="491199"/>
          </a:xfrm>
        </p:grpSpPr>
        <p:pic>
          <p:nvPicPr>
            <p:cNvPr id="2258" name="Google Shape;2258;p8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33059" y="7770727"/>
              <a:ext cx="113093" cy="203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9" name="Google Shape;2259;p8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504766" y="7771195"/>
              <a:ext cx="112775" cy="203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0" name="Google Shape;2260;p8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944708" y="7883461"/>
              <a:ext cx="114080" cy="116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1" name="Google Shape;2261;p8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810481" y="7745478"/>
              <a:ext cx="113664" cy="116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2" name="Google Shape;2262;p8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810490" y="7883475"/>
              <a:ext cx="113512" cy="116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3" name="Google Shape;2263;p8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945023" y="7745204"/>
              <a:ext cx="113195" cy="117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4" name="Google Shape;2264;p8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167113" y="7624943"/>
              <a:ext cx="363448" cy="491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5" name="Google Shape;2265;p8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272367" y="7739126"/>
              <a:ext cx="157835" cy="152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6" name="Google Shape;2266;p8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196452" y="7652488"/>
              <a:ext cx="305364" cy="299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7" name="Google Shape;2267;p8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221273" y="8040475"/>
              <a:ext cx="216501" cy="5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8" name="Google Shape;2268;p84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595855" y="7727899"/>
              <a:ext cx="649097" cy="322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9" name="Google Shape;2269;p8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894655" y="7683250"/>
              <a:ext cx="423862" cy="3602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0" name="Google Shape;2270;p84"/>
          <p:cNvSpPr txBox="1"/>
          <p:nvPr/>
        </p:nvSpPr>
        <p:spPr>
          <a:xfrm>
            <a:off x="5618086" y="8196782"/>
            <a:ext cx="1012200" cy="1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084783"/>
                </a:solidFill>
              </a:rPr>
              <a:t>**dotyczy BRITA Top Pro</a:t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1" name="Google Shape;2271;p84"/>
          <p:cNvSpPr txBox="1"/>
          <p:nvPr/>
        </p:nvSpPr>
        <p:spPr>
          <a:xfrm>
            <a:off x="8746200" y="3104031"/>
            <a:ext cx="5393100" cy="29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FFFFFF"/>
                </a:solidFill>
              </a:rPr>
              <a:t>Ten </a:t>
            </a:r>
            <a:r>
              <a:rPr lang="en-US" sz="1100" dirty="0" err="1">
                <a:solidFill>
                  <a:srgbClr val="FFFFFF"/>
                </a:solidFill>
              </a:rPr>
              <a:t>branżowy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punkt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odniesienia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zapewnia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wyjątkowy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stopień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ochrony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wymagany</a:t>
            </a:r>
            <a:r>
              <a:rPr lang="en-US" sz="1100" dirty="0">
                <a:solidFill>
                  <a:srgbClr val="FFFFFF"/>
                </a:solidFill>
              </a:rPr>
              <a:t> w </a:t>
            </a:r>
            <a:r>
              <a:rPr lang="en-US" sz="1100" dirty="0" err="1">
                <a:solidFill>
                  <a:srgbClr val="FFFFFF"/>
                </a:solidFill>
              </a:rPr>
              <a:t>środowiskach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wrażliwych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na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higienę</a:t>
            </a:r>
            <a:r>
              <a:rPr lang="en-US" sz="1100" dirty="0">
                <a:solidFill>
                  <a:srgbClr val="FFFFFF"/>
                </a:solidFill>
              </a:rPr>
              <a:t>. </a:t>
            </a:r>
            <a:r>
              <a:rPr lang="en-US" sz="1100" dirty="0" err="1">
                <a:solidFill>
                  <a:srgbClr val="FFFFFF"/>
                </a:solidFill>
              </a:rPr>
              <a:t>Wypracowaliśmy</a:t>
            </a:r>
            <a:r>
              <a:rPr lang="en-US" sz="1100" dirty="0">
                <a:solidFill>
                  <a:srgbClr val="FFFFFF"/>
                </a:solidFill>
              </a:rPr>
              <a:t> go </a:t>
            </a:r>
            <a:r>
              <a:rPr lang="en-US" sz="1100" dirty="0" err="1">
                <a:solidFill>
                  <a:srgbClr val="FFFFFF"/>
                </a:solidFill>
              </a:rPr>
              <a:t>poprzez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ponad</a:t>
            </a:r>
            <a:r>
              <a:rPr lang="en-US" sz="1100" dirty="0">
                <a:solidFill>
                  <a:srgbClr val="FFFFFF"/>
                </a:solidFill>
              </a:rPr>
              <a:t> 20-letnie </a:t>
            </a:r>
            <a:r>
              <a:rPr lang="en-US" sz="1100" dirty="0" err="1">
                <a:solidFill>
                  <a:srgbClr val="FFFFFF"/>
                </a:solidFill>
              </a:rPr>
              <a:t>doświadczenie</a:t>
            </a:r>
            <a:r>
              <a:rPr lang="en-US" sz="1100" dirty="0">
                <a:solidFill>
                  <a:srgbClr val="FFFFFF"/>
                </a:solidFill>
              </a:rPr>
              <a:t> w </a:t>
            </a:r>
            <a:r>
              <a:rPr lang="en-US" sz="1100" dirty="0" err="1">
                <a:solidFill>
                  <a:srgbClr val="FFFFFF"/>
                </a:solidFill>
              </a:rPr>
              <a:t>pracy</a:t>
            </a:r>
            <a:r>
              <a:rPr lang="en-US" sz="1100" dirty="0">
                <a:solidFill>
                  <a:srgbClr val="FFFFFF"/>
                </a:solidFill>
              </a:rPr>
              <a:t> w </a:t>
            </a:r>
            <a:r>
              <a:rPr lang="en-US" sz="1100" dirty="0" err="1">
                <a:solidFill>
                  <a:srgbClr val="FFFFFF"/>
                </a:solidFill>
              </a:rPr>
              <a:t>sektorze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opieki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zdrowotnej</a:t>
            </a:r>
            <a:r>
              <a:rPr lang="en-US" sz="1100" dirty="0">
                <a:solidFill>
                  <a:srgbClr val="FFFFFF"/>
                </a:solidFill>
              </a:rPr>
              <a:t>. </a:t>
            </a:r>
            <a:r>
              <a:rPr lang="en-US" sz="1100" dirty="0" err="1">
                <a:solidFill>
                  <a:srgbClr val="FFFFFF"/>
                </a:solidFill>
              </a:rPr>
              <a:t>Doskonała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wydajność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filtracji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redukuje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potencjalnie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szkodliwe</a:t>
            </a:r>
            <a:r>
              <a:rPr lang="en-US" sz="1100" dirty="0">
                <a:solidFill>
                  <a:srgbClr val="FFFFFF"/>
                </a:solidFill>
              </a:rPr>
              <a:t> dla zdrowia </a:t>
            </a:r>
            <a:r>
              <a:rPr lang="en-US" sz="1100" dirty="0" err="1">
                <a:solidFill>
                  <a:srgbClr val="FFFFFF"/>
                </a:solidFill>
              </a:rPr>
              <a:t>bakterie</a:t>
            </a:r>
            <a:r>
              <a:rPr lang="en-US" sz="1100" dirty="0">
                <a:solidFill>
                  <a:srgbClr val="FFFFFF"/>
                </a:solidFill>
              </a:rPr>
              <a:t>, </a:t>
            </a:r>
            <a:r>
              <a:rPr lang="en-US" sz="1100" dirty="0" err="1">
                <a:solidFill>
                  <a:srgbClr val="FFFFFF"/>
                </a:solidFill>
              </a:rPr>
              <a:t>cysty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bakteryjne</a:t>
            </a:r>
            <a:r>
              <a:rPr lang="en-US" sz="1100" dirty="0">
                <a:solidFill>
                  <a:srgbClr val="FFFFFF"/>
                </a:solidFill>
              </a:rPr>
              <a:t>, </a:t>
            </a:r>
            <a:r>
              <a:rPr lang="en-US" sz="1100" dirty="0" err="1">
                <a:solidFill>
                  <a:srgbClr val="FFFFFF"/>
                </a:solidFill>
              </a:rPr>
              <a:t>mikroplastiki</a:t>
            </a:r>
            <a:r>
              <a:rPr lang="en-US" sz="1100" dirty="0">
                <a:solidFill>
                  <a:srgbClr val="FFFFFF"/>
                </a:solidFill>
              </a:rPr>
              <a:t>, produkty </a:t>
            </a:r>
            <a:r>
              <a:rPr lang="en-US" sz="1100" dirty="0" err="1">
                <a:solidFill>
                  <a:srgbClr val="FFFFFF"/>
                </a:solidFill>
              </a:rPr>
              <a:t>farmaceutyczne</a:t>
            </a:r>
            <a:r>
              <a:rPr lang="en-US" sz="1100" dirty="0">
                <a:solidFill>
                  <a:srgbClr val="FFFFFF"/>
                </a:solidFill>
              </a:rPr>
              <a:t>, </a:t>
            </a:r>
            <a:r>
              <a:rPr lang="en-US" sz="1100" dirty="0" err="1">
                <a:solidFill>
                  <a:srgbClr val="FFFFFF"/>
                </a:solidFill>
              </a:rPr>
              <a:t>bakterie</a:t>
            </a:r>
            <a:r>
              <a:rPr lang="en-US" sz="1100" dirty="0">
                <a:solidFill>
                  <a:srgbClr val="FFFFFF"/>
                </a:solidFill>
              </a:rPr>
              <a:t> Legionella i E. coli.</a:t>
            </a:r>
            <a:endParaRPr sz="1100" dirty="0">
              <a:solidFill>
                <a:srgbClr val="FFFFFF"/>
              </a:solidFill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FFFFF"/>
              </a:solidFill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rgbClr val="FFFFFF"/>
                </a:solidFill>
              </a:rPr>
              <a:t>Rozwiązanie</a:t>
            </a:r>
            <a:r>
              <a:rPr lang="en-US" sz="1100" dirty="0">
                <a:solidFill>
                  <a:srgbClr val="FFFFFF"/>
                </a:solidFill>
              </a:rPr>
              <a:t> BRITA </a:t>
            </a:r>
            <a:r>
              <a:rPr lang="en-US" sz="1100" dirty="0" err="1">
                <a:solidFill>
                  <a:srgbClr val="FFFFFF"/>
                </a:solidFill>
              </a:rPr>
              <a:t>HygienePlus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składa</a:t>
            </a:r>
            <a:r>
              <a:rPr lang="en-US" sz="1100" dirty="0">
                <a:solidFill>
                  <a:srgbClr val="FFFFFF"/>
                </a:solidFill>
              </a:rPr>
              <a:t> się z </a:t>
            </a:r>
            <a:r>
              <a:rPr lang="en-US" sz="1100" dirty="0" err="1">
                <a:solidFill>
                  <a:srgbClr val="FFFFFF"/>
                </a:solidFill>
              </a:rPr>
              <a:t>trzech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zabezpieczeń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oraz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inteligentnego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cyfrowego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monitorowania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zapewniającego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dodatkowe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bezpieczeństwo</a:t>
            </a:r>
            <a:r>
              <a:rPr lang="en-US" sz="1100" dirty="0">
                <a:solidFill>
                  <a:srgbClr val="FFFFFF"/>
                </a:solidFill>
              </a:rPr>
              <a:t>. Od </a:t>
            </a:r>
            <a:r>
              <a:rPr lang="en-US" sz="1100" dirty="0" err="1">
                <a:solidFill>
                  <a:srgbClr val="FFFFFF"/>
                </a:solidFill>
              </a:rPr>
              <a:t>momentu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poboru</a:t>
            </a:r>
            <a:r>
              <a:rPr lang="en-US" sz="1100" dirty="0">
                <a:solidFill>
                  <a:srgbClr val="FFFFFF"/>
                </a:solidFill>
              </a:rPr>
              <a:t> wody </a:t>
            </a:r>
            <a:r>
              <a:rPr lang="en-US" sz="1100" dirty="0" err="1">
                <a:solidFill>
                  <a:srgbClr val="FFFFFF"/>
                </a:solidFill>
              </a:rPr>
              <a:t>nasz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wielostopniowy</a:t>
            </a:r>
            <a:r>
              <a:rPr lang="en-US" sz="1100" dirty="0">
                <a:solidFill>
                  <a:srgbClr val="FFFFFF"/>
                </a:solidFill>
              </a:rPr>
              <a:t> system </a:t>
            </a:r>
            <a:r>
              <a:rPr lang="en-US" sz="1100" dirty="0" err="1">
                <a:solidFill>
                  <a:srgbClr val="FFFFFF"/>
                </a:solidFill>
              </a:rPr>
              <a:t>filtracji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współpracuje</a:t>
            </a:r>
            <a:r>
              <a:rPr lang="en-US" sz="1100" dirty="0">
                <a:solidFill>
                  <a:srgbClr val="FFFFFF"/>
                </a:solidFill>
              </a:rPr>
              <a:t> z </a:t>
            </a:r>
            <a:r>
              <a:rPr lang="en-US" sz="1100" dirty="0" err="1">
                <a:solidFill>
                  <a:srgbClr val="FFFFFF"/>
                </a:solidFill>
              </a:rPr>
              <a:t>inteligentnym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monitorowaniem</a:t>
            </a:r>
            <a:r>
              <a:rPr lang="en-US" sz="1100" dirty="0">
                <a:solidFill>
                  <a:srgbClr val="FFFFFF"/>
                </a:solidFill>
              </a:rPr>
              <a:t>. Możesz </a:t>
            </a:r>
            <a:r>
              <a:rPr lang="en-US" sz="1100" dirty="0" err="1">
                <a:solidFill>
                  <a:srgbClr val="FFFFFF"/>
                </a:solidFill>
              </a:rPr>
              <a:t>polegać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na</a:t>
            </a:r>
            <a:r>
              <a:rPr lang="en-US" sz="1100" dirty="0">
                <a:solidFill>
                  <a:srgbClr val="FFFFFF"/>
                </a:solidFill>
              </a:rPr>
              <a:t> świeżo </a:t>
            </a:r>
            <a:r>
              <a:rPr lang="en-US" sz="1100" dirty="0" err="1">
                <a:solidFill>
                  <a:srgbClr val="FFFFFF"/>
                </a:solidFill>
              </a:rPr>
              <a:t>filtrowanej</a:t>
            </a:r>
            <a:r>
              <a:rPr lang="en-US" sz="1100" dirty="0">
                <a:solidFill>
                  <a:srgbClr val="FFFFFF"/>
                </a:solidFill>
              </a:rPr>
              <a:t>, </a:t>
            </a:r>
            <a:r>
              <a:rPr lang="en-US" sz="1100" dirty="0" err="1">
                <a:solidFill>
                  <a:srgbClr val="FFFFFF"/>
                </a:solidFill>
              </a:rPr>
              <a:t>higienicznie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nieskazitelnej</a:t>
            </a:r>
            <a:r>
              <a:rPr lang="en-US" sz="1100" dirty="0">
                <a:solidFill>
                  <a:srgbClr val="FFFFFF"/>
                </a:solidFill>
              </a:rPr>
              <a:t> i </a:t>
            </a:r>
            <a:r>
              <a:rPr lang="en-US" sz="1100" dirty="0" err="1">
                <a:solidFill>
                  <a:srgbClr val="FFFFFF"/>
                </a:solidFill>
              </a:rPr>
              <a:t>krystalicznie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czystej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wodzie</a:t>
            </a:r>
            <a:r>
              <a:rPr lang="en-US" sz="1100" dirty="0">
                <a:solidFill>
                  <a:srgbClr val="FFFFFF"/>
                </a:solidFill>
              </a:rPr>
              <a:t>, </a:t>
            </a:r>
            <a:r>
              <a:rPr lang="en-US" sz="1100" dirty="0" err="1">
                <a:solidFill>
                  <a:srgbClr val="FFFFFF"/>
                </a:solidFill>
              </a:rPr>
              <a:t>która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ugasi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pragnienie</a:t>
            </a:r>
            <a:r>
              <a:rPr lang="en-US" sz="1100" dirty="0">
                <a:solidFill>
                  <a:srgbClr val="FFFFFF"/>
                </a:solidFill>
              </a:rPr>
              <a:t> za </a:t>
            </a:r>
            <a:r>
              <a:rPr lang="en-US" sz="1100" dirty="0" err="1">
                <a:solidFill>
                  <a:srgbClr val="FFFFFF"/>
                </a:solidFill>
              </a:rPr>
              <a:t>każdym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razem</a:t>
            </a:r>
            <a:r>
              <a:rPr lang="en-US" sz="1100" dirty="0">
                <a:solidFill>
                  <a:srgbClr val="FFFFFF"/>
                </a:solidFill>
              </a:rPr>
              <a:t>.</a:t>
            </a:r>
            <a:endParaRPr sz="1100" dirty="0">
              <a:solidFill>
                <a:srgbClr val="FFFFFF"/>
              </a:solidFill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FFFFF"/>
              </a:solidFill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FFFFFF"/>
                </a:solidFill>
              </a:rPr>
              <a:t>BRITA </a:t>
            </a:r>
            <a:r>
              <a:rPr lang="en-US" sz="1100" dirty="0" err="1">
                <a:solidFill>
                  <a:srgbClr val="FFFFFF"/>
                </a:solidFill>
              </a:rPr>
              <a:t>HygienePlus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został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przetestowany</a:t>
            </a:r>
            <a:r>
              <a:rPr lang="en-US" sz="1100" dirty="0">
                <a:solidFill>
                  <a:srgbClr val="FFFFFF"/>
                </a:solidFill>
              </a:rPr>
              <a:t> w </a:t>
            </a:r>
            <a:r>
              <a:rPr lang="en-US" sz="1100" dirty="0" err="1">
                <a:solidFill>
                  <a:srgbClr val="FFFFFF"/>
                </a:solidFill>
              </a:rPr>
              <a:t>licznych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badaniach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przeprowadzonych</a:t>
            </a:r>
            <a:r>
              <a:rPr lang="en-US" sz="1100" dirty="0">
                <a:solidFill>
                  <a:srgbClr val="FFFFFF"/>
                </a:solidFill>
              </a:rPr>
              <a:t> w </a:t>
            </a:r>
            <a:r>
              <a:rPr lang="en-US" sz="1100" dirty="0" err="1">
                <a:solidFill>
                  <a:srgbClr val="FFFFFF"/>
                </a:solidFill>
              </a:rPr>
              <a:t>instytutach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higieny</a:t>
            </a:r>
            <a:r>
              <a:rPr lang="en-US" sz="1100" dirty="0">
                <a:solidFill>
                  <a:srgbClr val="FFFFFF"/>
                </a:solidFill>
              </a:rPr>
              <a:t>, w </a:t>
            </a:r>
            <a:r>
              <a:rPr lang="en-US" sz="1100" dirty="0" err="1">
                <a:solidFill>
                  <a:srgbClr val="FFFFFF"/>
                </a:solidFill>
              </a:rPr>
              <a:t>tym</a:t>
            </a:r>
            <a:r>
              <a:rPr lang="en-US" sz="1100" dirty="0">
                <a:solidFill>
                  <a:srgbClr val="FFFFFF"/>
                </a:solidFill>
              </a:rPr>
              <a:t> w </a:t>
            </a:r>
            <a:r>
              <a:rPr lang="en-US" sz="1100" dirty="0" err="1">
                <a:solidFill>
                  <a:srgbClr val="FFFFFF"/>
                </a:solidFill>
              </a:rPr>
              <a:t>Uniwersyteckim</a:t>
            </a:r>
            <a:r>
              <a:rPr lang="en-US" sz="1100" dirty="0">
                <a:solidFill>
                  <a:srgbClr val="FFFFFF"/>
                </a:solidFill>
              </a:rPr>
              <a:t> Centrum </a:t>
            </a:r>
            <a:r>
              <a:rPr lang="en-US" sz="1100" dirty="0" err="1">
                <a:solidFill>
                  <a:srgbClr val="FFFFFF"/>
                </a:solidFill>
              </a:rPr>
              <a:t>Medycznym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Uniwersytetu</a:t>
            </a:r>
            <a:r>
              <a:rPr lang="en-US" sz="1100" dirty="0">
                <a:solidFill>
                  <a:srgbClr val="FFFFFF"/>
                </a:solidFill>
              </a:rPr>
              <a:t> Jana </a:t>
            </a:r>
            <a:r>
              <a:rPr lang="en-US" sz="1100" dirty="0" err="1">
                <a:solidFill>
                  <a:srgbClr val="FFFFFF"/>
                </a:solidFill>
              </a:rPr>
              <a:t>Gutenberga</a:t>
            </a:r>
            <a:r>
              <a:rPr lang="en-US" sz="1100" dirty="0">
                <a:solidFill>
                  <a:srgbClr val="FFFFFF"/>
                </a:solidFill>
              </a:rPr>
              <a:t> w </a:t>
            </a:r>
            <a:r>
              <a:rPr lang="en-US" sz="1100" dirty="0" err="1">
                <a:solidFill>
                  <a:srgbClr val="FFFFFF"/>
                </a:solidFill>
              </a:rPr>
              <a:t>Moguncji</a:t>
            </a:r>
            <a:r>
              <a:rPr lang="en-US" sz="1100" dirty="0">
                <a:solidFill>
                  <a:srgbClr val="FFFFFF"/>
                </a:solidFill>
              </a:rPr>
              <a:t>, </a:t>
            </a:r>
            <a:r>
              <a:rPr lang="en-US" sz="1100" dirty="0" err="1">
                <a:solidFill>
                  <a:srgbClr val="FFFFFF"/>
                </a:solidFill>
              </a:rPr>
              <a:t>potwierdzając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bezpieczeństwo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mikrobiologiczne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zgodne</a:t>
            </a:r>
            <a:r>
              <a:rPr lang="en-US" sz="1100" dirty="0">
                <a:solidFill>
                  <a:srgbClr val="FFFFFF"/>
                </a:solidFill>
              </a:rPr>
              <a:t> z </a:t>
            </a:r>
            <a:r>
              <a:rPr lang="en-US" sz="1100" dirty="0" err="1">
                <a:solidFill>
                  <a:srgbClr val="FFFFFF"/>
                </a:solidFill>
              </a:rPr>
              <a:t>rygorystycznymi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normami</a:t>
            </a:r>
            <a:r>
              <a:rPr lang="en-US" sz="1100" dirty="0">
                <a:solidFill>
                  <a:srgbClr val="FFFFFF"/>
                </a:solidFill>
              </a:rPr>
              <a:t> DVGW.</a:t>
            </a:r>
            <a:endParaRPr sz="1100" dirty="0">
              <a:solidFill>
                <a:srgbClr val="FFFFFF"/>
              </a:solidFill>
            </a:endParaRPr>
          </a:p>
          <a:p>
            <a:pPr marL="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2272" name="Google Shape;2272;p84"/>
          <p:cNvSpPr txBox="1">
            <a:spLocks noGrp="1"/>
          </p:cNvSpPr>
          <p:nvPr>
            <p:ph type="title"/>
          </p:nvPr>
        </p:nvSpPr>
        <p:spPr>
          <a:xfrm>
            <a:off x="8733000" y="978774"/>
            <a:ext cx="4442460" cy="174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BRITA</a:t>
            </a:r>
            <a:endParaRPr sz="580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HygienePlus</a:t>
            </a:r>
            <a:endParaRPr sz="5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3" name="Google Shape;2273;p8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4" name="Google Shape;2274;p8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3060629" y="6915266"/>
            <a:ext cx="1178033" cy="117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275" name="Google Shape;2275;p84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76" name="Google Shape;2276;p84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Google Shape;2281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41883" y="3106818"/>
            <a:ext cx="1268407" cy="126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2" name="Google Shape;2282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41884" y="1131714"/>
            <a:ext cx="1268407" cy="126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3" name="Google Shape;2283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9452" y="5400946"/>
            <a:ext cx="1268407" cy="126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4" name="Google Shape;2284;p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99452" y="3270394"/>
            <a:ext cx="1268407" cy="1268407"/>
          </a:xfrm>
          <a:prstGeom prst="rect">
            <a:avLst/>
          </a:prstGeom>
          <a:noFill/>
          <a:ln>
            <a:noFill/>
          </a:ln>
        </p:spPr>
      </p:pic>
      <p:sp>
        <p:nvSpPr>
          <p:cNvPr id="2285" name="Google Shape;2285;p85"/>
          <p:cNvSpPr/>
          <p:nvPr/>
        </p:nvSpPr>
        <p:spPr>
          <a:xfrm>
            <a:off x="0" y="0"/>
            <a:ext cx="7075170" cy="8507095"/>
          </a:xfrm>
          <a:custGeom>
            <a:avLst/>
            <a:gdLst/>
            <a:ahLst/>
            <a:cxnLst/>
            <a:rect l="l" t="t" r="r" b="b"/>
            <a:pathLst>
              <a:path w="7075170" h="8507095" extrusionOk="0">
                <a:moveTo>
                  <a:pt x="7074852" y="0"/>
                </a:moveTo>
                <a:lnTo>
                  <a:pt x="0" y="0"/>
                </a:lnTo>
                <a:lnTo>
                  <a:pt x="0" y="8506802"/>
                </a:lnTo>
                <a:lnTo>
                  <a:pt x="7074852" y="8506802"/>
                </a:lnTo>
                <a:lnTo>
                  <a:pt x="7074852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286" name="Google Shape;2286;p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5156" y="1854416"/>
            <a:ext cx="2253843" cy="6219008"/>
          </a:xfrm>
          <a:prstGeom prst="rect">
            <a:avLst/>
          </a:prstGeom>
          <a:noFill/>
          <a:ln>
            <a:noFill/>
          </a:ln>
        </p:spPr>
      </p:pic>
      <p:sp>
        <p:nvSpPr>
          <p:cNvPr id="2287" name="Google Shape;2287;p85"/>
          <p:cNvSpPr/>
          <p:nvPr/>
        </p:nvSpPr>
        <p:spPr>
          <a:xfrm>
            <a:off x="7764481" y="5637798"/>
            <a:ext cx="3425825" cy="1468949"/>
          </a:xfrm>
          <a:custGeom>
            <a:avLst/>
            <a:gdLst/>
            <a:ahLst/>
            <a:cxnLst/>
            <a:rect l="l" t="t" r="r" b="b"/>
            <a:pathLst>
              <a:path w="3425825" h="1294129" extrusionOk="0">
                <a:moveTo>
                  <a:pt x="0" y="1293520"/>
                </a:moveTo>
                <a:lnTo>
                  <a:pt x="3425482" y="1293520"/>
                </a:lnTo>
                <a:lnTo>
                  <a:pt x="3425482" y="0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8" name="Google Shape;2288;p85"/>
          <p:cNvSpPr/>
          <p:nvPr/>
        </p:nvSpPr>
        <p:spPr>
          <a:xfrm>
            <a:off x="11174722" y="562256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6819" y="0"/>
                </a:lnTo>
                <a:lnTo>
                  <a:pt x="0" y="6819"/>
                </a:lnTo>
                <a:lnTo>
                  <a:pt x="0" y="23660"/>
                </a:lnTo>
                <a:lnTo>
                  <a:pt x="6819" y="30480"/>
                </a:lnTo>
                <a:lnTo>
                  <a:pt x="15240" y="30480"/>
                </a:lnTo>
                <a:lnTo>
                  <a:pt x="23660" y="30480"/>
                </a:lnTo>
                <a:lnTo>
                  <a:pt x="30480" y="23660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9" name="Google Shape;2289;p85"/>
          <p:cNvSpPr/>
          <p:nvPr/>
        </p:nvSpPr>
        <p:spPr>
          <a:xfrm>
            <a:off x="11224014" y="4967000"/>
            <a:ext cx="2996565" cy="0"/>
          </a:xfrm>
          <a:custGeom>
            <a:avLst/>
            <a:gdLst/>
            <a:ahLst/>
            <a:cxnLst/>
            <a:rect l="l" t="t" r="r" b="b"/>
            <a:pathLst>
              <a:path w="2996565" h="120000" extrusionOk="0">
                <a:moveTo>
                  <a:pt x="0" y="0"/>
                </a:moveTo>
                <a:lnTo>
                  <a:pt x="2995980" y="0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0" name="Google Shape;2290;p85"/>
          <p:cNvSpPr/>
          <p:nvPr/>
        </p:nvSpPr>
        <p:spPr>
          <a:xfrm>
            <a:off x="11208774" y="495175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6819" y="0"/>
                </a:lnTo>
                <a:lnTo>
                  <a:pt x="0" y="6845"/>
                </a:lnTo>
                <a:lnTo>
                  <a:pt x="0" y="23660"/>
                </a:lnTo>
                <a:lnTo>
                  <a:pt x="6819" y="30479"/>
                </a:lnTo>
                <a:lnTo>
                  <a:pt x="15240" y="30479"/>
                </a:lnTo>
                <a:lnTo>
                  <a:pt x="23660" y="30479"/>
                </a:lnTo>
                <a:lnTo>
                  <a:pt x="30480" y="23660"/>
                </a:lnTo>
                <a:lnTo>
                  <a:pt x="30480" y="6845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1" name="Google Shape;2291;p85"/>
          <p:cNvSpPr/>
          <p:nvPr/>
        </p:nvSpPr>
        <p:spPr>
          <a:xfrm>
            <a:off x="11618124" y="3026579"/>
            <a:ext cx="2649855" cy="0"/>
          </a:xfrm>
          <a:custGeom>
            <a:avLst/>
            <a:gdLst/>
            <a:ahLst/>
            <a:cxnLst/>
            <a:rect l="l" t="t" r="r" b="b"/>
            <a:pathLst>
              <a:path w="2649855" h="120000" extrusionOk="0">
                <a:moveTo>
                  <a:pt x="0" y="0"/>
                </a:moveTo>
                <a:lnTo>
                  <a:pt x="2649524" y="0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2" name="Google Shape;2292;p85"/>
          <p:cNvSpPr/>
          <p:nvPr/>
        </p:nvSpPr>
        <p:spPr>
          <a:xfrm>
            <a:off x="11602884" y="301132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 extrusionOk="0">
                <a:moveTo>
                  <a:pt x="23660" y="0"/>
                </a:moveTo>
                <a:lnTo>
                  <a:pt x="6819" y="0"/>
                </a:lnTo>
                <a:lnTo>
                  <a:pt x="0" y="6845"/>
                </a:lnTo>
                <a:lnTo>
                  <a:pt x="0" y="23660"/>
                </a:lnTo>
                <a:lnTo>
                  <a:pt x="6819" y="30479"/>
                </a:lnTo>
                <a:lnTo>
                  <a:pt x="15240" y="30479"/>
                </a:lnTo>
                <a:lnTo>
                  <a:pt x="23660" y="30479"/>
                </a:lnTo>
                <a:lnTo>
                  <a:pt x="30480" y="23660"/>
                </a:lnTo>
                <a:lnTo>
                  <a:pt x="30480" y="6845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3" name="Google Shape;2293;p85"/>
          <p:cNvSpPr/>
          <p:nvPr/>
        </p:nvSpPr>
        <p:spPr>
          <a:xfrm>
            <a:off x="7764482" y="2703709"/>
            <a:ext cx="3947795" cy="0"/>
          </a:xfrm>
          <a:custGeom>
            <a:avLst/>
            <a:gdLst/>
            <a:ahLst/>
            <a:cxnLst/>
            <a:rect l="l" t="t" r="r" b="b"/>
            <a:pathLst>
              <a:path w="3947795" h="120000" extrusionOk="0">
                <a:moveTo>
                  <a:pt x="3947236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4" name="Google Shape;2294;p85"/>
          <p:cNvSpPr/>
          <p:nvPr/>
        </p:nvSpPr>
        <p:spPr>
          <a:xfrm>
            <a:off x="11696478" y="268847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 extrusionOk="0">
                <a:moveTo>
                  <a:pt x="23660" y="0"/>
                </a:moveTo>
                <a:lnTo>
                  <a:pt x="15240" y="0"/>
                </a:lnTo>
                <a:lnTo>
                  <a:pt x="6819" y="0"/>
                </a:lnTo>
                <a:lnTo>
                  <a:pt x="0" y="6819"/>
                </a:lnTo>
                <a:lnTo>
                  <a:pt x="0" y="23634"/>
                </a:lnTo>
                <a:lnTo>
                  <a:pt x="6819" y="30480"/>
                </a:lnTo>
                <a:lnTo>
                  <a:pt x="23660" y="30480"/>
                </a:lnTo>
                <a:lnTo>
                  <a:pt x="30480" y="23634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5" name="Google Shape;2295;p85"/>
          <p:cNvSpPr/>
          <p:nvPr/>
        </p:nvSpPr>
        <p:spPr>
          <a:xfrm>
            <a:off x="7764481" y="5284215"/>
            <a:ext cx="3415029" cy="0"/>
          </a:xfrm>
          <a:custGeom>
            <a:avLst/>
            <a:gdLst/>
            <a:ahLst/>
            <a:cxnLst/>
            <a:rect l="l" t="t" r="r" b="b"/>
            <a:pathLst>
              <a:path w="3415029" h="120000" extrusionOk="0">
                <a:moveTo>
                  <a:pt x="3414420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847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6" name="Google Shape;2296;p85"/>
          <p:cNvSpPr/>
          <p:nvPr/>
        </p:nvSpPr>
        <p:spPr>
          <a:xfrm>
            <a:off x="11163661" y="5154685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 extrusionOk="0">
                <a:moveTo>
                  <a:pt x="23660" y="0"/>
                </a:moveTo>
                <a:lnTo>
                  <a:pt x="15240" y="0"/>
                </a:lnTo>
                <a:lnTo>
                  <a:pt x="6819" y="0"/>
                </a:lnTo>
                <a:lnTo>
                  <a:pt x="0" y="6819"/>
                </a:lnTo>
                <a:lnTo>
                  <a:pt x="0" y="23634"/>
                </a:lnTo>
                <a:lnTo>
                  <a:pt x="6819" y="30480"/>
                </a:lnTo>
                <a:lnTo>
                  <a:pt x="23660" y="30480"/>
                </a:lnTo>
                <a:lnTo>
                  <a:pt x="30480" y="23634"/>
                </a:lnTo>
                <a:lnTo>
                  <a:pt x="30480" y="6819"/>
                </a:lnTo>
                <a:lnTo>
                  <a:pt x="2366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297" name="Google Shape;2297;p8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99452" y="994554"/>
            <a:ext cx="1268407" cy="1268407"/>
          </a:xfrm>
          <a:prstGeom prst="rect">
            <a:avLst/>
          </a:prstGeom>
          <a:noFill/>
          <a:ln>
            <a:noFill/>
          </a:ln>
        </p:spPr>
      </p:pic>
      <p:sp>
        <p:nvSpPr>
          <p:cNvPr id="2298" name="Google Shape;2298;p85"/>
          <p:cNvSpPr txBox="1"/>
          <p:nvPr/>
        </p:nvSpPr>
        <p:spPr>
          <a:xfrm>
            <a:off x="7726379" y="2052010"/>
            <a:ext cx="2282103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ThermalGate</a:t>
            </a:r>
            <a:r>
              <a:rPr lang="en-US" sz="825" baseline="30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TM</a:t>
            </a:r>
            <a:endParaRPr sz="825" baseline="30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38100" marR="3048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dirty="0">
                <a:latin typeface="Gotham Book" pitchFamily="50" charset="0"/>
              </a:rPr>
              <a:t>Chroni </a:t>
            </a:r>
            <a:r>
              <a:rPr lang="en-US" sz="1000" dirty="0" err="1">
                <a:latin typeface="Gotham Book" pitchFamily="50" charset="0"/>
              </a:rPr>
              <a:t>przed</a:t>
            </a:r>
            <a:r>
              <a:rPr lang="en-US" sz="1000" dirty="0">
                <a:latin typeface="Gotham Book" pitchFamily="50" charset="0"/>
              </a:rPr>
              <a:t> </a:t>
            </a:r>
            <a:r>
              <a:rPr lang="en-US" sz="1000" dirty="0" err="1">
                <a:latin typeface="Gotham Book" pitchFamily="50" charset="0"/>
              </a:rPr>
              <a:t>zanieczyszczeniami</a:t>
            </a:r>
            <a:r>
              <a:rPr lang="en-US" sz="1000" dirty="0">
                <a:latin typeface="Gotham Book" pitchFamily="50" charset="0"/>
              </a:rPr>
              <a:t> ze </a:t>
            </a:r>
            <a:r>
              <a:rPr lang="en-US" sz="1000" dirty="0" err="1">
                <a:latin typeface="Gotham Book" pitchFamily="50" charset="0"/>
              </a:rPr>
              <a:t>źródeł</a:t>
            </a:r>
            <a:r>
              <a:rPr lang="en-US" sz="1000" dirty="0">
                <a:latin typeface="Gotham Book" pitchFamily="50" charset="0"/>
              </a:rPr>
              <a:t> </a:t>
            </a:r>
            <a:r>
              <a:rPr lang="en-US" sz="1000" dirty="0" err="1">
                <a:latin typeface="Gotham Book" pitchFamily="50" charset="0"/>
              </a:rPr>
              <a:t>zewnętrznych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299" name="Google Shape;2299;p85"/>
          <p:cNvSpPr txBox="1"/>
          <p:nvPr/>
        </p:nvSpPr>
        <p:spPr>
          <a:xfrm>
            <a:off x="12475672" y="2191710"/>
            <a:ext cx="17616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M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embrana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dwuwarstwowa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dirty="0">
                <a:latin typeface="Gotham Book" pitchFamily="50" charset="0"/>
              </a:rPr>
              <a:t>CLARITY Safe X3 </a:t>
            </a:r>
            <a:r>
              <a:rPr lang="en-US" sz="1000" dirty="0" err="1">
                <a:latin typeface="Gotham Book" pitchFamily="50" charset="0"/>
              </a:rPr>
              <a:t>odfiltrowuje</a:t>
            </a:r>
            <a:r>
              <a:rPr lang="en-US" sz="1000" dirty="0">
                <a:latin typeface="Gotham Book" pitchFamily="50" charset="0"/>
              </a:rPr>
              <a:t> 99,99999% </a:t>
            </a:r>
            <a:r>
              <a:rPr lang="en-US" sz="1000" dirty="0" err="1">
                <a:latin typeface="Gotham Book" pitchFamily="50" charset="0"/>
              </a:rPr>
              <a:t>bakterii</a:t>
            </a:r>
            <a:r>
              <a:rPr lang="en-US" sz="1000" dirty="0">
                <a:latin typeface="Gotham Book" pitchFamily="50" charset="0"/>
              </a:rPr>
              <a:t> i 99,95% cyst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300" name="Google Shape;2300;p85"/>
          <p:cNvSpPr txBox="1"/>
          <p:nvPr/>
        </p:nvSpPr>
        <p:spPr>
          <a:xfrm>
            <a:off x="12583625" y="4148150"/>
            <a:ext cx="20415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Membrana </a:t>
            </a:r>
            <a:r>
              <a:rPr lang="pl-PL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mikrofiltracyjna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dirty="0">
                <a:latin typeface="Gotham Book" pitchFamily="50" charset="0"/>
              </a:rPr>
              <a:t>CLARITY Protect </a:t>
            </a:r>
            <a:r>
              <a:rPr lang="en-US" sz="1000" dirty="0" err="1">
                <a:latin typeface="Gotham Book" pitchFamily="50" charset="0"/>
              </a:rPr>
              <a:t>odfiltrowuje</a:t>
            </a:r>
            <a:r>
              <a:rPr lang="en-US" sz="1000" dirty="0">
                <a:latin typeface="Gotham Book" pitchFamily="50" charset="0"/>
              </a:rPr>
              <a:t> 99,999% </a:t>
            </a:r>
            <a:r>
              <a:rPr lang="en-US" sz="1000" dirty="0" err="1">
                <a:latin typeface="Gotham Book" pitchFamily="50" charset="0"/>
              </a:rPr>
              <a:t>bakterii</a:t>
            </a:r>
            <a:r>
              <a:rPr lang="en-US" sz="1000" dirty="0">
                <a:latin typeface="Gotham Book" pitchFamily="50" charset="0"/>
              </a:rPr>
              <a:t> i 99,95% cyst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301" name="Google Shape;2301;p85"/>
          <p:cNvSpPr txBox="1"/>
          <p:nvPr/>
        </p:nvSpPr>
        <p:spPr>
          <a:xfrm>
            <a:off x="7751649" y="4325575"/>
            <a:ext cx="2237153" cy="884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Zaawansowana f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iltr</a:t>
            </a:r>
            <a:r>
              <a:rPr lang="pl-PL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acja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z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węgl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em</a:t>
            </a: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aktywnym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81915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dirty="0">
                <a:latin typeface="Gotham Book" pitchFamily="50" charset="0"/>
              </a:rPr>
              <a:t>CLARITY Protect </a:t>
            </a:r>
            <a:r>
              <a:rPr lang="en-US" sz="1000" dirty="0" err="1">
                <a:latin typeface="Gotham Book" pitchFamily="50" charset="0"/>
              </a:rPr>
              <a:t>reduku</a:t>
            </a:r>
            <a:r>
              <a:rPr lang="pl-PL" sz="1000" dirty="0">
                <a:latin typeface="Gotham Book" pitchFamily="50" charset="0"/>
              </a:rPr>
              <a:t>j</a:t>
            </a:r>
            <a:r>
              <a:rPr lang="en-US" sz="1000" dirty="0">
                <a:latin typeface="Gotham Book" pitchFamily="50" charset="0"/>
              </a:rPr>
              <a:t>e </a:t>
            </a:r>
            <a:r>
              <a:rPr lang="en-US" sz="1000" dirty="0" err="1">
                <a:latin typeface="Gotham Book" pitchFamily="50" charset="0"/>
              </a:rPr>
              <a:t>substancje</a:t>
            </a:r>
            <a:r>
              <a:rPr lang="en-US" sz="1000" dirty="0">
                <a:latin typeface="Gotham Book" pitchFamily="50" charset="0"/>
              </a:rPr>
              <a:t> </a:t>
            </a:r>
            <a:r>
              <a:rPr lang="en-US" sz="1000" dirty="0" err="1">
                <a:latin typeface="Gotham Book" pitchFamily="50" charset="0"/>
              </a:rPr>
              <a:t>pogarszające</a:t>
            </a:r>
            <a:r>
              <a:rPr lang="en-US" sz="1000" dirty="0">
                <a:latin typeface="Gotham Book" pitchFamily="50" charset="0"/>
              </a:rPr>
              <a:t> </a:t>
            </a:r>
            <a:r>
              <a:rPr lang="en-US" sz="1000" dirty="0" err="1">
                <a:latin typeface="Gotham Book" pitchFamily="50" charset="0"/>
              </a:rPr>
              <a:t>smak</a:t>
            </a:r>
            <a:r>
              <a:rPr lang="en-US" sz="1000" dirty="0">
                <a:latin typeface="Gotham Book" pitchFamily="50" charset="0"/>
              </a:rPr>
              <a:t> i </a:t>
            </a:r>
            <a:r>
              <a:rPr lang="en-US" sz="1000" dirty="0" err="1">
                <a:latin typeface="Gotham Book" pitchFamily="50" charset="0"/>
              </a:rPr>
              <a:t>zapach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302" name="Google Shape;2302;p85"/>
          <p:cNvSpPr txBox="1"/>
          <p:nvPr/>
        </p:nvSpPr>
        <p:spPr>
          <a:xfrm>
            <a:off x="7751653" y="6431605"/>
            <a:ext cx="2363504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 </a:t>
            </a:r>
            <a:r>
              <a:rPr lang="en-US" sz="10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wstępny</a:t>
            </a:r>
            <a:endParaRPr sz="10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dirty="0">
                <a:latin typeface="Gotham Book" pitchFamily="50" charset="0"/>
                <a:sym typeface="Arial"/>
              </a:rPr>
              <a:t>CLARITY Protect </a:t>
            </a:r>
            <a:r>
              <a:rPr lang="en-US" sz="1000" dirty="0" err="1">
                <a:latin typeface="Gotham Book" pitchFamily="50" charset="0"/>
              </a:rPr>
              <a:t>likwiduje</a:t>
            </a:r>
            <a:r>
              <a:rPr lang="en-US" sz="1000" dirty="0">
                <a:latin typeface="Gotham Book" pitchFamily="50" charset="0"/>
              </a:rPr>
              <a:t> </a:t>
            </a:r>
            <a:r>
              <a:rPr lang="en-US" sz="1000" dirty="0" err="1">
                <a:latin typeface="Gotham Book" pitchFamily="50" charset="0"/>
              </a:rPr>
              <a:t>zabrudzenia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303" name="Google Shape;2303;p85"/>
          <p:cNvSpPr txBox="1"/>
          <p:nvPr/>
        </p:nvSpPr>
        <p:spPr>
          <a:xfrm>
            <a:off x="887299" y="3633073"/>
            <a:ext cx="5379600" cy="1217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56210" marR="5080" lvl="0" indent="-144145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Pierwszym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zabezpieczeniem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jest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filtr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BRITA CLARITY 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Protect: Filtr wstępny z membraną z węglem aktywnym i włóknami kapilarnymi do usuwania większych cząsteczek zanieczyszczeń mechanicznych, redukcji substancji pogarszających smak i zapach, oraz do redukcji farmaceutyków, zanieczyszczeń organicznych i metali, takich jak ołów i inne. Membrana kapilarna odfiltrowuje 99,999% bakterii (w tym E. coli i </a:t>
            </a:r>
            <a:r>
              <a:rPr lang="pl-PL" sz="1100" dirty="0" err="1">
                <a:solidFill>
                  <a:srgbClr val="FFFFFF"/>
                </a:solidFill>
                <a:latin typeface="Gotham Book" pitchFamily="50" charset="0"/>
              </a:rPr>
              <a:t>Legionelli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) oraz 99,95% cyst.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304" name="Google Shape;2304;p85"/>
          <p:cNvSpPr txBox="1"/>
          <p:nvPr/>
        </p:nvSpPr>
        <p:spPr>
          <a:xfrm>
            <a:off x="887038" y="4944242"/>
            <a:ext cx="5390400" cy="104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56210" marR="5080" lvl="0" indent="-144145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Następnym etapem jest filtr BRITA CLARITY </a:t>
            </a:r>
            <a:r>
              <a:rPr lang="pl-PL" sz="1100" dirty="0" err="1">
                <a:solidFill>
                  <a:srgbClr val="FFFFFF"/>
                </a:solidFill>
                <a:latin typeface="Gotham Book" pitchFamily="50" charset="0"/>
              </a:rPr>
              <a:t>Safe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 X3. Filtr ten, znajdujący się bezpośrednio przed kranem dystrybutora, stanowi bardzo delikatną, asymetryczną dwuwarstwową membranę, która zatrzymuje wszelkie potencjalnie pozostałe bakterie i cysty tuż przed podaniem wody.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Dwuwarstwowa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membrana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odfiltrowuje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mikroplastik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, 99,99999%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bakterii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(w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tym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Pseudomonas aeruginosa) i 99,95% cyst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305" name="Google Shape;2305;p85"/>
          <p:cNvSpPr txBox="1"/>
          <p:nvPr/>
        </p:nvSpPr>
        <p:spPr>
          <a:xfrm>
            <a:off x="848188" y="6086340"/>
            <a:ext cx="54681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81610" marR="30480" lvl="0" indent="-144145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</a:pP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Ostatecznie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zaawansowan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e rozwiązanie </a:t>
            </a:r>
            <a:r>
              <a:rPr lang="pl-PL" sz="1100" dirty="0" err="1">
                <a:solidFill>
                  <a:srgbClr val="FFFFFF"/>
                </a:solidFill>
                <a:latin typeface="Gotham Book" pitchFamily="50" charset="0"/>
                <a:cs typeface="Gotham-Book"/>
              </a:rPr>
              <a:t>ThermalGate</a:t>
            </a:r>
            <a:r>
              <a:rPr lang="pl-PL" sz="975" baseline="29914" dirty="0" err="1">
                <a:solidFill>
                  <a:srgbClr val="FFFFFF"/>
                </a:solidFill>
                <a:latin typeface="Gotham Book" pitchFamily="50" charset="0"/>
                <a:cs typeface="Gotham-Book"/>
              </a:rPr>
              <a:t>TM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firmy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BRITA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regularnie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automatycznie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podgrzewa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kran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wylotowy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dyspensera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. Chron</a:t>
            </a:r>
            <a:r>
              <a:rPr lang="pl-PL" sz="1100" dirty="0" err="1">
                <a:solidFill>
                  <a:srgbClr val="FFFFFF"/>
                </a:solidFill>
                <a:latin typeface="Gotham Book" pitchFamily="50" charset="0"/>
              </a:rPr>
              <a:t>iąc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przed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zanieczyszczeniami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ze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źródeł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zewnętrznych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takich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jak 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kontakt fizyczny czy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kropelki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powstał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e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podczas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kichania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lub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kaszlu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306" name="Google Shape;2306;p85"/>
          <p:cNvSpPr txBox="1">
            <a:spLocks noGrp="1"/>
          </p:cNvSpPr>
          <p:nvPr>
            <p:ph type="title"/>
          </p:nvPr>
        </p:nvSpPr>
        <p:spPr>
          <a:xfrm>
            <a:off x="887298" y="813124"/>
            <a:ext cx="4713173" cy="210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>
                <a:solidFill>
                  <a:srgbClr val="FFFFFF"/>
                </a:solidFill>
                <a:latin typeface="Gotham Light" pitchFamily="50" charset="0"/>
                <a:sym typeface="Arial"/>
              </a:rPr>
              <a:t>BRITA</a:t>
            </a:r>
            <a:endParaRPr sz="5800" dirty="0">
              <a:latin typeface="Gotham Light" pitchFamily="50" charset="0"/>
              <a:sym typeface="Arial"/>
            </a:endParaRPr>
          </a:p>
          <a:p>
            <a:pPr marL="1270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 err="1">
                <a:solidFill>
                  <a:srgbClr val="FFFFFF"/>
                </a:solidFill>
                <a:latin typeface="Gotham Light" pitchFamily="50" charset="0"/>
                <a:sym typeface="Arial"/>
              </a:rPr>
              <a:t>HygienePlus</a:t>
            </a:r>
            <a:endParaRPr sz="5800" dirty="0">
              <a:latin typeface="Gotham Light" pitchFamily="50" charset="0"/>
              <a:sym typeface="Arial"/>
            </a:endParaRPr>
          </a:p>
        </p:txBody>
      </p:sp>
      <p:sp>
        <p:nvSpPr>
          <p:cNvPr id="2307" name="Google Shape;2307;p85"/>
          <p:cNvSpPr txBox="1"/>
          <p:nvPr/>
        </p:nvSpPr>
        <p:spPr>
          <a:xfrm>
            <a:off x="887299" y="2915520"/>
            <a:ext cx="537143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Wyznaczamy standardy higieny w branży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2000" dirty="0">
              <a:latin typeface="Gotham Book" pitchFamily="50" charset="0"/>
              <a:sym typeface="Arial"/>
            </a:endParaRPr>
          </a:p>
        </p:txBody>
      </p:sp>
      <p:sp>
        <p:nvSpPr>
          <p:cNvPr id="2308" name="Google Shape;2308;p85"/>
          <p:cNvSpPr txBox="1"/>
          <p:nvPr/>
        </p:nvSpPr>
        <p:spPr>
          <a:xfrm>
            <a:off x="857559" y="259979"/>
            <a:ext cx="10965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filtracja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&amp;</a:t>
            </a: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higiena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09" name="Google Shape;2309;p85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310" name="Google Shape;2310;p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1" name="Google Shape;2311;p8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060629" y="6915266"/>
            <a:ext cx="1178033" cy="117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312" name="Google Shape;2312;p85"/>
          <p:cNvSpPr txBox="1"/>
          <p:nvPr/>
        </p:nvSpPr>
        <p:spPr>
          <a:xfrm>
            <a:off x="922977" y="7177736"/>
            <a:ext cx="20542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83D0F6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83D0F6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83D0F6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83D0F6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83D0F6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83D0F6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83D0F6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13" name="Google Shape;2313;p8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02728" y="7136142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4" name="Google Shape;2314;p85">
            <a:hlinkClick r:id="rId12"/>
          </p:cNvPr>
          <p:cNvSpPr/>
          <p:nvPr/>
        </p:nvSpPr>
        <p:spPr>
          <a:xfrm>
            <a:off x="1153675" y="7109525"/>
            <a:ext cx="22539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3CC3B86C-C66D-020C-7751-87A16918EBA8}"/>
              </a:ext>
            </a:extLst>
          </p:cNvPr>
          <p:cNvSpPr txBox="1"/>
          <p:nvPr/>
        </p:nvSpPr>
        <p:spPr>
          <a:xfrm>
            <a:off x="887038" y="7867961"/>
            <a:ext cx="4122378" cy="37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lt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</p:txBody>
      </p:sp>
      <p:sp>
        <p:nvSpPr>
          <p:cNvPr id="3" name="Prostokąt 2">
            <a:hlinkClick r:id="rId13"/>
            <a:extLst>
              <a:ext uri="{FF2B5EF4-FFF2-40B4-BE49-F238E27FC236}">
                <a16:creationId xmlns:a16="http://schemas.microsoft.com/office/drawing/2014/main" id="{99E884D9-ED37-23F1-8777-FFF99F7C7CF9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E748-B80D-1602-2ACB-A0757692116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 dirty="0"/>
              <a:t>Dyspensery do wody BRITA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453E5-B462-C857-D0CF-BB7E4206EB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/>
        <p:txBody>
          <a:bodyPr/>
          <a:lstStyle/>
          <a:p>
            <a:r>
              <a:rPr lang="pl-PL" dirty="0"/>
              <a:t>Akcesoria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8548-4C52-E796-5042-635E34BD3E5C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7370161-C519-46C5-9029-2C439855FB59}" type="datetime1"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134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03/02/2025</a:t>
            </a:fld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6ABB3-6EAC-B981-D111-495134B1FF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BRITA | Presentation title</a:t>
            </a:r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B39C-D74E-D53C-9957-0245A29E40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pPr marL="0" marR="0" lvl="0" indent="0" algn="r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E888711-24A8-49B4-85DB-3DA764D1E55A}" type="slidenum"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134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57</a:t>
            </a:fld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596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6" name="Google Shape;2336;p87" descr="Ein Bild, das Logo, Schrift, Symbol, Markenzeich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529" y="5911963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7" name="Google Shape;2337;p87"/>
          <p:cNvSpPr txBox="1">
            <a:spLocks noGrp="1"/>
          </p:cNvSpPr>
          <p:nvPr>
            <p:ph type="title"/>
          </p:nvPr>
        </p:nvSpPr>
        <p:spPr>
          <a:xfrm>
            <a:off x="823392" y="240568"/>
            <a:ext cx="8901729" cy="162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49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Gotham Light" pitchFamily="50" charset="0"/>
              </a:rPr>
              <a:t>Różnorodne akcesoria</a:t>
            </a:r>
            <a:endParaRPr sz="5800" dirty="0">
              <a:latin typeface="Gotham Light" pitchFamily="50" charset="0"/>
              <a:sym typeface="Arial"/>
            </a:endParaRPr>
          </a:p>
          <a:p>
            <a:pPr marL="66675" lvl="0" indent="0" algn="l" rtl="0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None/>
            </a:pPr>
            <a:r>
              <a:rPr lang="pl-PL" sz="2000" dirty="0">
                <a:latin typeface="Gotham Light" pitchFamily="50" charset="0"/>
              </a:rPr>
              <a:t>Znajdź odpowiednie rozwiązanie dla swojego dyspensera</a:t>
            </a:r>
            <a:r>
              <a:rPr lang="pl-PL" sz="2000" dirty="0"/>
              <a:t>.</a:t>
            </a:r>
            <a:endParaRPr sz="2000" dirty="0"/>
          </a:p>
        </p:txBody>
      </p:sp>
      <p:pic>
        <p:nvPicPr>
          <p:cNvPr id="2338" name="Google Shape;2338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5568" y="2028482"/>
            <a:ext cx="5367337" cy="51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9" name="Google Shape;2339;p87"/>
          <p:cNvSpPr txBox="1"/>
          <p:nvPr/>
        </p:nvSpPr>
        <p:spPr>
          <a:xfrm>
            <a:off x="857549" y="3277484"/>
            <a:ext cx="2876251" cy="153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pl-PL" sz="1100" dirty="0">
                <a:solidFill>
                  <a:schemeClr val="bg2"/>
                </a:solidFill>
                <a:latin typeface="Gotham Medium" pitchFamily="50" charset="0"/>
              </a:rPr>
              <a:t>Szukasz sposobu ograniczenia emisji CO2 Twojej organizacji?</a:t>
            </a:r>
          </a:p>
          <a:p>
            <a:pPr marL="1270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en-US" sz="1100" dirty="0" err="1"/>
              <a:t>Oferujemy</a:t>
            </a:r>
            <a:r>
              <a:rPr lang="en-US" sz="1100" dirty="0"/>
              <a:t> </a:t>
            </a:r>
            <a:r>
              <a:rPr lang="en-US" sz="1100" dirty="0" err="1"/>
              <a:t>najwyższej</a:t>
            </a:r>
            <a:r>
              <a:rPr lang="en-US" sz="1100" dirty="0"/>
              <a:t> </a:t>
            </a:r>
            <a:r>
              <a:rPr lang="en-US" sz="1100" dirty="0" err="1"/>
              <a:t>jakości</a:t>
            </a:r>
            <a:r>
              <a:rPr lang="en-US" sz="1100" dirty="0"/>
              <a:t> </a:t>
            </a:r>
            <a:r>
              <a:rPr lang="en-US" sz="1100" dirty="0" err="1"/>
              <a:t>butelki</a:t>
            </a:r>
            <a:r>
              <a:rPr lang="en-US" sz="1100" dirty="0"/>
              <a:t> </a:t>
            </a:r>
            <a:r>
              <a:rPr lang="en-US" sz="1100" dirty="0" err="1"/>
              <a:t>wielokrotnego</a:t>
            </a:r>
            <a:r>
              <a:rPr lang="en-US" sz="1100" dirty="0"/>
              <a:t> </a:t>
            </a:r>
            <a:r>
              <a:rPr lang="en-US" sz="1100" dirty="0" err="1"/>
              <a:t>użytku</a:t>
            </a:r>
            <a:r>
              <a:rPr lang="en-US" sz="1100" dirty="0"/>
              <a:t>, </a:t>
            </a:r>
            <a:r>
              <a:rPr lang="en-US" sz="1100" dirty="0" err="1"/>
              <a:t>które</a:t>
            </a:r>
            <a:r>
              <a:rPr lang="en-US" sz="1100" dirty="0"/>
              <a:t> </a:t>
            </a:r>
            <a:r>
              <a:rPr lang="en-US" sz="1100" dirty="0" err="1"/>
              <a:t>można</a:t>
            </a:r>
            <a:r>
              <a:rPr lang="en-US" sz="1100" dirty="0"/>
              <a:t> z </a:t>
            </a:r>
            <a:r>
              <a:rPr lang="en-US" sz="1100" dirty="0" err="1"/>
              <a:t>łatwością</a:t>
            </a:r>
            <a:r>
              <a:rPr lang="en-US" sz="1100" dirty="0"/>
              <a:t> </a:t>
            </a:r>
            <a:r>
              <a:rPr lang="en-US" sz="1100" dirty="0" err="1"/>
              <a:t>napełniać</a:t>
            </a:r>
            <a:r>
              <a:rPr lang="en-US" sz="1100" dirty="0"/>
              <a:t> za pomocą </a:t>
            </a:r>
            <a:r>
              <a:rPr lang="en-US" sz="1100" dirty="0" err="1"/>
              <a:t>naszych</a:t>
            </a:r>
            <a:r>
              <a:rPr lang="en-US" sz="1100" dirty="0"/>
              <a:t> dystrybutorów. W </a:t>
            </a:r>
            <a:r>
              <a:rPr lang="en-US" sz="1100" dirty="0" err="1"/>
              <a:t>razie</a:t>
            </a:r>
            <a:r>
              <a:rPr lang="en-US" sz="1100" dirty="0"/>
              <a:t> </a:t>
            </a:r>
            <a:r>
              <a:rPr lang="en-US" sz="1100" dirty="0" err="1"/>
              <a:t>potrzeby</a:t>
            </a:r>
            <a:r>
              <a:rPr lang="en-US" sz="1100" dirty="0"/>
              <a:t> </a:t>
            </a:r>
            <a:r>
              <a:rPr lang="en-US" sz="1100" dirty="0" err="1"/>
              <a:t>butelki</a:t>
            </a:r>
            <a:r>
              <a:rPr lang="en-US" sz="1100" dirty="0"/>
              <a:t> </a:t>
            </a:r>
            <a:r>
              <a:rPr lang="en-US" sz="1100" dirty="0" err="1"/>
              <a:t>mogą</a:t>
            </a:r>
            <a:r>
              <a:rPr lang="en-US" sz="1100" dirty="0"/>
              <a:t> </a:t>
            </a:r>
            <a:r>
              <a:rPr lang="en-US" sz="1100" dirty="0" err="1"/>
              <a:t>być</a:t>
            </a:r>
            <a:r>
              <a:rPr lang="en-US" sz="1100" dirty="0"/>
              <a:t> </a:t>
            </a:r>
            <a:r>
              <a:rPr lang="en-US" sz="1100" dirty="0" err="1"/>
              <a:t>przechowywane</a:t>
            </a:r>
            <a:r>
              <a:rPr lang="en-US" sz="1100" dirty="0"/>
              <a:t> w </a:t>
            </a:r>
            <a:r>
              <a:rPr lang="en-US" sz="1100" dirty="0" err="1"/>
              <a:t>specjalnych</a:t>
            </a:r>
            <a:r>
              <a:rPr lang="en-US" sz="1100" dirty="0"/>
              <a:t> </a:t>
            </a:r>
            <a:r>
              <a:rPr lang="en-US" sz="1100" dirty="0" err="1"/>
              <a:t>skrzynkach</a:t>
            </a:r>
            <a:r>
              <a:rPr lang="en-US" sz="1100" dirty="0"/>
              <a:t>, </a:t>
            </a:r>
            <a:r>
              <a:rPr lang="en-US" sz="1100" dirty="0" err="1"/>
              <a:t>zaprojektowanych</a:t>
            </a:r>
            <a:r>
              <a:rPr lang="en-US" sz="1100" dirty="0"/>
              <a:t> </a:t>
            </a:r>
            <a:r>
              <a:rPr lang="en-US" sz="1100" dirty="0" err="1"/>
              <a:t>specjalnie</a:t>
            </a:r>
            <a:r>
              <a:rPr lang="en-US" sz="1100" dirty="0"/>
              <a:t> dla </a:t>
            </a:r>
            <a:r>
              <a:rPr lang="en-US" sz="1100" dirty="0" err="1"/>
              <a:t>różnych</a:t>
            </a:r>
            <a:r>
              <a:rPr lang="en-US" sz="1100" dirty="0"/>
              <a:t> </a:t>
            </a:r>
            <a:r>
              <a:rPr lang="en-US" sz="1100" dirty="0" err="1"/>
              <a:t>typów</a:t>
            </a:r>
            <a:r>
              <a:rPr lang="en-US" sz="1100" dirty="0"/>
              <a:t> </a:t>
            </a:r>
            <a:r>
              <a:rPr lang="en-US" sz="1100" dirty="0" err="1"/>
              <a:t>designerskich</a:t>
            </a:r>
            <a:r>
              <a:rPr lang="en-US" sz="1100" dirty="0"/>
              <a:t> butelek BRITA. </a:t>
            </a:r>
            <a:endParaRPr sz="11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40" name="Google Shape;2340;p87"/>
          <p:cNvSpPr txBox="1"/>
          <p:nvPr/>
        </p:nvSpPr>
        <p:spPr>
          <a:xfrm>
            <a:off x="2156795" y="5872781"/>
            <a:ext cx="3602400" cy="123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82B624"/>
                </a:solidFill>
              </a:rPr>
              <a:t>Szukasz</a:t>
            </a:r>
            <a:r>
              <a:rPr lang="en-US" sz="2000" dirty="0">
                <a:solidFill>
                  <a:srgbClr val="82B624"/>
                </a:solidFill>
              </a:rPr>
              <a:t> </a:t>
            </a:r>
            <a:r>
              <a:rPr lang="en-US" sz="2000" dirty="0" err="1">
                <a:solidFill>
                  <a:srgbClr val="82B624"/>
                </a:solidFill>
              </a:rPr>
              <a:t>sposobów</a:t>
            </a:r>
            <a:r>
              <a:rPr lang="en-US" sz="2000" dirty="0">
                <a:solidFill>
                  <a:srgbClr val="82B624"/>
                </a:solidFill>
              </a:rPr>
              <a:t> </a:t>
            </a:r>
            <a:r>
              <a:rPr lang="en-US" sz="2000" dirty="0" err="1">
                <a:solidFill>
                  <a:srgbClr val="82B624"/>
                </a:solidFill>
              </a:rPr>
              <a:t>na</a:t>
            </a:r>
            <a:r>
              <a:rPr lang="en-US" sz="2000" dirty="0">
                <a:solidFill>
                  <a:srgbClr val="82B624"/>
                </a:solidFill>
              </a:rPr>
              <a:t> </a:t>
            </a:r>
            <a:r>
              <a:rPr lang="en-US" sz="2000" dirty="0" err="1">
                <a:solidFill>
                  <a:srgbClr val="82B624"/>
                </a:solidFill>
              </a:rPr>
              <a:t>redukcję</a:t>
            </a:r>
            <a:r>
              <a:rPr lang="en-US" sz="2000" dirty="0">
                <a:solidFill>
                  <a:srgbClr val="82B624"/>
                </a:solidFill>
              </a:rPr>
              <a:t> </a:t>
            </a:r>
            <a:r>
              <a:rPr lang="en-US" sz="2000" dirty="0" err="1">
                <a:solidFill>
                  <a:srgbClr val="82B624"/>
                </a:solidFill>
              </a:rPr>
              <a:t>śladu</a:t>
            </a:r>
            <a:r>
              <a:rPr lang="en-US" sz="2000" dirty="0">
                <a:solidFill>
                  <a:srgbClr val="82B624"/>
                </a:solidFill>
              </a:rPr>
              <a:t> </a:t>
            </a:r>
            <a:r>
              <a:rPr lang="en-US" sz="2000" dirty="0" err="1">
                <a:solidFill>
                  <a:srgbClr val="82B624"/>
                </a:solidFill>
              </a:rPr>
              <a:t>węglowego</a:t>
            </a:r>
            <a:r>
              <a:rPr lang="en-US" sz="2000" dirty="0">
                <a:solidFill>
                  <a:srgbClr val="82B624"/>
                </a:solidFill>
              </a:rPr>
              <a:t>?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7780" marR="433705" lvl="0" indent="0" algn="l" rtl="0">
              <a:lnSpc>
                <a:spcPct val="102299"/>
              </a:lnSpc>
              <a:spcBef>
                <a:spcPts val="745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82B624"/>
                </a:solidFill>
              </a:rPr>
              <a:t>Wymiana</a:t>
            </a:r>
            <a:r>
              <a:rPr lang="en-US" sz="1100" dirty="0">
                <a:solidFill>
                  <a:srgbClr val="82B624"/>
                </a:solidFill>
              </a:rPr>
              <a:t> </a:t>
            </a:r>
            <a:r>
              <a:rPr lang="en-US" sz="1100" dirty="0" err="1">
                <a:solidFill>
                  <a:srgbClr val="82B624"/>
                </a:solidFill>
              </a:rPr>
              <a:t>plastikowych</a:t>
            </a:r>
            <a:r>
              <a:rPr lang="en-US" sz="1100" dirty="0">
                <a:solidFill>
                  <a:srgbClr val="82B624"/>
                </a:solidFill>
              </a:rPr>
              <a:t> butelek </a:t>
            </a:r>
            <a:r>
              <a:rPr lang="en-US" sz="1100" dirty="0" err="1">
                <a:solidFill>
                  <a:srgbClr val="82B624"/>
                </a:solidFill>
              </a:rPr>
              <a:t>na</a:t>
            </a:r>
            <a:r>
              <a:rPr lang="en-US" sz="1100" dirty="0">
                <a:solidFill>
                  <a:srgbClr val="82B624"/>
                </a:solidFill>
              </a:rPr>
              <a:t> </a:t>
            </a:r>
            <a:r>
              <a:rPr lang="en-US" sz="1100" dirty="0" err="1">
                <a:solidFill>
                  <a:srgbClr val="82B624"/>
                </a:solidFill>
              </a:rPr>
              <a:t>butelki</a:t>
            </a:r>
            <a:r>
              <a:rPr lang="pl-PL" sz="1100" dirty="0">
                <a:solidFill>
                  <a:srgbClr val="82B624"/>
                </a:solidFill>
              </a:rPr>
              <a:t> wielokrotnego użytku</a:t>
            </a:r>
            <a:r>
              <a:rPr lang="en-US" sz="1100" dirty="0">
                <a:solidFill>
                  <a:srgbClr val="82B624"/>
                </a:solidFill>
              </a:rPr>
              <a:t> BRITA i </a:t>
            </a:r>
            <a:r>
              <a:rPr lang="en-US" sz="1100" dirty="0" err="1">
                <a:solidFill>
                  <a:srgbClr val="82B624"/>
                </a:solidFill>
              </a:rPr>
              <a:t>odpowiednie</a:t>
            </a:r>
            <a:r>
              <a:rPr lang="en-US" sz="1100" dirty="0">
                <a:solidFill>
                  <a:srgbClr val="82B624"/>
                </a:solidFill>
              </a:rPr>
              <a:t> </a:t>
            </a:r>
            <a:r>
              <a:rPr lang="en-US" sz="1100" dirty="0" err="1">
                <a:solidFill>
                  <a:srgbClr val="82B624"/>
                </a:solidFill>
              </a:rPr>
              <a:t>akcesoria</a:t>
            </a:r>
            <a:r>
              <a:rPr lang="en-US" sz="1100" dirty="0">
                <a:solidFill>
                  <a:srgbClr val="82B624"/>
                </a:solidFill>
              </a:rPr>
              <a:t> to </a:t>
            </a:r>
            <a:r>
              <a:rPr lang="en-US" sz="1100" dirty="0" err="1">
                <a:solidFill>
                  <a:srgbClr val="82B624"/>
                </a:solidFill>
              </a:rPr>
              <a:t>prosty</a:t>
            </a:r>
            <a:r>
              <a:rPr lang="en-US" sz="1100" dirty="0">
                <a:solidFill>
                  <a:srgbClr val="82B624"/>
                </a:solidFill>
              </a:rPr>
              <a:t> </a:t>
            </a:r>
            <a:r>
              <a:rPr lang="en-US" sz="1100" dirty="0" err="1">
                <a:solidFill>
                  <a:srgbClr val="82B624"/>
                </a:solidFill>
              </a:rPr>
              <a:t>sposób</a:t>
            </a:r>
            <a:r>
              <a:rPr lang="en-US" sz="1100" dirty="0">
                <a:solidFill>
                  <a:srgbClr val="82B624"/>
                </a:solidFill>
              </a:rPr>
              <a:t> </a:t>
            </a:r>
            <a:r>
              <a:rPr lang="en-US" sz="1100" dirty="0" err="1">
                <a:solidFill>
                  <a:srgbClr val="82B624"/>
                </a:solidFill>
              </a:rPr>
              <a:t>na</a:t>
            </a:r>
            <a:r>
              <a:rPr lang="en-US" sz="1100" dirty="0">
                <a:solidFill>
                  <a:srgbClr val="82B624"/>
                </a:solidFill>
              </a:rPr>
              <a:t> </a:t>
            </a:r>
            <a:r>
              <a:rPr lang="en-US" sz="1100" dirty="0" err="1">
                <a:solidFill>
                  <a:srgbClr val="82B624"/>
                </a:solidFill>
              </a:rPr>
              <a:t>pozytywną</a:t>
            </a:r>
            <a:r>
              <a:rPr lang="en-US" sz="1100" dirty="0">
                <a:solidFill>
                  <a:srgbClr val="82B624"/>
                </a:solidFill>
              </a:rPr>
              <a:t> </a:t>
            </a:r>
            <a:r>
              <a:rPr lang="en-US" sz="1100" dirty="0" err="1">
                <a:solidFill>
                  <a:srgbClr val="82B624"/>
                </a:solidFill>
              </a:rPr>
              <a:t>zmianę</a:t>
            </a:r>
            <a:r>
              <a:rPr lang="en-US" sz="1100" dirty="0">
                <a:solidFill>
                  <a:srgbClr val="82B624"/>
                </a:solidFill>
              </a:rPr>
              <a:t>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1" name="Google Shape;2341;p87"/>
          <p:cNvSpPr txBox="1"/>
          <p:nvPr/>
        </p:nvSpPr>
        <p:spPr>
          <a:xfrm>
            <a:off x="890499" y="2330048"/>
            <a:ext cx="54279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Produkty BRITA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nie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kończą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się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dystrybutorach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i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filtrach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wody.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Oferujemy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szeroką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gamę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akcesoriów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pokrywających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wszystkie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potrzeby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związane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z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wodą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pitną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, od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dozowania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przez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podawanie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aż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po </a:t>
            </a:r>
            <a:r>
              <a:rPr lang="en-US" sz="1100" dirty="0" err="1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czyszczenie</a:t>
            </a:r>
            <a:r>
              <a:rPr lang="en-US" sz="11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.</a:t>
            </a:r>
            <a:endParaRPr sz="11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42" name="Google Shape;2342;p87"/>
          <p:cNvSpPr txBox="1"/>
          <p:nvPr/>
        </p:nvSpPr>
        <p:spPr>
          <a:xfrm>
            <a:off x="8815922" y="3343025"/>
            <a:ext cx="11124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R="5080" lvl="0" algn="ctr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Czyszczenie</a:t>
            </a:r>
            <a:r>
              <a:rPr lang="pl-PL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dyspensera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343" name="Google Shape;2343;p87"/>
          <p:cNvSpPr txBox="1"/>
          <p:nvPr/>
        </p:nvSpPr>
        <p:spPr>
          <a:xfrm>
            <a:off x="13113286" y="5448655"/>
            <a:ext cx="1060500" cy="35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Skrzynki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</a:t>
            </a:r>
            <a:endParaRPr sz="1100" dirty="0">
              <a:latin typeface="Gotham Book" pitchFamily="50" charset="0"/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czyste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butelki</a:t>
            </a:r>
            <a:endParaRPr sz="1100" dirty="0">
              <a:latin typeface="Gotham Book" pitchFamily="50" charset="0"/>
            </a:endParaRPr>
          </a:p>
        </p:txBody>
      </p:sp>
      <p:sp>
        <p:nvSpPr>
          <p:cNvPr id="2344" name="Google Shape;2344;p87"/>
          <p:cNvSpPr txBox="1"/>
          <p:nvPr/>
        </p:nvSpPr>
        <p:spPr>
          <a:xfrm>
            <a:off x="10801586" y="2648410"/>
            <a:ext cx="869714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Dyspensery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345" name="Google Shape;2345;p87"/>
          <p:cNvSpPr txBox="1"/>
          <p:nvPr/>
        </p:nvSpPr>
        <p:spPr>
          <a:xfrm>
            <a:off x="12475712" y="3277479"/>
            <a:ext cx="1272222" cy="35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Szklane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butelki</a:t>
            </a:r>
            <a:endParaRPr sz="1100" dirty="0">
              <a:latin typeface="Gotham Book" pitchFamily="50" charset="0"/>
            </a:endParaRP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otham Book" pitchFamily="50" charset="0"/>
              </a:rPr>
              <a:t>BRITA Premium</a:t>
            </a:r>
            <a:endParaRPr sz="1100" dirty="0">
              <a:latin typeface="Gotham Book" pitchFamily="50" charset="0"/>
            </a:endParaRPr>
          </a:p>
        </p:txBody>
      </p:sp>
      <p:sp>
        <p:nvSpPr>
          <p:cNvPr id="2346" name="Google Shape;2346;p87"/>
          <p:cNvSpPr txBox="1"/>
          <p:nvPr/>
        </p:nvSpPr>
        <p:spPr>
          <a:xfrm>
            <a:off x="9590622" y="7057450"/>
            <a:ext cx="11913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R="5080" lvl="0" algn="ctr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Skrzynki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używane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butelki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347" name="Google Shape;2347;p87"/>
          <p:cNvSpPr txBox="1"/>
          <p:nvPr/>
        </p:nvSpPr>
        <p:spPr>
          <a:xfrm>
            <a:off x="11662612" y="7112671"/>
            <a:ext cx="10167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ctr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Opcje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customizacji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348" name="Google Shape;2348;p87"/>
          <p:cNvSpPr txBox="1"/>
          <p:nvPr/>
        </p:nvSpPr>
        <p:spPr>
          <a:xfrm rot="-5400000">
            <a:off x="12013231" y="6714812"/>
            <a:ext cx="249554" cy="24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2666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sz="65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None/>
            </a:pPr>
            <a:r>
              <a:rPr lang="en-US" sz="550">
                <a:solidFill>
                  <a:srgbClr val="084783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sz="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87"/>
          <p:cNvSpPr txBox="1"/>
          <p:nvPr/>
        </p:nvSpPr>
        <p:spPr>
          <a:xfrm>
            <a:off x="10248262" y="4429482"/>
            <a:ext cx="19227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84783"/>
                </a:solidFill>
                <a:latin typeface="Gotham Medium" pitchFamily="50" charset="0"/>
              </a:rPr>
              <a:t>Szeroka</a:t>
            </a:r>
            <a:r>
              <a:rPr lang="en-US" sz="2000" dirty="0">
                <a:solidFill>
                  <a:srgbClr val="084783"/>
                </a:solidFill>
                <a:latin typeface="Gotham Medium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Medium" pitchFamily="50" charset="0"/>
              </a:rPr>
              <a:t>gama</a:t>
            </a:r>
            <a:endParaRPr sz="2000" dirty="0">
              <a:solidFill>
                <a:srgbClr val="084783"/>
              </a:solidFill>
              <a:latin typeface="Gotham Medium" pitchFamily="50" charset="0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84783"/>
                </a:solidFill>
                <a:latin typeface="Gotham Medium" pitchFamily="50" charset="0"/>
              </a:rPr>
              <a:t>akcesoriów</a:t>
            </a:r>
            <a:endParaRPr sz="2000" dirty="0">
              <a:solidFill>
                <a:srgbClr val="084783"/>
              </a:solidFill>
              <a:latin typeface="Gotham Medium" pitchFamily="50" charset="0"/>
            </a:endParaRPr>
          </a:p>
        </p:txBody>
      </p:sp>
      <p:sp>
        <p:nvSpPr>
          <p:cNvPr id="2350" name="Google Shape;2350;p87"/>
          <p:cNvSpPr txBox="1"/>
          <p:nvPr/>
        </p:nvSpPr>
        <p:spPr>
          <a:xfrm>
            <a:off x="8182229" y="5633381"/>
            <a:ext cx="10605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Mycie</a:t>
            </a:r>
            <a:r>
              <a:rPr lang="en-US" sz="1100" dirty="0">
                <a:latin typeface="Gotham Book" pitchFamily="50" charset="0"/>
              </a:rPr>
              <a:t> butelek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351" name="Google Shape;2351;p87"/>
          <p:cNvSpPr txBox="1"/>
          <p:nvPr/>
        </p:nvSpPr>
        <p:spPr>
          <a:xfrm>
            <a:off x="857551" y="259975"/>
            <a:ext cx="21099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52" name="Google Shape;2352;p87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353" name="Google Shape;2353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39;p87">
            <a:extLst>
              <a:ext uri="{FF2B5EF4-FFF2-40B4-BE49-F238E27FC236}">
                <a16:creationId xmlns:a16="http://schemas.microsoft.com/office/drawing/2014/main" id="{D65E9F5E-AEE5-E13B-3408-D79183E47429}"/>
              </a:ext>
            </a:extLst>
          </p:cNvPr>
          <p:cNvSpPr txBox="1"/>
          <p:nvPr/>
        </p:nvSpPr>
        <p:spPr>
          <a:xfrm>
            <a:off x="3957995" y="3225280"/>
            <a:ext cx="3602400" cy="170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en-US" sz="1100" dirty="0"/>
              <a:t>Czyste, </a:t>
            </a:r>
            <a:r>
              <a:rPr lang="en-US" sz="1100" dirty="0" err="1"/>
              <a:t>napełnione</a:t>
            </a:r>
            <a:r>
              <a:rPr lang="en-US" sz="1100" dirty="0"/>
              <a:t> </a:t>
            </a:r>
            <a:r>
              <a:rPr lang="en-US" sz="1100" dirty="0" err="1"/>
              <a:t>oraz</a:t>
            </a:r>
            <a:r>
              <a:rPr lang="en-US" sz="1100" dirty="0"/>
              <a:t> </a:t>
            </a:r>
            <a:r>
              <a:rPr lang="en-US" sz="1100" dirty="0" err="1"/>
              <a:t>używane</a:t>
            </a:r>
            <a:r>
              <a:rPr lang="en-US" sz="1100" dirty="0"/>
              <a:t> </a:t>
            </a:r>
            <a:r>
              <a:rPr lang="en-US" sz="1100" dirty="0" err="1"/>
              <a:t>puste</a:t>
            </a:r>
            <a:r>
              <a:rPr lang="en-US" sz="1100" dirty="0"/>
              <a:t> </a:t>
            </a:r>
            <a:r>
              <a:rPr lang="en-US" sz="1100" dirty="0" err="1"/>
              <a:t>butelki</a:t>
            </a:r>
            <a:r>
              <a:rPr lang="en-US" sz="1100" dirty="0"/>
              <a:t> </a:t>
            </a:r>
            <a:r>
              <a:rPr lang="en-US" sz="1100" dirty="0" err="1"/>
              <a:t>mogą</a:t>
            </a:r>
            <a:r>
              <a:rPr lang="en-US" sz="1100" dirty="0"/>
              <a:t> </a:t>
            </a:r>
            <a:r>
              <a:rPr lang="en-US" sz="1100" dirty="0" err="1"/>
              <a:t>być</a:t>
            </a:r>
            <a:r>
              <a:rPr lang="en-US" sz="1100" dirty="0"/>
              <a:t> </a:t>
            </a:r>
            <a:r>
              <a:rPr lang="en-US" sz="1100" dirty="0" err="1"/>
              <a:t>umieszczone</a:t>
            </a:r>
            <a:r>
              <a:rPr lang="en-US" sz="1100" dirty="0"/>
              <a:t> w </a:t>
            </a:r>
            <a:r>
              <a:rPr lang="en-US" sz="1100" dirty="0" err="1"/>
              <a:t>oddzielnych</a:t>
            </a:r>
            <a:r>
              <a:rPr lang="en-US" sz="1100" dirty="0"/>
              <a:t> </a:t>
            </a:r>
            <a:r>
              <a:rPr lang="en-US" sz="1100" dirty="0" err="1"/>
              <a:t>skrzynkach</a:t>
            </a:r>
            <a:r>
              <a:rPr lang="en-US" sz="1100" dirty="0"/>
              <a:t> </a:t>
            </a:r>
            <a:r>
              <a:rPr lang="en-US" sz="1100" dirty="0" err="1"/>
              <a:t>przeznaczonych</a:t>
            </a:r>
            <a:r>
              <a:rPr lang="en-US" sz="1100" dirty="0"/>
              <a:t> do </a:t>
            </a:r>
            <a:r>
              <a:rPr lang="en-US" sz="1100" dirty="0" err="1"/>
              <a:t>tego</a:t>
            </a:r>
            <a:r>
              <a:rPr lang="en-US" sz="1100" dirty="0"/>
              <a:t> </a:t>
            </a:r>
            <a:r>
              <a:rPr lang="en-US" sz="1100" dirty="0" err="1"/>
              <a:t>celu</a:t>
            </a:r>
            <a:r>
              <a:rPr lang="en-US" sz="1100" dirty="0"/>
              <a:t>.</a:t>
            </a:r>
            <a:r>
              <a:rPr lang="pl-PL" sz="1100" dirty="0"/>
              <a:t> </a:t>
            </a:r>
            <a:r>
              <a:rPr lang="en-US" sz="1100" dirty="0"/>
              <a:t>Higiena jest </a:t>
            </a:r>
            <a:r>
              <a:rPr lang="en-US" sz="1100" dirty="0" err="1"/>
              <a:t>zawsze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pierwszym</a:t>
            </a:r>
            <a:r>
              <a:rPr lang="en-US" sz="1100" dirty="0"/>
              <a:t> </a:t>
            </a:r>
            <a:r>
              <a:rPr lang="en-US" sz="1100" dirty="0" err="1"/>
              <a:t>miejscu</a:t>
            </a:r>
            <a:r>
              <a:rPr lang="en-US" sz="1100" dirty="0"/>
              <a:t>. </a:t>
            </a:r>
            <a:r>
              <a:rPr lang="en-US" sz="1100" dirty="0" err="1"/>
              <a:t>Dlatego</a:t>
            </a:r>
            <a:r>
              <a:rPr lang="en-US" sz="1100" dirty="0"/>
              <a:t> </a:t>
            </a:r>
            <a:r>
              <a:rPr lang="en-US" sz="1100" dirty="0" err="1"/>
              <a:t>zapewniamy</a:t>
            </a:r>
            <a:r>
              <a:rPr lang="en-US" sz="1100" dirty="0"/>
              <a:t> </a:t>
            </a:r>
            <a:r>
              <a:rPr lang="en-US" sz="1100" dirty="0" err="1"/>
              <a:t>wszystkie</a:t>
            </a:r>
            <a:r>
              <a:rPr lang="en-US" sz="1100" dirty="0"/>
              <a:t> </a:t>
            </a:r>
            <a:r>
              <a:rPr lang="en-US" sz="1100" dirty="0" err="1"/>
              <a:t>środki</a:t>
            </a:r>
            <a:r>
              <a:rPr lang="en-US" sz="1100" dirty="0"/>
              <a:t> </a:t>
            </a:r>
            <a:r>
              <a:rPr lang="en-US" sz="1100" dirty="0" err="1"/>
              <a:t>niezbędne</a:t>
            </a:r>
            <a:r>
              <a:rPr lang="en-US" sz="1100" dirty="0"/>
              <a:t> do </a:t>
            </a:r>
            <a:r>
              <a:rPr lang="en-US" sz="1100" dirty="0" err="1"/>
              <a:t>prawidłowej</a:t>
            </a:r>
            <a:r>
              <a:rPr lang="en-US" sz="1100" dirty="0"/>
              <a:t> </a:t>
            </a:r>
            <a:r>
              <a:rPr lang="en-US" sz="1100" dirty="0" err="1"/>
              <a:t>dezynfekcji</a:t>
            </a:r>
            <a:r>
              <a:rPr lang="en-US" sz="1100" dirty="0"/>
              <a:t> </a:t>
            </a:r>
            <a:r>
              <a:rPr lang="en-US" sz="1100" dirty="0" err="1"/>
              <a:t>dyspenserów</a:t>
            </a:r>
            <a:r>
              <a:rPr lang="en-US" sz="1100" dirty="0"/>
              <a:t> BRITA </a:t>
            </a:r>
            <a:r>
              <a:rPr lang="en-US" sz="1100" dirty="0" err="1"/>
              <a:t>oraz</a:t>
            </a:r>
            <a:r>
              <a:rPr lang="en-US" sz="1100" dirty="0"/>
              <a:t> butelek BRITA. W </a:t>
            </a:r>
            <a:r>
              <a:rPr lang="en-US" sz="1100" dirty="0" err="1"/>
              <a:t>przypadku</a:t>
            </a:r>
            <a:r>
              <a:rPr lang="en-US" sz="1100" dirty="0"/>
              <a:t> butelek </a:t>
            </a:r>
            <a:r>
              <a:rPr lang="en-US" sz="1100" dirty="0" err="1"/>
              <a:t>oferujemy</a:t>
            </a:r>
            <a:r>
              <a:rPr lang="en-US" sz="1100" dirty="0"/>
              <a:t> </a:t>
            </a:r>
            <a:r>
              <a:rPr lang="en-US" sz="1100" dirty="0" err="1"/>
              <a:t>szereg</a:t>
            </a:r>
            <a:r>
              <a:rPr lang="en-US" sz="1100" dirty="0"/>
              <a:t> </a:t>
            </a:r>
            <a:r>
              <a:rPr lang="en-US" sz="1100" dirty="0" err="1"/>
              <a:t>skrzynek</a:t>
            </a:r>
            <a:r>
              <a:rPr lang="en-US" sz="1100" dirty="0"/>
              <a:t> do mycia, w </a:t>
            </a:r>
            <a:r>
              <a:rPr lang="en-US" sz="1100" dirty="0" err="1"/>
              <a:t>tym</a:t>
            </a:r>
            <a:r>
              <a:rPr lang="en-US" sz="1100" dirty="0"/>
              <a:t> </a:t>
            </a:r>
            <a:r>
              <a:rPr lang="en-US" sz="1100" dirty="0" err="1"/>
              <a:t>wersje</a:t>
            </a:r>
            <a:r>
              <a:rPr lang="en-US" sz="1100" dirty="0"/>
              <a:t> </a:t>
            </a:r>
            <a:r>
              <a:rPr lang="en-US" sz="1100" dirty="0" err="1"/>
              <a:t>kompatybilne</a:t>
            </a:r>
            <a:r>
              <a:rPr lang="en-US" sz="1100" dirty="0"/>
              <a:t> z </a:t>
            </a:r>
            <a:r>
              <a:rPr lang="en-US" sz="1100" dirty="0" err="1"/>
              <a:t>profesjonalnymi</a:t>
            </a:r>
            <a:r>
              <a:rPr lang="en-US" sz="1100" dirty="0"/>
              <a:t> i </a:t>
            </a:r>
            <a:r>
              <a:rPr lang="en-US" sz="1100" dirty="0" err="1"/>
              <a:t>domowymi</a:t>
            </a:r>
            <a:r>
              <a:rPr lang="en-US" sz="1100" dirty="0"/>
              <a:t> </a:t>
            </a:r>
            <a:r>
              <a:rPr lang="en-US" sz="1100" dirty="0" err="1"/>
              <a:t>zmywarkami</a:t>
            </a:r>
            <a:r>
              <a:rPr lang="en-US" sz="1100" dirty="0"/>
              <a:t> do </a:t>
            </a:r>
            <a:r>
              <a:rPr lang="en-US" sz="1100" dirty="0" err="1"/>
              <a:t>naczyń</a:t>
            </a:r>
            <a:r>
              <a:rPr lang="en-US" sz="1100" dirty="0"/>
              <a:t>. Dobra </a:t>
            </a:r>
            <a:r>
              <a:rPr lang="en-US" sz="1100" dirty="0" err="1"/>
              <a:t>praktyka</a:t>
            </a:r>
            <a:r>
              <a:rPr lang="en-US" sz="1100" dirty="0"/>
              <a:t>: </a:t>
            </a:r>
            <a:r>
              <a:rPr lang="en-US" sz="1100" dirty="0" err="1"/>
              <a:t>zalecamy</a:t>
            </a:r>
            <a:r>
              <a:rPr lang="en-US" sz="1100" dirty="0"/>
              <a:t> </a:t>
            </a:r>
            <a:r>
              <a:rPr lang="en-US" sz="1100" dirty="0" err="1"/>
              <a:t>codziennie</a:t>
            </a:r>
            <a:r>
              <a:rPr lang="en-US" sz="1100" dirty="0"/>
              <a:t> </a:t>
            </a:r>
            <a:r>
              <a:rPr lang="en-US" sz="1100" dirty="0" err="1"/>
              <a:t>czyścić</a:t>
            </a:r>
            <a:r>
              <a:rPr lang="en-US" sz="1100" dirty="0"/>
              <a:t> </a:t>
            </a:r>
            <a:r>
              <a:rPr lang="en-US" sz="1100" dirty="0" err="1"/>
              <a:t>dyspensery</a:t>
            </a:r>
            <a:r>
              <a:rPr lang="en-US" sz="1100" dirty="0"/>
              <a:t> BRITA, aby </a:t>
            </a:r>
            <a:r>
              <a:rPr lang="en-US" sz="1100" dirty="0" err="1"/>
              <a:t>zapewnić</a:t>
            </a:r>
            <a:r>
              <a:rPr lang="en-US" sz="1100" dirty="0"/>
              <a:t> </a:t>
            </a:r>
            <a:r>
              <a:rPr lang="en-US" sz="1100" dirty="0" err="1"/>
              <a:t>dodatkową</a:t>
            </a:r>
            <a:r>
              <a:rPr lang="en-US" sz="1100" dirty="0"/>
              <a:t> </a:t>
            </a:r>
            <a:r>
              <a:rPr lang="en-US" sz="1100" dirty="0" err="1"/>
              <a:t>ochronę</a:t>
            </a:r>
            <a:r>
              <a:rPr lang="en-US" sz="1100" dirty="0"/>
              <a:t>.</a:t>
            </a:r>
            <a:endParaRPr sz="11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Google Shape;57;p7">
            <a:extLst>
              <a:ext uri="{FF2B5EF4-FFF2-40B4-BE49-F238E27FC236}">
                <a16:creationId xmlns:a16="http://schemas.microsoft.com/office/drawing/2014/main" id="{D63A485F-FA68-F67D-8352-7C5E3CCDF64D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Prostokąt 3">
            <a:hlinkClick r:id="rId6"/>
            <a:extLst>
              <a:ext uri="{FF2B5EF4-FFF2-40B4-BE49-F238E27FC236}">
                <a16:creationId xmlns:a16="http://schemas.microsoft.com/office/drawing/2014/main" id="{14510252-D095-5042-3275-D17C5D919D37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0" name="Google Shape;2360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7597" y="0"/>
            <a:ext cx="8033397" cy="5019369"/>
          </a:xfrm>
          <a:prstGeom prst="rect">
            <a:avLst/>
          </a:prstGeom>
          <a:noFill/>
          <a:ln>
            <a:noFill/>
          </a:ln>
        </p:spPr>
      </p:pic>
      <p:sp>
        <p:nvSpPr>
          <p:cNvPr id="2361" name="Google Shape;2361;p88"/>
          <p:cNvSpPr txBox="1"/>
          <p:nvPr/>
        </p:nvSpPr>
        <p:spPr>
          <a:xfrm>
            <a:off x="12760822" y="260000"/>
            <a:ext cx="1486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62" name="Google Shape;2362;p88"/>
          <p:cNvSpPr/>
          <p:nvPr/>
        </p:nvSpPr>
        <p:spPr>
          <a:xfrm>
            <a:off x="14307464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33" y="0"/>
                </a:moveTo>
                <a:lnTo>
                  <a:pt x="0" y="0"/>
                </a:lnTo>
                <a:lnTo>
                  <a:pt x="0" y="17995"/>
                </a:lnTo>
                <a:lnTo>
                  <a:pt x="812533" y="17995"/>
                </a:lnTo>
                <a:lnTo>
                  <a:pt x="8125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3" name="Google Shape;2363;p88"/>
          <p:cNvSpPr txBox="1"/>
          <p:nvPr/>
        </p:nvSpPr>
        <p:spPr>
          <a:xfrm>
            <a:off x="797648" y="4220611"/>
            <a:ext cx="4800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Spersonalizuj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własne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butelki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BRITA.</a:t>
            </a:r>
          </a:p>
        </p:txBody>
      </p:sp>
      <p:sp>
        <p:nvSpPr>
          <p:cNvPr id="2364" name="Google Shape;2364;p88"/>
          <p:cNvSpPr txBox="1">
            <a:spLocks noGrp="1"/>
          </p:cNvSpPr>
          <p:nvPr>
            <p:ph type="title"/>
          </p:nvPr>
        </p:nvSpPr>
        <p:spPr>
          <a:xfrm>
            <a:off x="776089" y="2147661"/>
            <a:ext cx="6174851" cy="210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1270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Gotham Light" pitchFamily="50" charset="0"/>
              </a:rPr>
              <a:t>Personalizowane butelki BRITA</a:t>
            </a:r>
            <a:endParaRPr dirty="0">
              <a:latin typeface="Gotham Light" pitchFamily="50" charset="0"/>
            </a:endParaRPr>
          </a:p>
        </p:txBody>
      </p:sp>
      <p:sp>
        <p:nvSpPr>
          <p:cNvPr id="2365" name="Google Shape;2365;p88"/>
          <p:cNvSpPr txBox="1"/>
          <p:nvPr/>
        </p:nvSpPr>
        <p:spPr>
          <a:xfrm>
            <a:off x="7062150" y="5601322"/>
            <a:ext cx="3129900" cy="104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Wysokiej jakości spersonalizowane butelki są idealne do różnych zastosowań. Umieszczone na stolikach w sali konferencyjnej lub restauracji stanowią doskonałą okazję do zaprezentowania logo firmy lub określonego przekazu.</a:t>
            </a:r>
          </a:p>
        </p:txBody>
      </p:sp>
      <p:sp>
        <p:nvSpPr>
          <p:cNvPr id="2366" name="Google Shape;2366;p88"/>
          <p:cNvSpPr txBox="1"/>
          <p:nvPr/>
        </p:nvSpPr>
        <p:spPr>
          <a:xfrm>
            <a:off x="7062150" y="6737508"/>
            <a:ext cx="3233400" cy="69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Szklane designerskie butelki są dostępne w różnych rozmiarach i stylach, dzięki czemu każdy może znaleźć odpowiednią opcję dla swojej firmy.</a:t>
            </a:r>
          </a:p>
        </p:txBody>
      </p:sp>
      <p:sp>
        <p:nvSpPr>
          <p:cNvPr id="2367" name="Google Shape;2367;p88"/>
          <p:cNvSpPr txBox="1"/>
          <p:nvPr/>
        </p:nvSpPr>
        <p:spPr>
          <a:xfrm>
            <a:off x="10430316" y="5600903"/>
            <a:ext cx="3221400" cy="1563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Ponadto butelki wielokrotnego użytku skutecznie komunikują zaangażowanie w ochronę środowiska. Eliminacja plastikowych butelek jednorazowego użytku pomaga zmniejszyć emisję dwutlenku węgla oraz jest swoistą deklaracją odpowiedzialności ekologicznej, którą Twoi pracownicy, goście i klienci docenią dziś bardziej niż kiedykolwiek wcześniej.</a:t>
            </a:r>
          </a:p>
        </p:txBody>
      </p:sp>
      <p:sp>
        <p:nvSpPr>
          <p:cNvPr id="2368" name="Google Shape;2368;p88"/>
          <p:cNvSpPr txBox="1"/>
          <p:nvPr/>
        </p:nvSpPr>
        <p:spPr>
          <a:xfrm>
            <a:off x="10430316" y="7189455"/>
            <a:ext cx="3221400" cy="69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Ponadto rezygnacja z butelkowanych napojów nie oznacza gorszej jakości wody – nasze dyspensery łatwo i wydajnie dostarczają schłodzoną wodę na żądanie.</a:t>
            </a:r>
          </a:p>
        </p:txBody>
      </p:sp>
      <p:pic>
        <p:nvPicPr>
          <p:cNvPr id="2369" name="Google Shape;2369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370" name="Google Shape;2370;p88"/>
          <p:cNvSpPr txBox="1"/>
          <p:nvPr/>
        </p:nvSpPr>
        <p:spPr>
          <a:xfrm>
            <a:off x="887299" y="7514887"/>
            <a:ext cx="20542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1B497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71" name="Google Shape;2371;p88" descr="Ein Bild, das Kreis, Grafiken, Symbol, Schrift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7050" y="7473293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2" name="Google Shape;2372;p88">
            <a:hlinkClick r:id="rId6"/>
          </p:cNvPr>
          <p:cNvSpPr/>
          <p:nvPr/>
        </p:nvSpPr>
        <p:spPr>
          <a:xfrm>
            <a:off x="1210075" y="7446675"/>
            <a:ext cx="2161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" name="Google Shape;57;p7">
            <a:extLst>
              <a:ext uri="{FF2B5EF4-FFF2-40B4-BE49-F238E27FC236}">
                <a16:creationId xmlns:a16="http://schemas.microsoft.com/office/drawing/2014/main" id="{29B2B9CC-FAC6-7421-3098-C7EC6B71B23C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Prostokąt 3">
            <a:hlinkClick r:id="rId7"/>
            <a:extLst>
              <a:ext uri="{FF2B5EF4-FFF2-40B4-BE49-F238E27FC236}">
                <a16:creationId xmlns:a16="http://schemas.microsoft.com/office/drawing/2014/main" id="{8A370067-F92C-A6FC-E727-111FEAFD4A3A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E748-B80D-1602-2ACB-A0757692116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 dirty="0"/>
              <a:t>Dyspensery do wody BRITA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453E5-B462-C857-D0CF-BB7E4206EB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/>
        <p:txBody>
          <a:bodyPr/>
          <a:lstStyle/>
          <a:p>
            <a:r>
              <a:rPr lang="pl-PL" dirty="0"/>
              <a:t>Co nas wyróżnia?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8548-4C52-E796-5042-635E34BD3E5C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pPr defTabSz="1134405">
              <a:buClrTx/>
            </a:pPr>
            <a:fld id="{B7370161-C519-46C5-9029-2C439855FB59}" type="datetime1">
              <a:rPr lang="en-GB" kern="1200">
                <a:solidFill>
                  <a:srgbClr val="FFFFFF"/>
                </a:solidFill>
                <a:ea typeface="+mn-ea"/>
                <a:cs typeface="+mn-cs"/>
              </a:rPr>
              <a:pPr defTabSz="1134405">
                <a:buClrTx/>
              </a:pPr>
              <a:t>03/02/2025</a:t>
            </a:fld>
            <a:endParaRPr lang="en-GB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6ABB3-6EAC-B981-D111-495134B1FF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defTabSz="1134405">
              <a:buClrTx/>
            </a:pPr>
            <a:r>
              <a:rPr lang="en-GB" kern="1200">
                <a:solidFill>
                  <a:srgbClr val="FFFFFF"/>
                </a:solidFill>
                <a:ea typeface="+mn-ea"/>
                <a:cs typeface="+mn-cs"/>
              </a:rPr>
              <a:t>BRITA | Presentation title</a:t>
            </a:r>
            <a:endParaRPr lang="en-GB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B39C-D74E-D53C-9957-0245A29E40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pPr defTabSz="1134405">
              <a:buClrTx/>
            </a:pPr>
            <a:fld id="{7E888711-24A8-49B4-85DB-3DA764D1E55A}" type="slidenum">
              <a:rPr lang="en-GB" kern="1200">
                <a:solidFill>
                  <a:srgbClr val="FFFFFF"/>
                </a:solidFill>
                <a:ea typeface="+mn-ea"/>
                <a:cs typeface="+mn-cs"/>
              </a:rPr>
              <a:pPr defTabSz="1134405">
                <a:buClrTx/>
              </a:pPr>
              <a:t>6</a:t>
            </a:fld>
            <a:endParaRPr lang="en-GB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579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9" name="Google Shape;2379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7715" y="1787322"/>
            <a:ext cx="2965424" cy="371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0" name="Google Shape;2380;p89" descr="Ein Bild, das Design enthält.&#10;&#10;Automatisch generierte Beschreibung mit geringer Zuverlässigkei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9103" y="4361606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1" name="Google Shape;2381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65707" y="0"/>
            <a:ext cx="7559993" cy="8506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2" name="Google Shape;2382;p89"/>
          <p:cNvGrpSpPr/>
          <p:nvPr/>
        </p:nvGrpSpPr>
        <p:grpSpPr>
          <a:xfrm>
            <a:off x="3316001" y="1939487"/>
            <a:ext cx="936627" cy="304161"/>
            <a:chOff x="3316001" y="1939487"/>
            <a:chExt cx="936627" cy="304161"/>
          </a:xfrm>
        </p:grpSpPr>
        <p:sp>
          <p:nvSpPr>
            <p:cNvPr id="2383" name="Google Shape;2383;p89"/>
            <p:cNvSpPr/>
            <p:nvPr/>
          </p:nvSpPr>
          <p:spPr>
            <a:xfrm>
              <a:off x="3331243" y="1954723"/>
              <a:ext cx="921385" cy="288925"/>
            </a:xfrm>
            <a:custGeom>
              <a:avLst/>
              <a:gdLst/>
              <a:ahLst/>
              <a:cxnLst/>
              <a:rect l="l" t="t" r="r" b="b"/>
              <a:pathLst>
                <a:path w="921385" h="288925" extrusionOk="0">
                  <a:moveTo>
                    <a:pt x="920762" y="288696"/>
                  </a:moveTo>
                  <a:lnTo>
                    <a:pt x="0" y="288696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84" name="Google Shape;2384;p89"/>
            <p:cNvSpPr/>
            <p:nvPr/>
          </p:nvSpPr>
          <p:spPr>
            <a:xfrm>
              <a:off x="3316001" y="193948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385" name="Google Shape;2385;p89"/>
          <p:cNvGrpSpPr/>
          <p:nvPr/>
        </p:nvGrpSpPr>
        <p:grpSpPr>
          <a:xfrm>
            <a:off x="1988472" y="2349678"/>
            <a:ext cx="627627" cy="30480"/>
            <a:chOff x="1988472" y="2349678"/>
            <a:chExt cx="627627" cy="30480"/>
          </a:xfrm>
        </p:grpSpPr>
        <p:sp>
          <p:nvSpPr>
            <p:cNvPr id="2386" name="Google Shape;2386;p89"/>
            <p:cNvSpPr/>
            <p:nvPr/>
          </p:nvSpPr>
          <p:spPr>
            <a:xfrm>
              <a:off x="1988472" y="2364918"/>
              <a:ext cx="612775" cy="0"/>
            </a:xfrm>
            <a:custGeom>
              <a:avLst/>
              <a:gdLst/>
              <a:ahLst/>
              <a:cxnLst/>
              <a:rect l="l" t="t" r="r" b="b"/>
              <a:pathLst>
                <a:path w="612775" h="120000" extrusionOk="0">
                  <a:moveTo>
                    <a:pt x="0" y="0"/>
                  </a:moveTo>
                  <a:lnTo>
                    <a:pt x="612381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87" name="Google Shape;2387;p89"/>
            <p:cNvSpPr/>
            <p:nvPr/>
          </p:nvSpPr>
          <p:spPr>
            <a:xfrm>
              <a:off x="2585619" y="234967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388" name="Google Shape;2388;p89"/>
          <p:cNvGrpSpPr/>
          <p:nvPr/>
        </p:nvGrpSpPr>
        <p:grpSpPr>
          <a:xfrm>
            <a:off x="1988472" y="3628825"/>
            <a:ext cx="675732" cy="30480"/>
            <a:chOff x="1988472" y="3628825"/>
            <a:chExt cx="675732" cy="30480"/>
          </a:xfrm>
        </p:grpSpPr>
        <p:sp>
          <p:nvSpPr>
            <p:cNvPr id="2389" name="Google Shape;2389;p89"/>
            <p:cNvSpPr/>
            <p:nvPr/>
          </p:nvSpPr>
          <p:spPr>
            <a:xfrm>
              <a:off x="1988472" y="3644065"/>
              <a:ext cx="661035" cy="0"/>
            </a:xfrm>
            <a:custGeom>
              <a:avLst/>
              <a:gdLst/>
              <a:ahLst/>
              <a:cxnLst/>
              <a:rect l="l" t="t" r="r" b="b"/>
              <a:pathLst>
                <a:path w="661035" h="120000" extrusionOk="0">
                  <a:moveTo>
                    <a:pt x="0" y="0"/>
                  </a:moveTo>
                  <a:lnTo>
                    <a:pt x="660488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90" name="Google Shape;2390;p89"/>
            <p:cNvSpPr/>
            <p:nvPr/>
          </p:nvSpPr>
          <p:spPr>
            <a:xfrm>
              <a:off x="2633724" y="3628825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391" name="Google Shape;2391;p89"/>
          <p:cNvGrpSpPr/>
          <p:nvPr/>
        </p:nvGrpSpPr>
        <p:grpSpPr>
          <a:xfrm>
            <a:off x="0" y="5571007"/>
            <a:ext cx="7560309" cy="2936240"/>
            <a:chOff x="0" y="5571007"/>
            <a:chExt cx="7560309" cy="2936240"/>
          </a:xfrm>
        </p:grpSpPr>
        <p:sp>
          <p:nvSpPr>
            <p:cNvPr id="2392" name="Google Shape;2392;p89"/>
            <p:cNvSpPr/>
            <p:nvPr/>
          </p:nvSpPr>
          <p:spPr>
            <a:xfrm>
              <a:off x="0" y="5571007"/>
              <a:ext cx="7560309" cy="2936240"/>
            </a:xfrm>
            <a:custGeom>
              <a:avLst/>
              <a:gdLst/>
              <a:ahLst/>
              <a:cxnLst/>
              <a:rect l="l" t="t" r="r" b="b"/>
              <a:pathLst>
                <a:path w="7560309" h="2936240" extrusionOk="0">
                  <a:moveTo>
                    <a:pt x="7559992" y="0"/>
                  </a:moveTo>
                  <a:lnTo>
                    <a:pt x="0" y="0"/>
                  </a:lnTo>
                  <a:lnTo>
                    <a:pt x="0" y="2935795"/>
                  </a:lnTo>
                  <a:lnTo>
                    <a:pt x="7559992" y="2935795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93" name="Google Shape;2393;p89"/>
            <p:cNvSpPr/>
            <p:nvPr/>
          </p:nvSpPr>
          <p:spPr>
            <a:xfrm>
              <a:off x="899999" y="6594847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94" name="Google Shape;2394;p89"/>
            <p:cNvSpPr/>
            <p:nvPr/>
          </p:nvSpPr>
          <p:spPr>
            <a:xfrm>
              <a:off x="2764671" y="6594847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95" name="Google Shape;2395;p89"/>
            <p:cNvSpPr/>
            <p:nvPr/>
          </p:nvSpPr>
          <p:spPr>
            <a:xfrm>
              <a:off x="899999" y="6813444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96" name="Google Shape;2396;p89"/>
            <p:cNvSpPr/>
            <p:nvPr/>
          </p:nvSpPr>
          <p:spPr>
            <a:xfrm>
              <a:off x="2764671" y="6813444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97" name="Google Shape;2397;p89"/>
            <p:cNvSpPr/>
            <p:nvPr/>
          </p:nvSpPr>
          <p:spPr>
            <a:xfrm>
              <a:off x="899999" y="7184443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98" name="Google Shape;2398;p89"/>
            <p:cNvSpPr/>
            <p:nvPr/>
          </p:nvSpPr>
          <p:spPr>
            <a:xfrm>
              <a:off x="2764671" y="7184443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399" name="Google Shape;2399;p89"/>
            <p:cNvSpPr/>
            <p:nvPr/>
          </p:nvSpPr>
          <p:spPr>
            <a:xfrm>
              <a:off x="899999" y="7403042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400" name="Google Shape;2400;p89"/>
            <p:cNvSpPr/>
            <p:nvPr/>
          </p:nvSpPr>
          <p:spPr>
            <a:xfrm>
              <a:off x="2764671" y="7403042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2401" name="Google Shape;2401;p89"/>
          <p:cNvSpPr txBox="1"/>
          <p:nvPr/>
        </p:nvSpPr>
        <p:spPr>
          <a:xfrm>
            <a:off x="2813443" y="6396645"/>
            <a:ext cx="83820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425 / 750 ml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02" name="Google Shape;2402;p89"/>
          <p:cNvSpPr txBox="1"/>
          <p:nvPr/>
        </p:nvSpPr>
        <p:spPr>
          <a:xfrm>
            <a:off x="952656" y="6615225"/>
            <a:ext cx="812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Materiał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2403" name="Google Shape;2403;p89"/>
          <p:cNvSpPr txBox="1"/>
          <p:nvPr/>
        </p:nvSpPr>
        <p:spPr>
          <a:xfrm>
            <a:off x="2813453" y="6615225"/>
            <a:ext cx="124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Szkło powlekane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04" name="Google Shape;2404;p89"/>
          <p:cNvSpPr txBox="1"/>
          <p:nvPr/>
        </p:nvSpPr>
        <p:spPr>
          <a:xfrm>
            <a:off x="952663" y="6909975"/>
            <a:ext cx="6276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Korek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05" name="Google Shape;2405;p89"/>
          <p:cNvSpPr txBox="1"/>
          <p:nvPr/>
        </p:nvSpPr>
        <p:spPr>
          <a:xfrm>
            <a:off x="2813451" y="6833050"/>
            <a:ext cx="367136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1125" lvl="0" indent="-9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Kolor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: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biały/niebieski</a:t>
            </a:r>
            <a:endParaRPr sz="1000" dirty="0">
              <a:latin typeface="Gotham Book" pitchFamily="50" charset="0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Dostępne z ikonami wody gazowanej i niegazowanej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06" name="Google Shape;2406;p89"/>
          <p:cNvSpPr txBox="1"/>
          <p:nvPr/>
        </p:nvSpPr>
        <p:spPr>
          <a:xfrm>
            <a:off x="952639" y="7204747"/>
            <a:ext cx="1855406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Min. wielkość zamówienia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07" name="Google Shape;2407;p89"/>
          <p:cNvSpPr txBox="1"/>
          <p:nvPr/>
        </p:nvSpPr>
        <p:spPr>
          <a:xfrm>
            <a:off x="2813443" y="7204747"/>
            <a:ext cx="3360458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20 standardowych lub spersonalizowanych butelek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08" name="Google Shape;2408;p89"/>
          <p:cNvSpPr txBox="1"/>
          <p:nvPr/>
        </p:nvSpPr>
        <p:spPr>
          <a:xfrm>
            <a:off x="952638" y="7423314"/>
            <a:ext cx="1632981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Spersonalizowany nadruk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09" name="Google Shape;2409;p89"/>
          <p:cNvSpPr txBox="1"/>
          <p:nvPr/>
        </p:nvSpPr>
        <p:spPr>
          <a:xfrm>
            <a:off x="2813442" y="7423314"/>
            <a:ext cx="377023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Maks. 4 kolory (z możliwością mycia w zmywarce)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2410" name="Google Shape;2410;p89"/>
          <p:cNvSpPr txBox="1"/>
          <p:nvPr/>
        </p:nvSpPr>
        <p:spPr>
          <a:xfrm>
            <a:off x="887300" y="5867500"/>
            <a:ext cx="19863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Butelka Swing</a:t>
            </a:r>
            <a:endParaRPr sz="2000" dirty="0">
              <a:latin typeface="Gotham Book" pitchFamily="50" charset="0"/>
              <a:sym typeface="Arial"/>
            </a:endParaRPr>
          </a:p>
          <a:p>
            <a:pPr marL="77470" lvl="0" indent="0" algn="l" rtl="0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Rozmiary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11" name="Google Shape;2411;p89"/>
          <p:cNvSpPr txBox="1"/>
          <p:nvPr/>
        </p:nvSpPr>
        <p:spPr>
          <a:xfrm>
            <a:off x="887299" y="2254343"/>
            <a:ext cx="9759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Higieniczna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zatyczka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obrotowa</a:t>
            </a:r>
            <a:endParaRPr lang="en-US"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2412" name="Google Shape;2412;p89"/>
          <p:cNvSpPr txBox="1"/>
          <p:nvPr/>
        </p:nvSpPr>
        <p:spPr>
          <a:xfrm>
            <a:off x="694790" y="3533487"/>
            <a:ext cx="1155810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r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Eleganckie wzornictwo – idealnie sprawdza się w hotelarstwie</a:t>
            </a:r>
          </a:p>
        </p:txBody>
      </p:sp>
      <p:sp>
        <p:nvSpPr>
          <p:cNvPr id="2413" name="Google Shape;2413;p89"/>
          <p:cNvSpPr txBox="1"/>
          <p:nvPr/>
        </p:nvSpPr>
        <p:spPr>
          <a:xfrm>
            <a:off x="4370025" y="2131025"/>
            <a:ext cx="1803876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Ikony rodzaju wody</a:t>
            </a:r>
          </a:p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niegazowana lub gazowana</a:t>
            </a:r>
          </a:p>
        </p:txBody>
      </p:sp>
      <p:sp>
        <p:nvSpPr>
          <p:cNvPr id="2414" name="Google Shape;2414;p89"/>
          <p:cNvSpPr txBox="1"/>
          <p:nvPr/>
        </p:nvSpPr>
        <p:spPr>
          <a:xfrm>
            <a:off x="4664687" y="4764117"/>
            <a:ext cx="1509213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Obszar z możliwością 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personalizacji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15" name="Google Shape;2415;p89"/>
          <p:cNvSpPr txBox="1"/>
          <p:nvPr/>
        </p:nvSpPr>
        <p:spPr>
          <a:xfrm>
            <a:off x="887300" y="260000"/>
            <a:ext cx="14229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16" name="Google Shape;2416;p89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2417" name="Google Shape;2417;p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  <a:effectLst>
            <a:outerShdw blurRad="38100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18" name="Google Shape;2418;p89" descr="Ein Bild, das Symbol, Kreis enthält.&#10;&#10;Automatisch generierte Beschreibu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5214" y="2657173"/>
            <a:ext cx="383769" cy="38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9" name="Google Shape;2419;p8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9346" y="2657173"/>
            <a:ext cx="383769" cy="383769"/>
          </a:xfrm>
          <a:prstGeom prst="rect">
            <a:avLst/>
          </a:prstGeom>
          <a:noFill/>
          <a:ln>
            <a:noFill/>
          </a:ln>
        </p:spPr>
      </p:pic>
      <p:sp>
        <p:nvSpPr>
          <p:cNvPr id="2422" name="Google Shape;2422;p89"/>
          <p:cNvSpPr txBox="1"/>
          <p:nvPr/>
        </p:nvSpPr>
        <p:spPr>
          <a:xfrm>
            <a:off x="895401" y="1310850"/>
            <a:ext cx="527850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Promuj swoją firmę personalizując stylowe butelki BRITA </a:t>
            </a:r>
          </a:p>
        </p:txBody>
      </p:sp>
      <p:sp>
        <p:nvSpPr>
          <p:cNvPr id="2423" name="Google Shape;2423;p89"/>
          <p:cNvSpPr txBox="1">
            <a:spLocks noGrp="1"/>
          </p:cNvSpPr>
          <p:nvPr>
            <p:ph type="title"/>
          </p:nvPr>
        </p:nvSpPr>
        <p:spPr>
          <a:xfrm>
            <a:off x="879394" y="630841"/>
            <a:ext cx="656280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dirty="0">
                <a:latin typeface="Gotham Book" pitchFamily="50" charset="0"/>
              </a:rPr>
              <a:t>Szklane butelki </a:t>
            </a:r>
            <a:r>
              <a:rPr lang="en-US" sz="3200" dirty="0">
                <a:latin typeface="Gotham Book" pitchFamily="50" charset="0"/>
              </a:rPr>
              <a:t>BRITA</a:t>
            </a:r>
            <a:endParaRPr dirty="0">
              <a:latin typeface="Gotham Book" pitchFamily="50" charset="0"/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CBBA8FCE-8A81-A097-D602-25F140E186F1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9"/>
            <a:extLst>
              <a:ext uri="{FF2B5EF4-FFF2-40B4-BE49-F238E27FC236}">
                <a16:creationId xmlns:a16="http://schemas.microsoft.com/office/drawing/2014/main" id="{0766C410-7090-FBA0-40D6-66505AC91C98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8" name="Google Shape;2428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22250" y="4369929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7836" y="4427875"/>
            <a:ext cx="355600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0" name="Google Shape;2430;p90"/>
          <p:cNvSpPr/>
          <p:nvPr/>
        </p:nvSpPr>
        <p:spPr>
          <a:xfrm>
            <a:off x="13031815" y="2872870"/>
            <a:ext cx="307984" cy="307984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0D56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Gotham Book" pitchFamily="50" charset="0"/>
            </a:endParaRPr>
          </a:p>
        </p:txBody>
      </p:sp>
      <p:sp>
        <p:nvSpPr>
          <p:cNvPr id="2431" name="Google Shape;2431;p90"/>
          <p:cNvSpPr/>
          <p:nvPr/>
        </p:nvSpPr>
        <p:spPr>
          <a:xfrm>
            <a:off x="13433510" y="2872870"/>
            <a:ext cx="307984" cy="307984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82B7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Gotham Book" pitchFamily="50" charset="0"/>
            </a:endParaRPr>
          </a:p>
        </p:txBody>
      </p:sp>
      <p:sp>
        <p:nvSpPr>
          <p:cNvPr id="2432" name="Google Shape;2432;p90"/>
          <p:cNvSpPr/>
          <p:nvPr/>
        </p:nvSpPr>
        <p:spPr>
          <a:xfrm>
            <a:off x="0" y="5570477"/>
            <a:ext cx="15125699" cy="2936240"/>
          </a:xfrm>
          <a:custGeom>
            <a:avLst/>
            <a:gdLst/>
            <a:ahLst/>
            <a:cxnLst/>
            <a:rect l="l" t="t" r="r" b="b"/>
            <a:pathLst>
              <a:path w="15120619" h="2936240" extrusionOk="0">
                <a:moveTo>
                  <a:pt x="15120010" y="0"/>
                </a:moveTo>
                <a:lnTo>
                  <a:pt x="0" y="0"/>
                </a:lnTo>
                <a:lnTo>
                  <a:pt x="0" y="2935795"/>
                </a:lnTo>
                <a:lnTo>
                  <a:pt x="15120010" y="2935795"/>
                </a:lnTo>
                <a:lnTo>
                  <a:pt x="1512001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Gotham Book" pitchFamily="50" charset="0"/>
            </a:endParaRPr>
          </a:p>
        </p:txBody>
      </p:sp>
      <p:pic>
        <p:nvPicPr>
          <p:cNvPr id="2433" name="Google Shape;2433;p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2016" y="1940471"/>
            <a:ext cx="1999033" cy="343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4" name="Google Shape;2434;p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23363" y="2166519"/>
            <a:ext cx="2217447" cy="3142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5" name="Google Shape;2435;p90"/>
          <p:cNvGrpSpPr/>
          <p:nvPr/>
        </p:nvGrpSpPr>
        <p:grpSpPr>
          <a:xfrm>
            <a:off x="8758899" y="6594847"/>
            <a:ext cx="5461312" cy="0"/>
            <a:chOff x="8758899" y="6594847"/>
            <a:chExt cx="5461312" cy="0"/>
          </a:xfrm>
        </p:grpSpPr>
        <p:sp>
          <p:nvSpPr>
            <p:cNvPr id="2436" name="Google Shape;2436;p90"/>
            <p:cNvSpPr/>
            <p:nvPr/>
          </p:nvSpPr>
          <p:spPr>
            <a:xfrm>
              <a:off x="8758899" y="6594847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Gotham Book" pitchFamily="50" charset="0"/>
              </a:endParaRPr>
            </a:p>
          </p:txBody>
        </p:sp>
        <p:sp>
          <p:nvSpPr>
            <p:cNvPr id="2437" name="Google Shape;2437;p90"/>
            <p:cNvSpPr/>
            <p:nvPr/>
          </p:nvSpPr>
          <p:spPr>
            <a:xfrm>
              <a:off x="10623571" y="6594847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Gotham Book" pitchFamily="50" charset="0"/>
              </a:endParaRPr>
            </a:p>
          </p:txBody>
        </p:sp>
      </p:grpSp>
      <p:grpSp>
        <p:nvGrpSpPr>
          <p:cNvPr id="2438" name="Google Shape;2438;p90"/>
          <p:cNvGrpSpPr/>
          <p:nvPr/>
        </p:nvGrpSpPr>
        <p:grpSpPr>
          <a:xfrm>
            <a:off x="8758899" y="6813445"/>
            <a:ext cx="5461312" cy="0"/>
            <a:chOff x="8758899" y="6813445"/>
            <a:chExt cx="5461312" cy="0"/>
          </a:xfrm>
        </p:grpSpPr>
        <p:sp>
          <p:nvSpPr>
            <p:cNvPr id="2439" name="Google Shape;2439;p90"/>
            <p:cNvSpPr/>
            <p:nvPr/>
          </p:nvSpPr>
          <p:spPr>
            <a:xfrm>
              <a:off x="8758899" y="6813445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Gotham Book" pitchFamily="50" charset="0"/>
              </a:endParaRPr>
            </a:p>
          </p:txBody>
        </p:sp>
        <p:sp>
          <p:nvSpPr>
            <p:cNvPr id="2440" name="Google Shape;2440;p90"/>
            <p:cNvSpPr/>
            <p:nvPr/>
          </p:nvSpPr>
          <p:spPr>
            <a:xfrm>
              <a:off x="10623571" y="6813445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Gotham Book" pitchFamily="50" charset="0"/>
              </a:endParaRPr>
            </a:p>
          </p:txBody>
        </p:sp>
      </p:grpSp>
      <p:grpSp>
        <p:nvGrpSpPr>
          <p:cNvPr id="2441" name="Google Shape;2441;p90"/>
          <p:cNvGrpSpPr/>
          <p:nvPr/>
        </p:nvGrpSpPr>
        <p:grpSpPr>
          <a:xfrm>
            <a:off x="8758899" y="7184443"/>
            <a:ext cx="5461312" cy="0"/>
            <a:chOff x="8758899" y="7184443"/>
            <a:chExt cx="5461312" cy="0"/>
          </a:xfrm>
        </p:grpSpPr>
        <p:sp>
          <p:nvSpPr>
            <p:cNvPr id="2442" name="Google Shape;2442;p90"/>
            <p:cNvSpPr/>
            <p:nvPr/>
          </p:nvSpPr>
          <p:spPr>
            <a:xfrm>
              <a:off x="8758899" y="7184443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Gotham Book" pitchFamily="50" charset="0"/>
              </a:endParaRPr>
            </a:p>
          </p:txBody>
        </p:sp>
        <p:sp>
          <p:nvSpPr>
            <p:cNvPr id="2443" name="Google Shape;2443;p90"/>
            <p:cNvSpPr/>
            <p:nvPr/>
          </p:nvSpPr>
          <p:spPr>
            <a:xfrm>
              <a:off x="10623571" y="7184443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Gotham Book" pitchFamily="50" charset="0"/>
              </a:endParaRPr>
            </a:p>
          </p:txBody>
        </p:sp>
      </p:grpSp>
      <p:grpSp>
        <p:nvGrpSpPr>
          <p:cNvPr id="2444" name="Google Shape;2444;p90"/>
          <p:cNvGrpSpPr/>
          <p:nvPr/>
        </p:nvGrpSpPr>
        <p:grpSpPr>
          <a:xfrm>
            <a:off x="8758899" y="7540202"/>
            <a:ext cx="5461312" cy="0"/>
            <a:chOff x="8758899" y="7403042"/>
            <a:chExt cx="5461312" cy="0"/>
          </a:xfrm>
        </p:grpSpPr>
        <p:sp>
          <p:nvSpPr>
            <p:cNvPr id="2445" name="Google Shape;2445;p90"/>
            <p:cNvSpPr/>
            <p:nvPr/>
          </p:nvSpPr>
          <p:spPr>
            <a:xfrm>
              <a:off x="8758899" y="7403042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Gotham Book" pitchFamily="50" charset="0"/>
              </a:endParaRPr>
            </a:p>
          </p:txBody>
        </p:sp>
        <p:sp>
          <p:nvSpPr>
            <p:cNvPr id="2446" name="Google Shape;2446;p90"/>
            <p:cNvSpPr/>
            <p:nvPr/>
          </p:nvSpPr>
          <p:spPr>
            <a:xfrm>
              <a:off x="10623571" y="7403042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Gotham Book" pitchFamily="50" charset="0"/>
              </a:endParaRPr>
            </a:p>
          </p:txBody>
        </p:sp>
      </p:grpSp>
      <p:sp>
        <p:nvSpPr>
          <p:cNvPr id="2447" name="Google Shape;2447;p90"/>
          <p:cNvSpPr txBox="1"/>
          <p:nvPr/>
        </p:nvSpPr>
        <p:spPr>
          <a:xfrm>
            <a:off x="10672343" y="6396645"/>
            <a:ext cx="56388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1,000 ml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48" name="Google Shape;2448;p90"/>
          <p:cNvSpPr txBox="1"/>
          <p:nvPr/>
        </p:nvSpPr>
        <p:spPr>
          <a:xfrm>
            <a:off x="8811539" y="6615213"/>
            <a:ext cx="525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Materia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ł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49" name="Google Shape;2449;p90"/>
          <p:cNvSpPr txBox="1"/>
          <p:nvPr/>
        </p:nvSpPr>
        <p:spPr>
          <a:xfrm>
            <a:off x="10672355" y="6615225"/>
            <a:ext cx="14631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000" dirty="0">
                <a:solidFill>
                  <a:schemeClr val="lt1"/>
                </a:solidFill>
                <a:latin typeface="Gotham Book" pitchFamily="50" charset="0"/>
              </a:rPr>
              <a:t>Szkło powlekane</a:t>
            </a:r>
            <a:endParaRPr sz="1000" dirty="0">
              <a:solidFill>
                <a:schemeClr val="dk1"/>
              </a:solidFill>
              <a:latin typeface="Gotham Book" pitchFamily="50" charset="0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Gotham Book" pitchFamily="50" charset="0"/>
            </a:endParaRPr>
          </a:p>
        </p:txBody>
      </p:sp>
      <p:sp>
        <p:nvSpPr>
          <p:cNvPr id="2450" name="Google Shape;2450;p90"/>
          <p:cNvSpPr txBox="1"/>
          <p:nvPr/>
        </p:nvSpPr>
        <p:spPr>
          <a:xfrm>
            <a:off x="8811583" y="6909975"/>
            <a:ext cx="11436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Uszczelka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51" name="Google Shape;2451;p90"/>
          <p:cNvSpPr txBox="1"/>
          <p:nvPr/>
        </p:nvSpPr>
        <p:spPr>
          <a:xfrm>
            <a:off x="10672353" y="6833775"/>
            <a:ext cx="25569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1125" lvl="0" indent="-9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C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olor: biała porcelana</a:t>
            </a:r>
            <a:endParaRPr sz="1000" dirty="0">
              <a:latin typeface="Gotham Book" pitchFamily="50" charset="0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Kolor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uszczelki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: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niebieska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lub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zielona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52" name="Google Shape;2452;p90"/>
          <p:cNvSpPr txBox="1"/>
          <p:nvPr/>
        </p:nvSpPr>
        <p:spPr>
          <a:xfrm>
            <a:off x="8811539" y="7204747"/>
            <a:ext cx="154305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Min. wielkość zamówienia</a:t>
            </a:r>
            <a:endParaRPr lang="en-US" sz="1000" dirty="0">
              <a:latin typeface="Gotham Book" pitchFamily="50" charset="0"/>
              <a:sym typeface="Arial"/>
            </a:endParaRPr>
          </a:p>
        </p:txBody>
      </p:sp>
      <p:sp>
        <p:nvSpPr>
          <p:cNvPr id="2453" name="Google Shape;2453;p90"/>
          <p:cNvSpPr txBox="1"/>
          <p:nvPr/>
        </p:nvSpPr>
        <p:spPr>
          <a:xfrm>
            <a:off x="10672352" y="7204750"/>
            <a:ext cx="3678723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20 standardowych lub spersonalizowanych butelek BRITA Classic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54" name="Google Shape;2454;p90"/>
          <p:cNvSpPr txBox="1"/>
          <p:nvPr/>
        </p:nvSpPr>
        <p:spPr>
          <a:xfrm>
            <a:off x="8811538" y="7571904"/>
            <a:ext cx="1715492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Spersonalizowany nadruk</a:t>
            </a:r>
            <a:endParaRPr lang="en-US" sz="1000" dirty="0">
              <a:latin typeface="Gotham Book" pitchFamily="50" charset="0"/>
              <a:sym typeface="Arial"/>
            </a:endParaRPr>
          </a:p>
        </p:txBody>
      </p:sp>
      <p:sp>
        <p:nvSpPr>
          <p:cNvPr id="2455" name="Google Shape;2455;p90"/>
          <p:cNvSpPr txBox="1"/>
          <p:nvPr/>
        </p:nvSpPr>
        <p:spPr>
          <a:xfrm>
            <a:off x="10672352" y="7571915"/>
            <a:ext cx="3234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Maks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. 4 kolory (z możliwością mycia w zmywarce)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56" name="Google Shape;2456;p90"/>
          <p:cNvSpPr txBox="1"/>
          <p:nvPr/>
        </p:nvSpPr>
        <p:spPr>
          <a:xfrm>
            <a:off x="8746200" y="5867500"/>
            <a:ext cx="22173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Butelka Classic</a:t>
            </a:r>
            <a:endParaRPr sz="2000" dirty="0">
              <a:latin typeface="Gotham Book" pitchFamily="50" charset="0"/>
              <a:sym typeface="Arial"/>
            </a:endParaRPr>
          </a:p>
          <a:p>
            <a:pPr marL="77470" lvl="0" indent="0" algn="l" rtl="0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Rozmiary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2457" name="Google Shape;2457;p90"/>
          <p:cNvGrpSpPr/>
          <p:nvPr/>
        </p:nvGrpSpPr>
        <p:grpSpPr>
          <a:xfrm>
            <a:off x="11624902" y="2056487"/>
            <a:ext cx="1251587" cy="250187"/>
            <a:chOff x="11624902" y="2056487"/>
            <a:chExt cx="1251587" cy="250187"/>
          </a:xfrm>
        </p:grpSpPr>
        <p:sp>
          <p:nvSpPr>
            <p:cNvPr id="2458" name="Google Shape;2458;p90"/>
            <p:cNvSpPr/>
            <p:nvPr/>
          </p:nvSpPr>
          <p:spPr>
            <a:xfrm>
              <a:off x="11640144" y="2071724"/>
              <a:ext cx="1236345" cy="234950"/>
            </a:xfrm>
            <a:custGeom>
              <a:avLst/>
              <a:gdLst/>
              <a:ahLst/>
              <a:cxnLst/>
              <a:rect l="l" t="t" r="r" b="b"/>
              <a:pathLst>
                <a:path w="1236345" h="234950" extrusionOk="0">
                  <a:moveTo>
                    <a:pt x="1235760" y="234696"/>
                  </a:moveTo>
                  <a:lnTo>
                    <a:pt x="0" y="234696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459" name="Google Shape;2459;p90"/>
            <p:cNvSpPr/>
            <p:nvPr/>
          </p:nvSpPr>
          <p:spPr>
            <a:xfrm>
              <a:off x="11624902" y="205648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460" name="Google Shape;2460;p90"/>
          <p:cNvGrpSpPr/>
          <p:nvPr/>
        </p:nvGrpSpPr>
        <p:grpSpPr>
          <a:xfrm>
            <a:off x="9881599" y="3069677"/>
            <a:ext cx="1070399" cy="30480"/>
            <a:chOff x="9881599" y="3069677"/>
            <a:chExt cx="1070399" cy="30480"/>
          </a:xfrm>
        </p:grpSpPr>
        <p:sp>
          <p:nvSpPr>
            <p:cNvPr id="2461" name="Google Shape;2461;p90"/>
            <p:cNvSpPr/>
            <p:nvPr/>
          </p:nvSpPr>
          <p:spPr>
            <a:xfrm>
              <a:off x="9881599" y="3084917"/>
              <a:ext cx="1055370" cy="0"/>
            </a:xfrm>
            <a:custGeom>
              <a:avLst/>
              <a:gdLst/>
              <a:ahLst/>
              <a:cxnLst/>
              <a:rect l="l" t="t" r="r" b="b"/>
              <a:pathLst>
                <a:path w="1055370" h="120000" extrusionOk="0">
                  <a:moveTo>
                    <a:pt x="0" y="0"/>
                  </a:moveTo>
                  <a:lnTo>
                    <a:pt x="105515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462" name="Google Shape;2462;p90"/>
            <p:cNvSpPr/>
            <p:nvPr/>
          </p:nvSpPr>
          <p:spPr>
            <a:xfrm>
              <a:off x="10921518" y="306967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463" name="Google Shape;2463;p90"/>
          <p:cNvGrpSpPr/>
          <p:nvPr/>
        </p:nvGrpSpPr>
        <p:grpSpPr>
          <a:xfrm>
            <a:off x="9766371" y="4078826"/>
            <a:ext cx="1143733" cy="30480"/>
            <a:chOff x="9766371" y="4078826"/>
            <a:chExt cx="1143733" cy="30480"/>
          </a:xfrm>
        </p:grpSpPr>
        <p:sp>
          <p:nvSpPr>
            <p:cNvPr id="2464" name="Google Shape;2464;p90"/>
            <p:cNvSpPr/>
            <p:nvPr/>
          </p:nvSpPr>
          <p:spPr>
            <a:xfrm>
              <a:off x="9766371" y="4094064"/>
              <a:ext cx="1129030" cy="0"/>
            </a:xfrm>
            <a:custGeom>
              <a:avLst/>
              <a:gdLst/>
              <a:ahLst/>
              <a:cxnLst/>
              <a:rect l="l" t="t" r="r" b="b"/>
              <a:pathLst>
                <a:path w="1129029" h="120000" extrusionOk="0">
                  <a:moveTo>
                    <a:pt x="0" y="0"/>
                  </a:moveTo>
                  <a:lnTo>
                    <a:pt x="1128496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465" name="Google Shape;2465;p90"/>
            <p:cNvSpPr/>
            <p:nvPr/>
          </p:nvSpPr>
          <p:spPr>
            <a:xfrm>
              <a:off x="10879624" y="407882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sp>
        <p:nvSpPr>
          <p:cNvPr id="2466" name="Google Shape;2466;p90"/>
          <p:cNvSpPr txBox="1"/>
          <p:nvPr/>
        </p:nvSpPr>
        <p:spPr>
          <a:xfrm>
            <a:off x="8746199" y="2999742"/>
            <a:ext cx="102300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Modny design</a:t>
            </a:r>
            <a:endParaRPr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2467" name="Google Shape;2467;p90"/>
          <p:cNvSpPr txBox="1"/>
          <p:nvPr/>
        </p:nvSpPr>
        <p:spPr>
          <a:xfrm>
            <a:off x="8515350" y="3983484"/>
            <a:ext cx="1285485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Duża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zadruku</a:t>
            </a:r>
            <a:endParaRPr lang="en-US"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2468" name="Google Shape;2468;p90"/>
          <p:cNvSpPr txBox="1"/>
          <p:nvPr/>
        </p:nvSpPr>
        <p:spPr>
          <a:xfrm>
            <a:off x="13011874" y="2180075"/>
            <a:ext cx="1623731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Rozróżnienie rodzaju wody niebieską lub zieloną uszczelką</a:t>
            </a:r>
          </a:p>
        </p:txBody>
      </p:sp>
      <p:sp>
        <p:nvSpPr>
          <p:cNvPr id="2469" name="Google Shape;2469;p90"/>
          <p:cNvSpPr txBox="1"/>
          <p:nvPr/>
        </p:nvSpPr>
        <p:spPr>
          <a:xfrm>
            <a:off x="13311468" y="4731641"/>
            <a:ext cx="1623732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Obszar z możliwością personalizacji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2470" name="Google Shape;2470;p90"/>
          <p:cNvSpPr txBox="1"/>
          <p:nvPr/>
        </p:nvSpPr>
        <p:spPr>
          <a:xfrm>
            <a:off x="895393" y="1310839"/>
            <a:ext cx="483870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Promuj swoją firmę personalizując stylowe butelki BRITA </a:t>
            </a:r>
          </a:p>
        </p:txBody>
      </p:sp>
      <p:grpSp>
        <p:nvGrpSpPr>
          <p:cNvPr id="2471" name="Google Shape;2471;p90"/>
          <p:cNvGrpSpPr/>
          <p:nvPr/>
        </p:nvGrpSpPr>
        <p:grpSpPr>
          <a:xfrm>
            <a:off x="904199" y="6594847"/>
            <a:ext cx="5461296" cy="0"/>
            <a:chOff x="904199" y="6594847"/>
            <a:chExt cx="5461296" cy="0"/>
          </a:xfrm>
        </p:grpSpPr>
        <p:sp>
          <p:nvSpPr>
            <p:cNvPr id="2472" name="Google Shape;2472;p90"/>
            <p:cNvSpPr/>
            <p:nvPr/>
          </p:nvSpPr>
          <p:spPr>
            <a:xfrm>
              <a:off x="904199" y="6594847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473" name="Google Shape;2473;p90"/>
            <p:cNvSpPr/>
            <p:nvPr/>
          </p:nvSpPr>
          <p:spPr>
            <a:xfrm>
              <a:off x="2768855" y="6594847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49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474" name="Google Shape;2474;p90"/>
          <p:cNvGrpSpPr/>
          <p:nvPr/>
        </p:nvGrpSpPr>
        <p:grpSpPr>
          <a:xfrm>
            <a:off x="904199" y="6813445"/>
            <a:ext cx="5461296" cy="0"/>
            <a:chOff x="904199" y="6813445"/>
            <a:chExt cx="5461296" cy="0"/>
          </a:xfrm>
        </p:grpSpPr>
        <p:sp>
          <p:nvSpPr>
            <p:cNvPr id="2475" name="Google Shape;2475;p90"/>
            <p:cNvSpPr/>
            <p:nvPr/>
          </p:nvSpPr>
          <p:spPr>
            <a:xfrm>
              <a:off x="904199" y="6813445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476" name="Google Shape;2476;p90"/>
            <p:cNvSpPr/>
            <p:nvPr/>
          </p:nvSpPr>
          <p:spPr>
            <a:xfrm>
              <a:off x="2768855" y="6813445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49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477" name="Google Shape;2477;p90"/>
          <p:cNvGrpSpPr/>
          <p:nvPr/>
        </p:nvGrpSpPr>
        <p:grpSpPr>
          <a:xfrm>
            <a:off x="904199" y="7032043"/>
            <a:ext cx="5461296" cy="0"/>
            <a:chOff x="904199" y="7032043"/>
            <a:chExt cx="5461296" cy="0"/>
          </a:xfrm>
        </p:grpSpPr>
        <p:sp>
          <p:nvSpPr>
            <p:cNvPr id="2478" name="Google Shape;2478;p90"/>
            <p:cNvSpPr/>
            <p:nvPr/>
          </p:nvSpPr>
          <p:spPr>
            <a:xfrm>
              <a:off x="904199" y="7032043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479" name="Google Shape;2479;p90"/>
            <p:cNvSpPr/>
            <p:nvPr/>
          </p:nvSpPr>
          <p:spPr>
            <a:xfrm>
              <a:off x="2768855" y="7032043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49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480" name="Google Shape;2480;p90"/>
          <p:cNvGrpSpPr/>
          <p:nvPr/>
        </p:nvGrpSpPr>
        <p:grpSpPr>
          <a:xfrm>
            <a:off x="904199" y="7403042"/>
            <a:ext cx="5461296" cy="0"/>
            <a:chOff x="904199" y="7403042"/>
            <a:chExt cx="5461296" cy="0"/>
          </a:xfrm>
        </p:grpSpPr>
        <p:sp>
          <p:nvSpPr>
            <p:cNvPr id="2481" name="Google Shape;2481;p90"/>
            <p:cNvSpPr/>
            <p:nvPr/>
          </p:nvSpPr>
          <p:spPr>
            <a:xfrm>
              <a:off x="904199" y="7403042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482" name="Google Shape;2482;p90"/>
            <p:cNvSpPr/>
            <p:nvPr/>
          </p:nvSpPr>
          <p:spPr>
            <a:xfrm>
              <a:off x="2768855" y="7403042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49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sp>
        <p:nvSpPr>
          <p:cNvPr id="2483" name="Google Shape;2483;p90"/>
          <p:cNvSpPr txBox="1"/>
          <p:nvPr/>
        </p:nvSpPr>
        <p:spPr>
          <a:xfrm>
            <a:off x="2818204" y="6396645"/>
            <a:ext cx="845185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Gotham Book" pitchFamily="50" charset="0"/>
                <a:sym typeface="Arial"/>
              </a:rPr>
              <a:t>350 / 750 ml</a:t>
            </a:r>
            <a:endParaRPr sz="1000">
              <a:latin typeface="Gotham Book" pitchFamily="50" charset="0"/>
              <a:sym typeface="Arial"/>
            </a:endParaRPr>
          </a:p>
        </p:txBody>
      </p:sp>
      <p:sp>
        <p:nvSpPr>
          <p:cNvPr id="2484" name="Google Shape;2484;p90"/>
          <p:cNvSpPr txBox="1"/>
          <p:nvPr/>
        </p:nvSpPr>
        <p:spPr>
          <a:xfrm>
            <a:off x="957400" y="6615213"/>
            <a:ext cx="525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Materiał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85" name="Google Shape;2485;p90"/>
          <p:cNvSpPr txBox="1"/>
          <p:nvPr/>
        </p:nvSpPr>
        <p:spPr>
          <a:xfrm>
            <a:off x="2818198" y="6615225"/>
            <a:ext cx="11436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Szkło powlekane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86" name="Google Shape;2486;p90"/>
          <p:cNvSpPr txBox="1"/>
          <p:nvPr/>
        </p:nvSpPr>
        <p:spPr>
          <a:xfrm>
            <a:off x="957400" y="6833775"/>
            <a:ext cx="837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Gotham Book" pitchFamily="50" charset="0"/>
              </a:rPr>
              <a:t>Nakrętka</a:t>
            </a:r>
            <a:endParaRPr sz="1000">
              <a:latin typeface="Gotham Book" pitchFamily="50" charset="0"/>
              <a:sym typeface="Arial"/>
            </a:endParaRPr>
          </a:p>
        </p:txBody>
      </p:sp>
      <p:sp>
        <p:nvSpPr>
          <p:cNvPr id="2487" name="Google Shape;2487;p90"/>
          <p:cNvSpPr txBox="1"/>
          <p:nvPr/>
        </p:nvSpPr>
        <p:spPr>
          <a:xfrm>
            <a:off x="2818204" y="6833779"/>
            <a:ext cx="2128484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Kolor: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srebrny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czarny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88" name="Google Shape;2488;p90"/>
          <p:cNvSpPr txBox="1"/>
          <p:nvPr/>
        </p:nvSpPr>
        <p:spPr>
          <a:xfrm>
            <a:off x="957400" y="7065047"/>
            <a:ext cx="15432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Min. wielkość zamówienia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89" name="Google Shape;2489;p90"/>
          <p:cNvSpPr txBox="1"/>
          <p:nvPr/>
        </p:nvSpPr>
        <p:spPr>
          <a:xfrm>
            <a:off x="2818204" y="7052347"/>
            <a:ext cx="349591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20 standardowych lub spersonalizowanych butelek BRITA Lounge (+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dodatkowe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20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zakręte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k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)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90" name="Google Shape;2490;p90"/>
          <p:cNvSpPr txBox="1"/>
          <p:nvPr/>
        </p:nvSpPr>
        <p:spPr>
          <a:xfrm>
            <a:off x="957400" y="7423325"/>
            <a:ext cx="1828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Spersonalizowany nadruk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91" name="Google Shape;2491;p90"/>
          <p:cNvSpPr txBox="1"/>
          <p:nvPr/>
        </p:nvSpPr>
        <p:spPr>
          <a:xfrm>
            <a:off x="2818198" y="7423325"/>
            <a:ext cx="3495919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Maks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. 4 kolory (z możliwością mycia w zmywarce)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492" name="Google Shape;2492;p90"/>
          <p:cNvSpPr txBox="1"/>
          <p:nvPr/>
        </p:nvSpPr>
        <p:spPr>
          <a:xfrm>
            <a:off x="891501" y="5867500"/>
            <a:ext cx="26922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Butelka Lounge</a:t>
            </a:r>
            <a:endParaRPr sz="2000" dirty="0">
              <a:latin typeface="Gotham Book" pitchFamily="50" charset="0"/>
              <a:sym typeface="Arial"/>
            </a:endParaRPr>
          </a:p>
          <a:p>
            <a:pPr marL="78105" lvl="0" indent="0" algn="l" rtl="0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Rozmiary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2493" name="Google Shape;2493;p90"/>
          <p:cNvGrpSpPr/>
          <p:nvPr/>
        </p:nvGrpSpPr>
        <p:grpSpPr>
          <a:xfrm>
            <a:off x="3985689" y="2288908"/>
            <a:ext cx="970281" cy="30480"/>
            <a:chOff x="3985689" y="2288908"/>
            <a:chExt cx="970281" cy="30480"/>
          </a:xfrm>
        </p:grpSpPr>
        <p:sp>
          <p:nvSpPr>
            <p:cNvPr id="2494" name="Google Shape;2494;p90"/>
            <p:cNvSpPr/>
            <p:nvPr/>
          </p:nvSpPr>
          <p:spPr>
            <a:xfrm>
              <a:off x="4000930" y="2297232"/>
              <a:ext cx="955040" cy="6985"/>
            </a:xfrm>
            <a:custGeom>
              <a:avLst/>
              <a:gdLst/>
              <a:ahLst/>
              <a:cxnLst/>
              <a:rect l="l" t="t" r="r" b="b"/>
              <a:pathLst>
                <a:path w="955039" h="6985" extrusionOk="0">
                  <a:moveTo>
                    <a:pt x="954519" y="0"/>
                  </a:moveTo>
                  <a:lnTo>
                    <a:pt x="0" y="6921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495" name="Google Shape;2495;p90"/>
            <p:cNvSpPr/>
            <p:nvPr/>
          </p:nvSpPr>
          <p:spPr>
            <a:xfrm>
              <a:off x="3985689" y="228890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496" name="Google Shape;2496;p90"/>
          <p:cNvGrpSpPr/>
          <p:nvPr/>
        </p:nvGrpSpPr>
        <p:grpSpPr>
          <a:xfrm>
            <a:off x="4019024" y="3651890"/>
            <a:ext cx="955041" cy="30480"/>
            <a:chOff x="4019024" y="3651890"/>
            <a:chExt cx="955041" cy="30480"/>
          </a:xfrm>
        </p:grpSpPr>
        <p:sp>
          <p:nvSpPr>
            <p:cNvPr id="2497" name="Google Shape;2497;p90"/>
            <p:cNvSpPr/>
            <p:nvPr/>
          </p:nvSpPr>
          <p:spPr>
            <a:xfrm>
              <a:off x="4034265" y="3667130"/>
              <a:ext cx="939800" cy="0"/>
            </a:xfrm>
            <a:custGeom>
              <a:avLst/>
              <a:gdLst/>
              <a:ahLst/>
              <a:cxnLst/>
              <a:rect l="l" t="t" r="r" b="b"/>
              <a:pathLst>
                <a:path w="939800" h="120000" extrusionOk="0">
                  <a:moveTo>
                    <a:pt x="939723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498" name="Google Shape;2498;p90"/>
            <p:cNvSpPr/>
            <p:nvPr/>
          </p:nvSpPr>
          <p:spPr>
            <a:xfrm>
              <a:off x="4019024" y="365189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499" name="Google Shape;2499;p90"/>
          <p:cNvGrpSpPr/>
          <p:nvPr/>
        </p:nvGrpSpPr>
        <p:grpSpPr>
          <a:xfrm>
            <a:off x="2019477" y="2794077"/>
            <a:ext cx="1032376" cy="30480"/>
            <a:chOff x="2019477" y="2794077"/>
            <a:chExt cx="1032376" cy="30480"/>
          </a:xfrm>
        </p:grpSpPr>
        <p:sp>
          <p:nvSpPr>
            <p:cNvPr id="2500" name="Google Shape;2500;p90"/>
            <p:cNvSpPr/>
            <p:nvPr/>
          </p:nvSpPr>
          <p:spPr>
            <a:xfrm>
              <a:off x="2019477" y="2809317"/>
              <a:ext cx="1017269" cy="0"/>
            </a:xfrm>
            <a:custGeom>
              <a:avLst/>
              <a:gdLst/>
              <a:ahLst/>
              <a:cxnLst/>
              <a:rect l="l" t="t" r="r" b="b"/>
              <a:pathLst>
                <a:path w="1017269" h="120000" extrusionOk="0">
                  <a:moveTo>
                    <a:pt x="0" y="0"/>
                  </a:moveTo>
                  <a:lnTo>
                    <a:pt x="1017130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01" name="Google Shape;2501;p90"/>
            <p:cNvSpPr/>
            <p:nvPr/>
          </p:nvSpPr>
          <p:spPr>
            <a:xfrm>
              <a:off x="3021373" y="279407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02" name="Google Shape;2502;p90"/>
          <p:cNvGrpSpPr/>
          <p:nvPr/>
        </p:nvGrpSpPr>
        <p:grpSpPr>
          <a:xfrm>
            <a:off x="2019477" y="3588509"/>
            <a:ext cx="942375" cy="30480"/>
            <a:chOff x="2019477" y="3588509"/>
            <a:chExt cx="942375" cy="30480"/>
          </a:xfrm>
        </p:grpSpPr>
        <p:sp>
          <p:nvSpPr>
            <p:cNvPr id="2503" name="Google Shape;2503;p90"/>
            <p:cNvSpPr/>
            <p:nvPr/>
          </p:nvSpPr>
          <p:spPr>
            <a:xfrm>
              <a:off x="2019477" y="3603749"/>
              <a:ext cx="927735" cy="0"/>
            </a:xfrm>
            <a:custGeom>
              <a:avLst/>
              <a:gdLst/>
              <a:ahLst/>
              <a:cxnLst/>
              <a:rect l="l" t="t" r="r" b="b"/>
              <a:pathLst>
                <a:path w="927735" h="120000" extrusionOk="0">
                  <a:moveTo>
                    <a:pt x="0" y="0"/>
                  </a:moveTo>
                  <a:lnTo>
                    <a:pt x="927138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04" name="Google Shape;2504;p90"/>
            <p:cNvSpPr/>
            <p:nvPr/>
          </p:nvSpPr>
          <p:spPr>
            <a:xfrm>
              <a:off x="2931372" y="3588509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sp>
        <p:nvSpPr>
          <p:cNvPr id="2505" name="Google Shape;2505;p90"/>
          <p:cNvSpPr txBox="1"/>
          <p:nvPr/>
        </p:nvSpPr>
        <p:spPr>
          <a:xfrm>
            <a:off x="5120224" y="2180101"/>
            <a:ext cx="13392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Rozróżnienie rodzaju wody czarną lub srebrną zakrętką</a:t>
            </a:r>
          </a:p>
        </p:txBody>
      </p:sp>
      <p:sp>
        <p:nvSpPr>
          <p:cNvPr id="2506" name="Google Shape;2506;p90"/>
          <p:cNvSpPr txBox="1"/>
          <p:nvPr/>
        </p:nvSpPr>
        <p:spPr>
          <a:xfrm>
            <a:off x="891505" y="2718200"/>
            <a:ext cx="963900" cy="47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Nowoczesne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ponadczasowe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wzornictwo</a:t>
            </a:r>
            <a:endParaRPr lang="en-US"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2507" name="Google Shape;2507;p90"/>
          <p:cNvSpPr txBox="1"/>
          <p:nvPr/>
        </p:nvSpPr>
        <p:spPr>
          <a:xfrm>
            <a:off x="891505" y="3487185"/>
            <a:ext cx="1064832" cy="91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Stylowy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dodatek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restauracji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barów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salonów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08" name="Google Shape;2508;p90"/>
          <p:cNvSpPr txBox="1"/>
          <p:nvPr/>
        </p:nvSpPr>
        <p:spPr>
          <a:xfrm>
            <a:off x="5120223" y="3558432"/>
            <a:ext cx="1540891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Duża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zadruku</a:t>
            </a:r>
            <a:endParaRPr lang="en-US"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2509" name="Google Shape;2509;p90"/>
          <p:cNvSpPr txBox="1"/>
          <p:nvPr/>
        </p:nvSpPr>
        <p:spPr>
          <a:xfrm>
            <a:off x="5503383" y="4694574"/>
            <a:ext cx="1415612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Obszar z możliwością personalizacji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2510" name="Google Shape;2510;p90"/>
          <p:cNvSpPr txBox="1"/>
          <p:nvPr/>
        </p:nvSpPr>
        <p:spPr>
          <a:xfrm>
            <a:off x="887300" y="260000"/>
            <a:ext cx="1552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11" name="Google Shape;2511;p90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pic>
        <p:nvPicPr>
          <p:cNvPr id="2512" name="Google Shape;2512;p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513" name="Google Shape;2513;p90"/>
          <p:cNvSpPr/>
          <p:nvPr/>
        </p:nvSpPr>
        <p:spPr>
          <a:xfrm>
            <a:off x="5092838" y="2890653"/>
            <a:ext cx="307984" cy="307984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otham Book" pitchFamily="50" charset="0"/>
            </a:endParaRPr>
          </a:p>
        </p:txBody>
      </p:sp>
      <p:sp>
        <p:nvSpPr>
          <p:cNvPr id="2514" name="Google Shape;2514;p90"/>
          <p:cNvSpPr/>
          <p:nvPr/>
        </p:nvSpPr>
        <p:spPr>
          <a:xfrm>
            <a:off x="5474974" y="2900702"/>
            <a:ext cx="307984" cy="307984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otham Book" pitchFamily="50" charset="0"/>
            </a:endParaRPr>
          </a:p>
        </p:txBody>
      </p:sp>
      <p:sp>
        <p:nvSpPr>
          <p:cNvPr id="2517" name="Google Shape;2517;p90"/>
          <p:cNvSpPr txBox="1">
            <a:spLocks noGrp="1"/>
          </p:cNvSpPr>
          <p:nvPr>
            <p:ph type="title"/>
          </p:nvPr>
        </p:nvSpPr>
        <p:spPr>
          <a:xfrm>
            <a:off x="879395" y="630841"/>
            <a:ext cx="60396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dirty="0">
                <a:latin typeface="Gotham Book" pitchFamily="50" charset="0"/>
              </a:rPr>
              <a:t>Szklane butelki </a:t>
            </a:r>
            <a:r>
              <a:rPr lang="en-US" sz="3200" dirty="0">
                <a:latin typeface="Gotham Book" pitchFamily="50" charset="0"/>
              </a:rPr>
              <a:t>BRITA</a:t>
            </a:r>
            <a:endParaRPr dirty="0">
              <a:latin typeface="Gotham Book" pitchFamily="50" charset="0"/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74425602-B333-CCA0-4FA2-9B25A562CD5A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8"/>
            <a:extLst>
              <a:ext uri="{FF2B5EF4-FFF2-40B4-BE49-F238E27FC236}">
                <a16:creationId xmlns:a16="http://schemas.microsoft.com/office/drawing/2014/main" id="{F5D23A2F-B90C-A06F-D005-C999BDB7A1EF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p91"/>
          <p:cNvSpPr/>
          <p:nvPr/>
        </p:nvSpPr>
        <p:spPr>
          <a:xfrm>
            <a:off x="0" y="5560837"/>
            <a:ext cx="15120619" cy="2936240"/>
          </a:xfrm>
          <a:custGeom>
            <a:avLst/>
            <a:gdLst/>
            <a:ahLst/>
            <a:cxnLst/>
            <a:rect l="l" t="t" r="r" b="b"/>
            <a:pathLst>
              <a:path w="15120619" h="2936240" extrusionOk="0">
                <a:moveTo>
                  <a:pt x="15120010" y="0"/>
                </a:moveTo>
                <a:lnTo>
                  <a:pt x="0" y="0"/>
                </a:lnTo>
                <a:lnTo>
                  <a:pt x="0" y="2935795"/>
                </a:lnTo>
                <a:lnTo>
                  <a:pt x="15120010" y="2935795"/>
                </a:lnTo>
                <a:lnTo>
                  <a:pt x="1512001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pic>
        <p:nvPicPr>
          <p:cNvPr id="2523" name="Google Shape;2523;p91" descr="Ein Bild, das Symbol, Krei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7455" y="2657173"/>
            <a:ext cx="383769" cy="38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Google Shape;2524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1587" y="2657173"/>
            <a:ext cx="383769" cy="38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Google Shape;2525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7887" y="2245487"/>
            <a:ext cx="1862713" cy="311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6" name="Google Shape;2526;p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0448" y="1800003"/>
            <a:ext cx="1962605" cy="35082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7" name="Google Shape;2527;p91"/>
          <p:cNvGrpSpPr/>
          <p:nvPr/>
        </p:nvGrpSpPr>
        <p:grpSpPr>
          <a:xfrm>
            <a:off x="8049350" y="6594847"/>
            <a:ext cx="6171226" cy="0"/>
            <a:chOff x="8049350" y="6594847"/>
            <a:chExt cx="6171226" cy="0"/>
          </a:xfrm>
        </p:grpSpPr>
        <p:sp>
          <p:nvSpPr>
            <p:cNvPr id="2528" name="Google Shape;2528;p91"/>
            <p:cNvSpPr/>
            <p:nvPr/>
          </p:nvSpPr>
          <p:spPr>
            <a:xfrm>
              <a:off x="8049350" y="6594847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29" name="Google Shape;2529;p91"/>
            <p:cNvSpPr/>
            <p:nvPr/>
          </p:nvSpPr>
          <p:spPr>
            <a:xfrm>
              <a:off x="9914006" y="6594847"/>
              <a:ext cx="4306570" cy="0"/>
            </a:xfrm>
            <a:custGeom>
              <a:avLst/>
              <a:gdLst/>
              <a:ahLst/>
              <a:cxnLst/>
              <a:rect l="l" t="t" r="r" b="b"/>
              <a:pathLst>
                <a:path w="4306569" h="120000" extrusionOk="0">
                  <a:moveTo>
                    <a:pt x="0" y="0"/>
                  </a:moveTo>
                  <a:lnTo>
                    <a:pt x="430599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30" name="Google Shape;2530;p91"/>
          <p:cNvGrpSpPr/>
          <p:nvPr/>
        </p:nvGrpSpPr>
        <p:grpSpPr>
          <a:xfrm>
            <a:off x="8049350" y="6813445"/>
            <a:ext cx="6171226" cy="0"/>
            <a:chOff x="8049350" y="6813445"/>
            <a:chExt cx="6171226" cy="0"/>
          </a:xfrm>
        </p:grpSpPr>
        <p:sp>
          <p:nvSpPr>
            <p:cNvPr id="2531" name="Google Shape;2531;p91"/>
            <p:cNvSpPr/>
            <p:nvPr/>
          </p:nvSpPr>
          <p:spPr>
            <a:xfrm>
              <a:off x="8049350" y="6813445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32" name="Google Shape;2532;p91"/>
            <p:cNvSpPr/>
            <p:nvPr/>
          </p:nvSpPr>
          <p:spPr>
            <a:xfrm>
              <a:off x="9914006" y="6813445"/>
              <a:ext cx="4306570" cy="0"/>
            </a:xfrm>
            <a:custGeom>
              <a:avLst/>
              <a:gdLst/>
              <a:ahLst/>
              <a:cxnLst/>
              <a:rect l="l" t="t" r="r" b="b"/>
              <a:pathLst>
                <a:path w="4306569" h="120000" extrusionOk="0">
                  <a:moveTo>
                    <a:pt x="0" y="0"/>
                  </a:moveTo>
                  <a:lnTo>
                    <a:pt x="430599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33" name="Google Shape;2533;p91"/>
          <p:cNvGrpSpPr/>
          <p:nvPr/>
        </p:nvGrpSpPr>
        <p:grpSpPr>
          <a:xfrm>
            <a:off x="8049350" y="7336843"/>
            <a:ext cx="6171226" cy="0"/>
            <a:chOff x="8049350" y="7336843"/>
            <a:chExt cx="6171226" cy="0"/>
          </a:xfrm>
        </p:grpSpPr>
        <p:sp>
          <p:nvSpPr>
            <p:cNvPr id="2534" name="Google Shape;2534;p91"/>
            <p:cNvSpPr/>
            <p:nvPr/>
          </p:nvSpPr>
          <p:spPr>
            <a:xfrm>
              <a:off x="8049350" y="7336843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35" name="Google Shape;2535;p91"/>
            <p:cNvSpPr/>
            <p:nvPr/>
          </p:nvSpPr>
          <p:spPr>
            <a:xfrm>
              <a:off x="9914006" y="7336843"/>
              <a:ext cx="4306570" cy="0"/>
            </a:xfrm>
            <a:custGeom>
              <a:avLst/>
              <a:gdLst/>
              <a:ahLst/>
              <a:cxnLst/>
              <a:rect l="l" t="t" r="r" b="b"/>
              <a:pathLst>
                <a:path w="4306569" h="120000" extrusionOk="0">
                  <a:moveTo>
                    <a:pt x="0" y="0"/>
                  </a:moveTo>
                  <a:lnTo>
                    <a:pt x="430599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36" name="Google Shape;2536;p91"/>
          <p:cNvGrpSpPr/>
          <p:nvPr/>
        </p:nvGrpSpPr>
        <p:grpSpPr>
          <a:xfrm>
            <a:off x="8049350" y="7707842"/>
            <a:ext cx="6171226" cy="0"/>
            <a:chOff x="8049350" y="7707842"/>
            <a:chExt cx="6171226" cy="0"/>
          </a:xfrm>
        </p:grpSpPr>
        <p:sp>
          <p:nvSpPr>
            <p:cNvPr id="2537" name="Google Shape;2537;p91"/>
            <p:cNvSpPr/>
            <p:nvPr/>
          </p:nvSpPr>
          <p:spPr>
            <a:xfrm>
              <a:off x="8049350" y="7707842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38" name="Google Shape;2538;p91"/>
            <p:cNvSpPr/>
            <p:nvPr/>
          </p:nvSpPr>
          <p:spPr>
            <a:xfrm>
              <a:off x="9914006" y="7707842"/>
              <a:ext cx="4306570" cy="0"/>
            </a:xfrm>
            <a:custGeom>
              <a:avLst/>
              <a:gdLst/>
              <a:ahLst/>
              <a:cxnLst/>
              <a:rect l="l" t="t" r="r" b="b"/>
              <a:pathLst>
                <a:path w="4306569" h="120000" extrusionOk="0">
                  <a:moveTo>
                    <a:pt x="0" y="0"/>
                  </a:moveTo>
                  <a:lnTo>
                    <a:pt x="4305998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sp>
        <p:nvSpPr>
          <p:cNvPr id="2539" name="Google Shape;2539;p91"/>
          <p:cNvSpPr txBox="1"/>
          <p:nvPr/>
        </p:nvSpPr>
        <p:spPr>
          <a:xfrm>
            <a:off x="9963355" y="6396645"/>
            <a:ext cx="125222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Gotham Book" pitchFamily="50" charset="0"/>
                <a:sym typeface="Arial"/>
              </a:rPr>
              <a:t>600 / 750 / 850 ml</a:t>
            </a:r>
            <a:endParaRPr sz="1000">
              <a:latin typeface="Gotham Book" pitchFamily="50" charset="0"/>
              <a:sym typeface="Arial"/>
            </a:endParaRPr>
          </a:p>
        </p:txBody>
      </p:sp>
      <p:sp>
        <p:nvSpPr>
          <p:cNvPr id="2540" name="Google Shape;2540;p91"/>
          <p:cNvSpPr txBox="1"/>
          <p:nvPr/>
        </p:nvSpPr>
        <p:spPr>
          <a:xfrm>
            <a:off x="8102551" y="6615213"/>
            <a:ext cx="525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Materia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ł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41" name="Google Shape;2541;p91"/>
          <p:cNvSpPr txBox="1"/>
          <p:nvPr/>
        </p:nvSpPr>
        <p:spPr>
          <a:xfrm>
            <a:off x="9963349" y="6615225"/>
            <a:ext cx="407100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Szkło powlekane (750 ml) /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Trwał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plastik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(600 / 850 ml)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42" name="Google Shape;2542;p91"/>
          <p:cNvSpPr txBox="1"/>
          <p:nvPr/>
        </p:nvSpPr>
        <p:spPr>
          <a:xfrm>
            <a:off x="8102548" y="6986175"/>
            <a:ext cx="812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Gotham Book" pitchFamily="50" charset="0"/>
              </a:rPr>
              <a:t>Nakrętka</a:t>
            </a:r>
            <a:endParaRPr sz="1000">
              <a:latin typeface="Gotham Book" pitchFamily="50" charset="0"/>
              <a:sym typeface="Arial"/>
            </a:endParaRPr>
          </a:p>
        </p:txBody>
      </p:sp>
      <p:sp>
        <p:nvSpPr>
          <p:cNvPr id="2543" name="Google Shape;2543;p91"/>
          <p:cNvSpPr txBox="1"/>
          <p:nvPr/>
        </p:nvSpPr>
        <p:spPr>
          <a:xfrm>
            <a:off x="9963346" y="6833775"/>
            <a:ext cx="4257229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11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Kolor: biały lub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szary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  <a:p>
            <a:pPr marL="1111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Możliwość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personalizacji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nadruku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korku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z ikon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ą wody niegazowanej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/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gazowanej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lub bez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  <a:p>
            <a:pPr marL="1111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Gotham Book" pitchFamily="50" charset="0"/>
            </a:endParaRPr>
          </a:p>
        </p:txBody>
      </p:sp>
      <p:sp>
        <p:nvSpPr>
          <p:cNvPr id="2544" name="Google Shape;2544;p91"/>
          <p:cNvSpPr txBox="1"/>
          <p:nvPr/>
        </p:nvSpPr>
        <p:spPr>
          <a:xfrm>
            <a:off x="8102551" y="7364767"/>
            <a:ext cx="15432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Min. wielkość zamówienia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45" name="Google Shape;2545;p91"/>
          <p:cNvSpPr txBox="1"/>
          <p:nvPr/>
        </p:nvSpPr>
        <p:spPr>
          <a:xfrm>
            <a:off x="9963348" y="7357150"/>
            <a:ext cx="3514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1125" lvl="0" indent="-9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12 standardowych butelek BRITA Wave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60 spersonalizowanych butelek BRITA Wave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</a:pPr>
            <a:endParaRPr sz="1000" dirty="0">
              <a:solidFill>
                <a:srgbClr val="FFFFFF"/>
              </a:solidFill>
              <a:latin typeface="Gotham Book" pitchFamily="50" charset="0"/>
            </a:endParaRPr>
          </a:p>
        </p:txBody>
      </p:sp>
      <p:sp>
        <p:nvSpPr>
          <p:cNvPr id="2546" name="Google Shape;2546;p91"/>
          <p:cNvSpPr txBox="1"/>
          <p:nvPr/>
        </p:nvSpPr>
        <p:spPr>
          <a:xfrm>
            <a:off x="8102550" y="7728125"/>
            <a:ext cx="194442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Spersonalizowany nadruk</a:t>
            </a:r>
            <a:endParaRPr lang="en-US" sz="1000" dirty="0">
              <a:latin typeface="Gotham Book" pitchFamily="50" charset="0"/>
              <a:sym typeface="Arial"/>
            </a:endParaRPr>
          </a:p>
        </p:txBody>
      </p:sp>
      <p:sp>
        <p:nvSpPr>
          <p:cNvPr id="2547" name="Google Shape;2547;p91"/>
          <p:cNvSpPr txBox="1"/>
          <p:nvPr/>
        </p:nvSpPr>
        <p:spPr>
          <a:xfrm>
            <a:off x="9963349" y="7728125"/>
            <a:ext cx="421080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Maks.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2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kolory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(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butelka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i/lub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zakrętka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można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myć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w zmywarce)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48" name="Google Shape;2548;p91"/>
          <p:cNvSpPr txBox="1"/>
          <p:nvPr/>
        </p:nvSpPr>
        <p:spPr>
          <a:xfrm>
            <a:off x="8036650" y="5867500"/>
            <a:ext cx="28728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Butelka 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Wave</a:t>
            </a:r>
            <a:endParaRPr sz="2000" dirty="0">
              <a:latin typeface="Gotham Book" pitchFamily="50" charset="0"/>
              <a:sym typeface="Arial"/>
            </a:endParaRPr>
          </a:p>
          <a:p>
            <a:pPr marL="78105" lvl="0" indent="0" algn="l" rtl="0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Rozmiary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2549" name="Google Shape;2549;p91"/>
          <p:cNvGrpSpPr/>
          <p:nvPr/>
        </p:nvGrpSpPr>
        <p:grpSpPr>
          <a:xfrm>
            <a:off x="11130838" y="2477908"/>
            <a:ext cx="970281" cy="30480"/>
            <a:chOff x="11130838" y="2477908"/>
            <a:chExt cx="970281" cy="30480"/>
          </a:xfrm>
        </p:grpSpPr>
        <p:sp>
          <p:nvSpPr>
            <p:cNvPr id="2550" name="Google Shape;2550;p91"/>
            <p:cNvSpPr/>
            <p:nvPr/>
          </p:nvSpPr>
          <p:spPr>
            <a:xfrm>
              <a:off x="11146079" y="2486232"/>
              <a:ext cx="955040" cy="6985"/>
            </a:xfrm>
            <a:custGeom>
              <a:avLst/>
              <a:gdLst/>
              <a:ahLst/>
              <a:cxnLst/>
              <a:rect l="l" t="t" r="r" b="b"/>
              <a:pathLst>
                <a:path w="955040" h="6985" extrusionOk="0">
                  <a:moveTo>
                    <a:pt x="954519" y="0"/>
                  </a:moveTo>
                  <a:lnTo>
                    <a:pt x="0" y="6921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51" name="Google Shape;2551;p91"/>
            <p:cNvSpPr/>
            <p:nvPr/>
          </p:nvSpPr>
          <p:spPr>
            <a:xfrm>
              <a:off x="11130838" y="247790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52" name="Google Shape;2552;p91"/>
          <p:cNvGrpSpPr/>
          <p:nvPr/>
        </p:nvGrpSpPr>
        <p:grpSpPr>
          <a:xfrm>
            <a:off x="11164173" y="3750890"/>
            <a:ext cx="955041" cy="30480"/>
            <a:chOff x="11164173" y="3750890"/>
            <a:chExt cx="955041" cy="30480"/>
          </a:xfrm>
        </p:grpSpPr>
        <p:sp>
          <p:nvSpPr>
            <p:cNvPr id="2553" name="Google Shape;2553;p91"/>
            <p:cNvSpPr/>
            <p:nvPr/>
          </p:nvSpPr>
          <p:spPr>
            <a:xfrm>
              <a:off x="11179414" y="3766130"/>
              <a:ext cx="939800" cy="0"/>
            </a:xfrm>
            <a:custGeom>
              <a:avLst/>
              <a:gdLst/>
              <a:ahLst/>
              <a:cxnLst/>
              <a:rect l="l" t="t" r="r" b="b"/>
              <a:pathLst>
                <a:path w="939800" h="120000" extrusionOk="0">
                  <a:moveTo>
                    <a:pt x="939723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54" name="Google Shape;2554;p91"/>
            <p:cNvSpPr/>
            <p:nvPr/>
          </p:nvSpPr>
          <p:spPr>
            <a:xfrm>
              <a:off x="11164173" y="375089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55" name="Google Shape;2555;p91"/>
          <p:cNvGrpSpPr/>
          <p:nvPr/>
        </p:nvGrpSpPr>
        <p:grpSpPr>
          <a:xfrm>
            <a:off x="8970144" y="2983077"/>
            <a:ext cx="1532858" cy="30480"/>
            <a:chOff x="8970144" y="2983077"/>
            <a:chExt cx="1532858" cy="30480"/>
          </a:xfrm>
        </p:grpSpPr>
        <p:sp>
          <p:nvSpPr>
            <p:cNvPr id="2556" name="Google Shape;2556;p91"/>
            <p:cNvSpPr/>
            <p:nvPr/>
          </p:nvSpPr>
          <p:spPr>
            <a:xfrm>
              <a:off x="8970144" y="2998317"/>
              <a:ext cx="1517650" cy="0"/>
            </a:xfrm>
            <a:custGeom>
              <a:avLst/>
              <a:gdLst/>
              <a:ahLst/>
              <a:cxnLst/>
              <a:rect l="l" t="t" r="r" b="b"/>
              <a:pathLst>
                <a:path w="1517650" h="120000" extrusionOk="0">
                  <a:moveTo>
                    <a:pt x="0" y="0"/>
                  </a:moveTo>
                  <a:lnTo>
                    <a:pt x="1517611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57" name="Google Shape;2557;p91"/>
            <p:cNvSpPr/>
            <p:nvPr/>
          </p:nvSpPr>
          <p:spPr>
            <a:xfrm>
              <a:off x="10472522" y="298307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58" name="Google Shape;2558;p91"/>
          <p:cNvGrpSpPr/>
          <p:nvPr/>
        </p:nvGrpSpPr>
        <p:grpSpPr>
          <a:xfrm>
            <a:off x="9320249" y="4044437"/>
            <a:ext cx="957754" cy="30480"/>
            <a:chOff x="9320249" y="4044437"/>
            <a:chExt cx="957754" cy="30480"/>
          </a:xfrm>
        </p:grpSpPr>
        <p:sp>
          <p:nvSpPr>
            <p:cNvPr id="2559" name="Google Shape;2559;p91"/>
            <p:cNvSpPr/>
            <p:nvPr/>
          </p:nvSpPr>
          <p:spPr>
            <a:xfrm>
              <a:off x="9320249" y="4059677"/>
              <a:ext cx="942975" cy="0"/>
            </a:xfrm>
            <a:custGeom>
              <a:avLst/>
              <a:gdLst/>
              <a:ahLst/>
              <a:cxnLst/>
              <a:rect l="l" t="t" r="r" b="b"/>
              <a:pathLst>
                <a:path w="942975" h="120000" extrusionOk="0">
                  <a:moveTo>
                    <a:pt x="0" y="0"/>
                  </a:moveTo>
                  <a:lnTo>
                    <a:pt x="942517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60" name="Google Shape;2560;p91"/>
            <p:cNvSpPr/>
            <p:nvPr/>
          </p:nvSpPr>
          <p:spPr>
            <a:xfrm>
              <a:off x="10247523" y="404443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sp>
        <p:nvSpPr>
          <p:cNvPr id="2561" name="Google Shape;2561;p91"/>
          <p:cNvSpPr txBox="1"/>
          <p:nvPr/>
        </p:nvSpPr>
        <p:spPr>
          <a:xfrm>
            <a:off x="8036650" y="2881853"/>
            <a:ext cx="8013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Duży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otwór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ułatwia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napełnianie</a:t>
            </a:r>
            <a:endParaRPr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2562" name="Google Shape;2562;p91"/>
          <p:cNvSpPr txBox="1"/>
          <p:nvPr/>
        </p:nvSpPr>
        <p:spPr>
          <a:xfrm>
            <a:off x="8036649" y="3968593"/>
            <a:ext cx="1461400" cy="127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>
              <a:lnSpc>
                <a:spcPct val="116700"/>
              </a:lnSpc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Wszechstronna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butelka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 codziennego zastosowania,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idealna 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użytku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biurze, na siłowni czy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placówkach ochrony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zdrowia</a:t>
            </a:r>
            <a:endParaRPr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2563" name="Google Shape;2563;p91"/>
          <p:cNvSpPr txBox="1"/>
          <p:nvPr/>
        </p:nvSpPr>
        <p:spPr>
          <a:xfrm>
            <a:off x="12265378" y="3657450"/>
            <a:ext cx="1252200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Nadruk 360° z własnym logo</a:t>
            </a:r>
          </a:p>
        </p:txBody>
      </p:sp>
      <p:sp>
        <p:nvSpPr>
          <p:cNvPr id="2564" name="Google Shape;2564;p91"/>
          <p:cNvSpPr txBox="1"/>
          <p:nvPr/>
        </p:nvSpPr>
        <p:spPr>
          <a:xfrm>
            <a:off x="12587821" y="4694524"/>
            <a:ext cx="1446527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Obszar z możliwością personalizacji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2565" name="Google Shape;2565;p91"/>
          <p:cNvSpPr txBox="1"/>
          <p:nvPr/>
        </p:nvSpPr>
        <p:spPr>
          <a:xfrm>
            <a:off x="12265376" y="2369025"/>
            <a:ext cx="1857407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Personalizowana zakrętka w dwóch kolorach</a:t>
            </a:r>
          </a:p>
        </p:txBody>
      </p:sp>
      <p:grpSp>
        <p:nvGrpSpPr>
          <p:cNvPr id="2566" name="Google Shape;2566;p91"/>
          <p:cNvGrpSpPr/>
          <p:nvPr/>
        </p:nvGrpSpPr>
        <p:grpSpPr>
          <a:xfrm>
            <a:off x="12242076" y="2862100"/>
            <a:ext cx="782795" cy="403266"/>
            <a:chOff x="12242076" y="2862100"/>
            <a:chExt cx="782795" cy="403266"/>
          </a:xfrm>
        </p:grpSpPr>
        <p:pic>
          <p:nvPicPr>
            <p:cNvPr id="2567" name="Google Shape;2567;p9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242076" y="2871851"/>
              <a:ext cx="383755" cy="383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8" name="Google Shape;2568;p9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621605" y="2862100"/>
              <a:ext cx="403266" cy="4032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9" name="Google Shape;2569;p91"/>
          <p:cNvSpPr txBox="1"/>
          <p:nvPr/>
        </p:nvSpPr>
        <p:spPr>
          <a:xfrm>
            <a:off x="895402" y="1311050"/>
            <a:ext cx="3977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Poręczn</a:t>
            </a: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uniwersalne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ekologiczn</a:t>
            </a: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600" dirty="0">
              <a:latin typeface="Gotham Book" pitchFamily="50" charset="0"/>
              <a:sym typeface="Arial"/>
            </a:endParaRPr>
          </a:p>
        </p:txBody>
      </p:sp>
      <p:grpSp>
        <p:nvGrpSpPr>
          <p:cNvPr id="2570" name="Google Shape;2570;p91"/>
          <p:cNvGrpSpPr/>
          <p:nvPr/>
        </p:nvGrpSpPr>
        <p:grpSpPr>
          <a:xfrm>
            <a:off x="899999" y="6594847"/>
            <a:ext cx="5461312" cy="0"/>
            <a:chOff x="899999" y="6594847"/>
            <a:chExt cx="5461312" cy="0"/>
          </a:xfrm>
        </p:grpSpPr>
        <p:sp>
          <p:nvSpPr>
            <p:cNvPr id="2571" name="Google Shape;2571;p91"/>
            <p:cNvSpPr/>
            <p:nvPr/>
          </p:nvSpPr>
          <p:spPr>
            <a:xfrm>
              <a:off x="899999" y="6594847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72" name="Google Shape;2572;p91"/>
            <p:cNvSpPr/>
            <p:nvPr/>
          </p:nvSpPr>
          <p:spPr>
            <a:xfrm>
              <a:off x="2764671" y="6594847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73" name="Google Shape;2573;p91"/>
          <p:cNvGrpSpPr/>
          <p:nvPr/>
        </p:nvGrpSpPr>
        <p:grpSpPr>
          <a:xfrm>
            <a:off x="899999" y="6813445"/>
            <a:ext cx="5461312" cy="0"/>
            <a:chOff x="899999" y="6813445"/>
            <a:chExt cx="5461312" cy="0"/>
          </a:xfrm>
        </p:grpSpPr>
        <p:sp>
          <p:nvSpPr>
            <p:cNvPr id="2574" name="Google Shape;2574;p91"/>
            <p:cNvSpPr/>
            <p:nvPr/>
          </p:nvSpPr>
          <p:spPr>
            <a:xfrm>
              <a:off x="899999" y="6813445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75" name="Google Shape;2575;p91"/>
            <p:cNvSpPr/>
            <p:nvPr/>
          </p:nvSpPr>
          <p:spPr>
            <a:xfrm>
              <a:off x="2764671" y="6813445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76" name="Google Shape;2576;p91"/>
          <p:cNvGrpSpPr/>
          <p:nvPr/>
        </p:nvGrpSpPr>
        <p:grpSpPr>
          <a:xfrm>
            <a:off x="899999" y="7184443"/>
            <a:ext cx="5461312" cy="0"/>
            <a:chOff x="899999" y="7184443"/>
            <a:chExt cx="5461312" cy="0"/>
          </a:xfrm>
        </p:grpSpPr>
        <p:sp>
          <p:nvSpPr>
            <p:cNvPr id="2577" name="Google Shape;2577;p91"/>
            <p:cNvSpPr/>
            <p:nvPr/>
          </p:nvSpPr>
          <p:spPr>
            <a:xfrm>
              <a:off x="899999" y="7184443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78" name="Google Shape;2578;p91"/>
            <p:cNvSpPr/>
            <p:nvPr/>
          </p:nvSpPr>
          <p:spPr>
            <a:xfrm>
              <a:off x="2764671" y="7184443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79" name="Google Shape;2579;p91"/>
          <p:cNvGrpSpPr/>
          <p:nvPr/>
        </p:nvGrpSpPr>
        <p:grpSpPr>
          <a:xfrm>
            <a:off x="899999" y="7540202"/>
            <a:ext cx="5461312" cy="0"/>
            <a:chOff x="899999" y="7403042"/>
            <a:chExt cx="5461312" cy="0"/>
          </a:xfrm>
        </p:grpSpPr>
        <p:sp>
          <p:nvSpPr>
            <p:cNvPr id="2580" name="Google Shape;2580;p91"/>
            <p:cNvSpPr/>
            <p:nvPr/>
          </p:nvSpPr>
          <p:spPr>
            <a:xfrm>
              <a:off x="899999" y="7403042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81" name="Google Shape;2581;p91"/>
            <p:cNvSpPr/>
            <p:nvPr/>
          </p:nvSpPr>
          <p:spPr>
            <a:xfrm>
              <a:off x="2764671" y="7403042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sp>
        <p:nvSpPr>
          <p:cNvPr id="2582" name="Google Shape;2582;p91"/>
          <p:cNvSpPr txBox="1"/>
          <p:nvPr/>
        </p:nvSpPr>
        <p:spPr>
          <a:xfrm>
            <a:off x="2813443" y="6396645"/>
            <a:ext cx="47244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Gotham Book" pitchFamily="50" charset="0"/>
                <a:sym typeface="Arial"/>
              </a:rPr>
              <a:t>700 ml</a:t>
            </a:r>
            <a:endParaRPr sz="1000">
              <a:latin typeface="Gotham Book" pitchFamily="50" charset="0"/>
              <a:sym typeface="Arial"/>
            </a:endParaRPr>
          </a:p>
        </p:txBody>
      </p:sp>
      <p:sp>
        <p:nvSpPr>
          <p:cNvPr id="2583" name="Google Shape;2583;p91"/>
          <p:cNvSpPr txBox="1"/>
          <p:nvPr/>
        </p:nvSpPr>
        <p:spPr>
          <a:xfrm>
            <a:off x="952639" y="6615213"/>
            <a:ext cx="725762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sym typeface="Arial"/>
              </a:rPr>
              <a:t>Materia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ły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84" name="Google Shape;2584;p91"/>
          <p:cNvSpPr txBox="1"/>
          <p:nvPr/>
        </p:nvSpPr>
        <p:spPr>
          <a:xfrm>
            <a:off x="2813455" y="6615225"/>
            <a:ext cx="14265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szkło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powlekane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85" name="Google Shape;2585;p91"/>
          <p:cNvSpPr txBox="1"/>
          <p:nvPr/>
        </p:nvSpPr>
        <p:spPr>
          <a:xfrm>
            <a:off x="952681" y="6909975"/>
            <a:ext cx="10701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Gotham Book" pitchFamily="50" charset="0"/>
              </a:rPr>
              <a:t>Nakrętka</a:t>
            </a:r>
            <a:endParaRPr sz="1000">
              <a:latin typeface="Gotham Book" pitchFamily="50" charset="0"/>
              <a:sym typeface="Arial"/>
            </a:endParaRPr>
          </a:p>
        </p:txBody>
      </p:sp>
      <p:sp>
        <p:nvSpPr>
          <p:cNvPr id="2586" name="Google Shape;2586;p91"/>
          <p:cNvSpPr txBox="1"/>
          <p:nvPr/>
        </p:nvSpPr>
        <p:spPr>
          <a:xfrm>
            <a:off x="2813451" y="6833775"/>
            <a:ext cx="371307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1125" lvl="0" indent="-9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Kolor: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szary</a:t>
            </a:r>
            <a:endParaRPr sz="1000" dirty="0">
              <a:latin typeface="Gotham Book" pitchFamily="50" charset="0"/>
              <a:sym typeface="Arial"/>
            </a:endParaRPr>
          </a:p>
          <a:p>
            <a:pPr marL="111125" lvl="0" indent="-98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Dostępne z ikonami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wody gazowanej lub niegazowanej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87" name="Google Shape;2587;p91"/>
          <p:cNvSpPr txBox="1"/>
          <p:nvPr/>
        </p:nvSpPr>
        <p:spPr>
          <a:xfrm>
            <a:off x="952639" y="7204747"/>
            <a:ext cx="15432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Min. wielkość zamówienia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88" name="Google Shape;2588;p91"/>
          <p:cNvSpPr txBox="1"/>
          <p:nvPr/>
        </p:nvSpPr>
        <p:spPr>
          <a:xfrm>
            <a:off x="2813451" y="7204749"/>
            <a:ext cx="3547860" cy="32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20 standardowych lub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niestandardowych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butelek BRITA Twist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589" name="Google Shape;2589;p91"/>
          <p:cNvSpPr txBox="1"/>
          <p:nvPr/>
        </p:nvSpPr>
        <p:spPr>
          <a:xfrm>
            <a:off x="952653" y="7571915"/>
            <a:ext cx="1811796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Spersonalizowany nadruk</a:t>
            </a:r>
            <a:endParaRPr lang="en-US" sz="1000" dirty="0">
              <a:latin typeface="Gotham Book" pitchFamily="50" charset="0"/>
              <a:sym typeface="Arial"/>
            </a:endParaRPr>
          </a:p>
        </p:txBody>
      </p:sp>
      <p:sp>
        <p:nvSpPr>
          <p:cNvPr id="2590" name="Google Shape;2590;p91"/>
          <p:cNvSpPr txBox="1"/>
          <p:nvPr/>
        </p:nvSpPr>
        <p:spPr>
          <a:xfrm>
            <a:off x="2813452" y="7571915"/>
            <a:ext cx="3462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Maks. 4 kolory (z możliwością mycia w zmywarce)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2591" name="Google Shape;2591;p91"/>
          <p:cNvSpPr txBox="1"/>
          <p:nvPr/>
        </p:nvSpPr>
        <p:spPr>
          <a:xfrm>
            <a:off x="887301" y="5867500"/>
            <a:ext cx="26922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Butelka 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Twist</a:t>
            </a:r>
            <a:endParaRPr sz="2000" dirty="0">
              <a:latin typeface="Gotham Book" pitchFamily="50" charset="0"/>
              <a:sym typeface="Arial"/>
            </a:endParaRPr>
          </a:p>
          <a:p>
            <a:pPr marL="77470" lvl="0" indent="0" algn="l" rtl="0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Rozmiary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2592" name="Google Shape;2592;p91"/>
          <p:cNvGrpSpPr/>
          <p:nvPr/>
        </p:nvGrpSpPr>
        <p:grpSpPr>
          <a:xfrm>
            <a:off x="4132240" y="2267849"/>
            <a:ext cx="885197" cy="30480"/>
            <a:chOff x="4132240" y="2267849"/>
            <a:chExt cx="885197" cy="30480"/>
          </a:xfrm>
        </p:grpSpPr>
        <p:sp>
          <p:nvSpPr>
            <p:cNvPr id="2593" name="Google Shape;2593;p91"/>
            <p:cNvSpPr/>
            <p:nvPr/>
          </p:nvSpPr>
          <p:spPr>
            <a:xfrm>
              <a:off x="4147487" y="2279419"/>
              <a:ext cx="869950" cy="3810"/>
            </a:xfrm>
            <a:custGeom>
              <a:avLst/>
              <a:gdLst/>
              <a:ahLst/>
              <a:cxnLst/>
              <a:rect l="l" t="t" r="r" b="b"/>
              <a:pathLst>
                <a:path w="869950" h="3810" extrusionOk="0">
                  <a:moveTo>
                    <a:pt x="869518" y="0"/>
                  </a:moveTo>
                  <a:lnTo>
                    <a:pt x="0" y="367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94" name="Google Shape;2594;p91"/>
            <p:cNvSpPr/>
            <p:nvPr/>
          </p:nvSpPr>
          <p:spPr>
            <a:xfrm>
              <a:off x="4132240" y="2267849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95" name="Google Shape;2595;p91"/>
          <p:cNvGrpSpPr/>
          <p:nvPr/>
        </p:nvGrpSpPr>
        <p:grpSpPr>
          <a:xfrm>
            <a:off x="1799471" y="2673678"/>
            <a:ext cx="1293628" cy="30480"/>
            <a:chOff x="1799471" y="2673678"/>
            <a:chExt cx="1293628" cy="30480"/>
          </a:xfrm>
        </p:grpSpPr>
        <p:sp>
          <p:nvSpPr>
            <p:cNvPr id="2596" name="Google Shape;2596;p91"/>
            <p:cNvSpPr/>
            <p:nvPr/>
          </p:nvSpPr>
          <p:spPr>
            <a:xfrm>
              <a:off x="1799471" y="2688918"/>
              <a:ext cx="1278890" cy="0"/>
            </a:xfrm>
            <a:custGeom>
              <a:avLst/>
              <a:gdLst/>
              <a:ahLst/>
              <a:cxnLst/>
              <a:rect l="l" t="t" r="r" b="b"/>
              <a:pathLst>
                <a:path w="1278889" h="120000" extrusionOk="0">
                  <a:moveTo>
                    <a:pt x="0" y="0"/>
                  </a:moveTo>
                  <a:lnTo>
                    <a:pt x="1278382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597" name="Google Shape;2597;p91"/>
            <p:cNvSpPr/>
            <p:nvPr/>
          </p:nvSpPr>
          <p:spPr>
            <a:xfrm>
              <a:off x="3062619" y="267367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598" name="Google Shape;2598;p91"/>
          <p:cNvGrpSpPr/>
          <p:nvPr/>
        </p:nvGrpSpPr>
        <p:grpSpPr>
          <a:xfrm>
            <a:off x="2022699" y="4078826"/>
            <a:ext cx="1208506" cy="30480"/>
            <a:chOff x="2022699" y="4078826"/>
            <a:chExt cx="1208506" cy="30480"/>
          </a:xfrm>
        </p:grpSpPr>
        <p:sp>
          <p:nvSpPr>
            <p:cNvPr id="2599" name="Google Shape;2599;p91"/>
            <p:cNvSpPr/>
            <p:nvPr/>
          </p:nvSpPr>
          <p:spPr>
            <a:xfrm>
              <a:off x="2022699" y="4094064"/>
              <a:ext cx="1193800" cy="0"/>
            </a:xfrm>
            <a:custGeom>
              <a:avLst/>
              <a:gdLst/>
              <a:ahLst/>
              <a:cxnLst/>
              <a:rect l="l" t="t" r="r" b="b"/>
              <a:pathLst>
                <a:path w="1193800" h="120000" extrusionOk="0">
                  <a:moveTo>
                    <a:pt x="0" y="0"/>
                  </a:moveTo>
                  <a:lnTo>
                    <a:pt x="1193266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00" name="Google Shape;2600;p91"/>
            <p:cNvSpPr/>
            <p:nvPr/>
          </p:nvSpPr>
          <p:spPr>
            <a:xfrm>
              <a:off x="3200725" y="407882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sp>
        <p:nvSpPr>
          <p:cNvPr id="2601" name="Google Shape;2601;p91"/>
          <p:cNvSpPr txBox="1"/>
          <p:nvPr/>
        </p:nvSpPr>
        <p:spPr>
          <a:xfrm>
            <a:off x="775469" y="2578343"/>
            <a:ext cx="127889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Duży otwór w butelce ułatwiający napełnianie</a:t>
            </a:r>
          </a:p>
        </p:txBody>
      </p:sp>
      <p:sp>
        <p:nvSpPr>
          <p:cNvPr id="2602" name="Google Shape;2602;p91"/>
          <p:cNvSpPr txBox="1"/>
          <p:nvPr/>
        </p:nvSpPr>
        <p:spPr>
          <a:xfrm>
            <a:off x="887299" y="3983470"/>
            <a:ext cx="1329144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Komfortowa w użyciu dzięki lekko zaokrąglonemu kształtowi</a:t>
            </a:r>
          </a:p>
        </p:txBody>
      </p:sp>
      <p:sp>
        <p:nvSpPr>
          <p:cNvPr id="2603" name="Google Shape;2603;p91"/>
          <p:cNvSpPr txBox="1"/>
          <p:nvPr/>
        </p:nvSpPr>
        <p:spPr>
          <a:xfrm>
            <a:off x="5152975" y="2150600"/>
            <a:ext cx="1766100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Ikony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rodzaju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wody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: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niegazowan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lub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gazowan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604" name="Google Shape;2604;p91"/>
          <p:cNvSpPr txBox="1"/>
          <p:nvPr/>
        </p:nvSpPr>
        <p:spPr>
          <a:xfrm>
            <a:off x="5452567" y="4731627"/>
            <a:ext cx="1466427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Obszar z możliwością personalizacji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2605" name="Google Shape;2605;p91"/>
          <p:cNvSpPr txBox="1"/>
          <p:nvPr/>
        </p:nvSpPr>
        <p:spPr>
          <a:xfrm>
            <a:off x="887299" y="260003"/>
            <a:ext cx="1608540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06" name="Google Shape;2606;p91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pic>
        <p:nvPicPr>
          <p:cNvPr id="2607" name="Google Shape;2607;p9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8" name="Google Shape;2608;p9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67058" y="4427875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9" name="Google Shape;2609;p9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180438" y="4440267"/>
            <a:ext cx="355600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2" name="Google Shape;2612;p91"/>
          <p:cNvSpPr txBox="1">
            <a:spLocks noGrp="1"/>
          </p:cNvSpPr>
          <p:nvPr>
            <p:ph type="title"/>
          </p:nvPr>
        </p:nvSpPr>
        <p:spPr>
          <a:xfrm>
            <a:off x="879395" y="630841"/>
            <a:ext cx="60396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otham Book" pitchFamily="50" charset="0"/>
              </a:rPr>
              <a:t>Personalizacja butelek BRITA</a:t>
            </a:r>
            <a:endParaRPr dirty="0">
              <a:latin typeface="Gotham Book" pitchFamily="50" charset="0"/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5B94BC1B-A17F-BE71-F43C-D1E71645BE0D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2"/>
            <a:extLst>
              <a:ext uri="{FF2B5EF4-FFF2-40B4-BE49-F238E27FC236}">
                <a16:creationId xmlns:a16="http://schemas.microsoft.com/office/drawing/2014/main" id="{A39A855B-2A7B-BBA5-A011-847090FE1D3B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7" name="Google Shape;2617;p92"/>
          <p:cNvGraphicFramePr/>
          <p:nvPr>
            <p:extLst>
              <p:ext uri="{D42A27DB-BD31-4B8C-83A1-F6EECF244321}">
                <p14:modId xmlns:p14="http://schemas.microsoft.com/office/powerpoint/2010/main" val="4231221131"/>
              </p:ext>
            </p:extLst>
          </p:nvPr>
        </p:nvGraphicFramePr>
        <p:xfrm>
          <a:off x="899999" y="3218858"/>
          <a:ext cx="13343175" cy="4533900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104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0383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Top Pro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330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58115" marR="150495" lvl="0" indent="1720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Top Compact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302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111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I-Tap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260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330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977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Extra C-Tap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260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330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27965" marR="109220" lvl="0" indent="-11112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Fill T-Tap / Fill Pro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345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FFFFFF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56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618" name="Google Shape;2618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059" y="6092705"/>
            <a:ext cx="610848" cy="87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9" name="Google Shape;2619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8508" y="1774130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0" name="Google Shape;2620;p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0415" y="1890846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1" name="Google Shape;2621;p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71693" y="1864726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2" name="Google Shape;2622;p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64848" y="1775600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3" name="Google Shape;2623;p9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06129" y="1864726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4" name="Google Shape;2624;p9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44282" y="1834665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5" name="Google Shape;2625;p9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371758" y="1834665"/>
            <a:ext cx="355600" cy="91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6" name="Google Shape;2626;p9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563991" y="1834665"/>
            <a:ext cx="355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7" name="Google Shape;2627;p9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826604" y="1807441"/>
            <a:ext cx="355600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8" name="Google Shape;2628;p92"/>
          <p:cNvSpPr/>
          <p:nvPr/>
        </p:nvSpPr>
        <p:spPr>
          <a:xfrm>
            <a:off x="6682157" y="2565608"/>
            <a:ext cx="0" cy="216535"/>
          </a:xfrm>
          <a:custGeom>
            <a:avLst/>
            <a:gdLst/>
            <a:ahLst/>
            <a:cxnLst/>
            <a:rect l="l" t="t" r="r" b="b"/>
            <a:pathLst>
              <a:path w="120000" h="216535" extrusionOk="0">
                <a:moveTo>
                  <a:pt x="0" y="216052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sp>
        <p:nvSpPr>
          <p:cNvPr id="2629" name="Google Shape;2629;p92"/>
          <p:cNvSpPr/>
          <p:nvPr/>
        </p:nvSpPr>
        <p:spPr>
          <a:xfrm>
            <a:off x="8842156" y="2565608"/>
            <a:ext cx="0" cy="216535"/>
          </a:xfrm>
          <a:custGeom>
            <a:avLst/>
            <a:gdLst/>
            <a:ahLst/>
            <a:cxnLst/>
            <a:rect l="l" t="t" r="r" b="b"/>
            <a:pathLst>
              <a:path w="120000" h="216535" extrusionOk="0">
                <a:moveTo>
                  <a:pt x="0" y="216052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sp>
        <p:nvSpPr>
          <p:cNvPr id="2630" name="Google Shape;2630;p92"/>
          <p:cNvSpPr/>
          <p:nvPr/>
        </p:nvSpPr>
        <p:spPr>
          <a:xfrm>
            <a:off x="9922157" y="2565608"/>
            <a:ext cx="0" cy="216535"/>
          </a:xfrm>
          <a:custGeom>
            <a:avLst/>
            <a:gdLst/>
            <a:ahLst/>
            <a:cxnLst/>
            <a:rect l="l" t="t" r="r" b="b"/>
            <a:pathLst>
              <a:path w="120000" h="216535" extrusionOk="0">
                <a:moveTo>
                  <a:pt x="0" y="216052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sp>
        <p:nvSpPr>
          <p:cNvPr id="2631" name="Google Shape;2631;p92"/>
          <p:cNvSpPr/>
          <p:nvPr/>
        </p:nvSpPr>
        <p:spPr>
          <a:xfrm>
            <a:off x="13162156" y="2565608"/>
            <a:ext cx="0" cy="216535"/>
          </a:xfrm>
          <a:custGeom>
            <a:avLst/>
            <a:gdLst/>
            <a:ahLst/>
            <a:cxnLst/>
            <a:rect l="l" t="t" r="r" b="b"/>
            <a:pathLst>
              <a:path w="120000" h="216535" extrusionOk="0">
                <a:moveTo>
                  <a:pt x="0" y="216052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sp>
        <p:nvSpPr>
          <p:cNvPr id="2632" name="Google Shape;2632;p92"/>
          <p:cNvSpPr/>
          <p:nvPr/>
        </p:nvSpPr>
        <p:spPr>
          <a:xfrm>
            <a:off x="4522156" y="2565608"/>
            <a:ext cx="0" cy="216535"/>
          </a:xfrm>
          <a:custGeom>
            <a:avLst/>
            <a:gdLst/>
            <a:ahLst/>
            <a:cxnLst/>
            <a:rect l="l" t="t" r="r" b="b"/>
            <a:pathLst>
              <a:path w="120000" h="216535" extrusionOk="0">
                <a:moveTo>
                  <a:pt x="0" y="216052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graphicFrame>
        <p:nvGraphicFramePr>
          <p:cNvPr id="2633" name="Google Shape;2633;p92"/>
          <p:cNvGraphicFramePr/>
          <p:nvPr>
            <p:extLst>
              <p:ext uri="{D42A27DB-BD31-4B8C-83A1-F6EECF244321}">
                <p14:modId xmlns:p14="http://schemas.microsoft.com/office/powerpoint/2010/main" val="3133613261"/>
              </p:ext>
            </p:extLst>
          </p:nvPr>
        </p:nvGraphicFramePr>
        <p:xfrm>
          <a:off x="2838105" y="2784200"/>
          <a:ext cx="11398225" cy="413400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168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7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3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8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3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butelki</a:t>
                      </a:r>
                      <a:r>
                        <a:rPr lang="en-US" sz="1000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Noto Sans Symbols"/>
                          <a:cs typeface="Noto Sans Symbols"/>
                          <a:sym typeface="Noto Sans Symbols"/>
                        </a:rPr>
                        <a:t>►</a:t>
                      </a:r>
                      <a:endParaRPr lang="en-US" sz="1000" u="none" strike="noStrike" cap="none" dirty="0">
                        <a:latin typeface="Gotham Book" pitchFamily="50" charset="0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280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27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320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63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184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0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217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2717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323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81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204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749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240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755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240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258 mm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B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Wysokość dyspensera </a:t>
                      </a: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Noto Sans Symbols"/>
                          <a:cs typeface="Noto Sans Symbols"/>
                          <a:sym typeface="Noto Sans Symbols"/>
                        </a:rPr>
                        <a:t>▼</a:t>
                      </a:r>
                      <a:endParaRPr sz="1000" u="none" strike="noStrike" cap="none">
                        <a:latin typeface="Gotham Book" pitchFamily="50" charset="0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425 ml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635" lvl="0" indent="0" algn="ctr" rtl="0">
                        <a:lnSpc>
                          <a:spcPct val="11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750 ml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312420" marR="0" lvl="0" indent="0" algn="l" rtl="0">
                        <a:lnSpc>
                          <a:spcPct val="11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350 ml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5080" marR="0" lvl="0" indent="0" algn="ctr" rtl="0">
                        <a:lnSpc>
                          <a:spcPct val="11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750 ml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272415" lvl="0" indent="0" algn="r" rtl="0">
                        <a:lnSpc>
                          <a:spcPct val="11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1000 ml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3810" marR="0" lvl="0" indent="0" algn="ctr" rtl="0">
                        <a:lnSpc>
                          <a:spcPct val="11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600 ml*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291465" marR="0" lvl="0" indent="0" algn="l" rtl="0">
                        <a:lnSpc>
                          <a:spcPct val="11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850 ml*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0" i="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Times New Roman"/>
                          <a:cs typeface="Arial"/>
                          <a:sym typeface="Times New Roman"/>
                        </a:rPr>
                        <a:t>        750 ml</a:t>
                      </a:r>
                      <a:endParaRPr sz="1000" b="0" i="0" u="none" strike="noStrike" cap="none" dirty="0">
                        <a:solidFill>
                          <a:srgbClr val="084783"/>
                        </a:solidFill>
                        <a:latin typeface="Gotham Book" pitchFamily="50" charset="0"/>
                        <a:ea typeface="Times New Roman"/>
                        <a:cs typeface="Arial"/>
                        <a:sym typeface="Times New Roman"/>
                      </a:endParaRPr>
                    </a:p>
                  </a:txBody>
                  <a:tcPr marL="0" marR="0" marT="0" marB="0" anchor="b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084783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700 ml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T w="9525" cap="flat" cmpd="sng">
                      <a:solidFill>
                        <a:srgbClr val="0056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34" name="Google Shape;2634;p92"/>
          <p:cNvSpPr txBox="1"/>
          <p:nvPr/>
        </p:nvSpPr>
        <p:spPr>
          <a:xfrm>
            <a:off x="4524696" y="2565603"/>
            <a:ext cx="2155200" cy="187200"/>
          </a:xfrm>
          <a:prstGeom prst="rect">
            <a:avLst/>
          </a:prstGeom>
          <a:solidFill>
            <a:srgbClr val="00569D"/>
          </a:solidFill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673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Butelka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Swing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635" name="Google Shape;2635;p92"/>
          <p:cNvSpPr txBox="1"/>
          <p:nvPr/>
        </p:nvSpPr>
        <p:spPr>
          <a:xfrm>
            <a:off x="6684697" y="2565603"/>
            <a:ext cx="2155200" cy="187200"/>
          </a:xfrm>
          <a:prstGeom prst="rect">
            <a:avLst/>
          </a:prstGeom>
          <a:solidFill>
            <a:srgbClr val="00569D"/>
          </a:solidFill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6280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Butelka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Lounge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636" name="Google Shape;2636;p92"/>
          <p:cNvSpPr txBox="1"/>
          <p:nvPr/>
        </p:nvSpPr>
        <p:spPr>
          <a:xfrm>
            <a:off x="8844695" y="2565602"/>
            <a:ext cx="1105747" cy="187211"/>
          </a:xfrm>
          <a:prstGeom prst="rect">
            <a:avLst/>
          </a:prstGeom>
          <a:solidFill>
            <a:srgbClr val="00569D"/>
          </a:solidFill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1092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Butelka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Classic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637" name="Google Shape;2637;p92"/>
          <p:cNvSpPr txBox="1"/>
          <p:nvPr/>
        </p:nvSpPr>
        <p:spPr>
          <a:xfrm>
            <a:off x="9969851" y="2565603"/>
            <a:ext cx="3201196" cy="187211"/>
          </a:xfrm>
          <a:prstGeom prst="rect">
            <a:avLst/>
          </a:prstGeom>
          <a:solidFill>
            <a:srgbClr val="00569D"/>
          </a:solidFill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Butelka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Wave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638" name="Google Shape;2638;p92"/>
          <p:cNvSpPr txBox="1"/>
          <p:nvPr/>
        </p:nvSpPr>
        <p:spPr>
          <a:xfrm>
            <a:off x="13174222" y="2565603"/>
            <a:ext cx="1077600" cy="187200"/>
          </a:xfrm>
          <a:prstGeom prst="rect">
            <a:avLst/>
          </a:prstGeom>
          <a:solidFill>
            <a:srgbClr val="00569D"/>
          </a:solidFill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1619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Butelka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Twist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2639" name="Google Shape;2639;p92"/>
          <p:cNvGrpSpPr/>
          <p:nvPr/>
        </p:nvGrpSpPr>
        <p:grpSpPr>
          <a:xfrm>
            <a:off x="1334033" y="3349574"/>
            <a:ext cx="254635" cy="464184"/>
            <a:chOff x="1334033" y="3349574"/>
            <a:chExt cx="254635" cy="464184"/>
          </a:xfrm>
        </p:grpSpPr>
        <p:sp>
          <p:nvSpPr>
            <p:cNvPr id="2640" name="Google Shape;2640;p92"/>
            <p:cNvSpPr/>
            <p:nvPr/>
          </p:nvSpPr>
          <p:spPr>
            <a:xfrm>
              <a:off x="1334033" y="3349574"/>
              <a:ext cx="254635" cy="464184"/>
            </a:xfrm>
            <a:custGeom>
              <a:avLst/>
              <a:gdLst/>
              <a:ahLst/>
              <a:cxnLst/>
              <a:rect l="l" t="t" r="r" b="b"/>
              <a:pathLst>
                <a:path w="254634" h="464185" extrusionOk="0">
                  <a:moveTo>
                    <a:pt x="0" y="463905"/>
                  </a:moveTo>
                  <a:lnTo>
                    <a:pt x="254622" y="463905"/>
                  </a:lnTo>
                  <a:lnTo>
                    <a:pt x="254622" y="0"/>
                  </a:lnTo>
                  <a:lnTo>
                    <a:pt x="0" y="0"/>
                  </a:lnTo>
                  <a:lnTo>
                    <a:pt x="0" y="463905"/>
                  </a:lnTo>
                  <a:close/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41" name="Google Shape;2641;p92"/>
            <p:cNvSpPr/>
            <p:nvPr/>
          </p:nvSpPr>
          <p:spPr>
            <a:xfrm>
              <a:off x="1380439" y="3386213"/>
              <a:ext cx="161925" cy="391160"/>
            </a:xfrm>
            <a:custGeom>
              <a:avLst/>
              <a:gdLst/>
              <a:ahLst/>
              <a:cxnLst/>
              <a:rect l="l" t="t" r="r" b="b"/>
              <a:pathLst>
                <a:path w="161925" h="391160" extrusionOk="0">
                  <a:moveTo>
                    <a:pt x="0" y="390575"/>
                  </a:moveTo>
                  <a:lnTo>
                    <a:pt x="161823" y="390575"/>
                  </a:lnTo>
                  <a:lnTo>
                    <a:pt x="161823" y="103606"/>
                  </a:lnTo>
                  <a:lnTo>
                    <a:pt x="0" y="103606"/>
                  </a:lnTo>
                  <a:lnTo>
                    <a:pt x="0" y="390575"/>
                  </a:lnTo>
                  <a:close/>
                </a:path>
                <a:path w="161925" h="391160" extrusionOk="0">
                  <a:moveTo>
                    <a:pt x="0" y="68008"/>
                  </a:moveTo>
                  <a:lnTo>
                    <a:pt x="161823" y="68008"/>
                  </a:lnTo>
                  <a:lnTo>
                    <a:pt x="161823" y="0"/>
                  </a:lnTo>
                  <a:lnTo>
                    <a:pt x="0" y="0"/>
                  </a:lnTo>
                  <a:lnTo>
                    <a:pt x="0" y="68008"/>
                  </a:lnTo>
                  <a:close/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42" name="Google Shape;2642;p92"/>
            <p:cNvSpPr/>
            <p:nvPr/>
          </p:nvSpPr>
          <p:spPr>
            <a:xfrm>
              <a:off x="1452727" y="3489820"/>
              <a:ext cx="20955" cy="16510"/>
            </a:xfrm>
            <a:custGeom>
              <a:avLst/>
              <a:gdLst/>
              <a:ahLst/>
              <a:cxnLst/>
              <a:rect l="l" t="t" r="r" b="b"/>
              <a:pathLst>
                <a:path w="20955" h="16510" extrusionOk="0">
                  <a:moveTo>
                    <a:pt x="20497" y="0"/>
                  </a:moveTo>
                  <a:lnTo>
                    <a:pt x="0" y="0"/>
                  </a:lnTo>
                  <a:lnTo>
                    <a:pt x="0" y="16192"/>
                  </a:lnTo>
                  <a:lnTo>
                    <a:pt x="20497" y="16192"/>
                  </a:lnTo>
                  <a:lnTo>
                    <a:pt x="20497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643" name="Google Shape;2643;p92"/>
          <p:cNvGrpSpPr/>
          <p:nvPr/>
        </p:nvGrpSpPr>
        <p:grpSpPr>
          <a:xfrm>
            <a:off x="1334033" y="3991305"/>
            <a:ext cx="241935" cy="470433"/>
            <a:chOff x="1334033" y="3991305"/>
            <a:chExt cx="241935" cy="470433"/>
          </a:xfrm>
        </p:grpSpPr>
        <p:sp>
          <p:nvSpPr>
            <p:cNvPr id="2644" name="Google Shape;2644;p92"/>
            <p:cNvSpPr/>
            <p:nvPr/>
          </p:nvSpPr>
          <p:spPr>
            <a:xfrm>
              <a:off x="1334033" y="4016261"/>
              <a:ext cx="241935" cy="440055"/>
            </a:xfrm>
            <a:custGeom>
              <a:avLst/>
              <a:gdLst/>
              <a:ahLst/>
              <a:cxnLst/>
              <a:rect l="l" t="t" r="r" b="b"/>
              <a:pathLst>
                <a:path w="241934" h="440054" extrusionOk="0">
                  <a:moveTo>
                    <a:pt x="0" y="439877"/>
                  </a:moveTo>
                  <a:lnTo>
                    <a:pt x="241427" y="439877"/>
                  </a:lnTo>
                  <a:lnTo>
                    <a:pt x="241427" y="0"/>
                  </a:lnTo>
                  <a:lnTo>
                    <a:pt x="0" y="0"/>
                  </a:lnTo>
                  <a:lnTo>
                    <a:pt x="0" y="439877"/>
                  </a:lnTo>
                  <a:close/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45" name="Google Shape;2645;p92"/>
            <p:cNvSpPr/>
            <p:nvPr/>
          </p:nvSpPr>
          <p:spPr>
            <a:xfrm>
              <a:off x="1428254" y="3991305"/>
              <a:ext cx="53340" cy="116205"/>
            </a:xfrm>
            <a:custGeom>
              <a:avLst/>
              <a:gdLst/>
              <a:ahLst/>
              <a:cxnLst/>
              <a:rect l="l" t="t" r="r" b="b"/>
              <a:pathLst>
                <a:path w="53340" h="116204" extrusionOk="0">
                  <a:moveTo>
                    <a:pt x="53022" y="0"/>
                  </a:moveTo>
                  <a:lnTo>
                    <a:pt x="0" y="0"/>
                  </a:lnTo>
                  <a:lnTo>
                    <a:pt x="0" y="115912"/>
                  </a:lnTo>
                  <a:lnTo>
                    <a:pt x="53022" y="115912"/>
                  </a:lnTo>
                  <a:lnTo>
                    <a:pt x="530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46" name="Google Shape;2646;p92"/>
            <p:cNvSpPr/>
            <p:nvPr/>
          </p:nvSpPr>
          <p:spPr>
            <a:xfrm>
              <a:off x="1428254" y="3991305"/>
              <a:ext cx="53340" cy="116205"/>
            </a:xfrm>
            <a:custGeom>
              <a:avLst/>
              <a:gdLst/>
              <a:ahLst/>
              <a:cxnLst/>
              <a:rect l="l" t="t" r="r" b="b"/>
              <a:pathLst>
                <a:path w="53340" h="116204" extrusionOk="0">
                  <a:moveTo>
                    <a:pt x="0" y="115912"/>
                  </a:moveTo>
                  <a:lnTo>
                    <a:pt x="53022" y="115912"/>
                  </a:lnTo>
                  <a:lnTo>
                    <a:pt x="53022" y="0"/>
                  </a:lnTo>
                  <a:lnTo>
                    <a:pt x="0" y="0"/>
                  </a:lnTo>
                  <a:lnTo>
                    <a:pt x="0" y="115912"/>
                  </a:lnTo>
                  <a:close/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47" name="Google Shape;2647;p92"/>
            <p:cNvSpPr/>
            <p:nvPr/>
          </p:nvSpPr>
          <p:spPr>
            <a:xfrm>
              <a:off x="1396580" y="4438878"/>
              <a:ext cx="116839" cy="22860"/>
            </a:xfrm>
            <a:custGeom>
              <a:avLst/>
              <a:gdLst/>
              <a:ahLst/>
              <a:cxnLst/>
              <a:rect l="l" t="t" r="r" b="b"/>
              <a:pathLst>
                <a:path w="116840" h="22860" extrusionOk="0">
                  <a:moveTo>
                    <a:pt x="116357" y="0"/>
                  </a:moveTo>
                  <a:lnTo>
                    <a:pt x="0" y="0"/>
                  </a:lnTo>
                  <a:lnTo>
                    <a:pt x="0" y="22644"/>
                  </a:lnTo>
                  <a:lnTo>
                    <a:pt x="116357" y="22644"/>
                  </a:lnTo>
                  <a:lnTo>
                    <a:pt x="116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48" name="Google Shape;2648;p92"/>
            <p:cNvSpPr/>
            <p:nvPr/>
          </p:nvSpPr>
          <p:spPr>
            <a:xfrm>
              <a:off x="1396580" y="4438878"/>
              <a:ext cx="116839" cy="22860"/>
            </a:xfrm>
            <a:custGeom>
              <a:avLst/>
              <a:gdLst/>
              <a:ahLst/>
              <a:cxnLst/>
              <a:rect l="l" t="t" r="r" b="b"/>
              <a:pathLst>
                <a:path w="116840" h="22860" extrusionOk="0">
                  <a:moveTo>
                    <a:pt x="0" y="22644"/>
                  </a:moveTo>
                  <a:lnTo>
                    <a:pt x="116357" y="22644"/>
                  </a:lnTo>
                  <a:lnTo>
                    <a:pt x="116357" y="0"/>
                  </a:lnTo>
                  <a:lnTo>
                    <a:pt x="0" y="0"/>
                  </a:lnTo>
                  <a:lnTo>
                    <a:pt x="0" y="22644"/>
                  </a:lnTo>
                  <a:close/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649" name="Google Shape;2649;p92"/>
          <p:cNvGrpSpPr/>
          <p:nvPr/>
        </p:nvGrpSpPr>
        <p:grpSpPr>
          <a:xfrm>
            <a:off x="1487347" y="7227287"/>
            <a:ext cx="289560" cy="459744"/>
            <a:chOff x="1487347" y="7227287"/>
            <a:chExt cx="289560" cy="459744"/>
          </a:xfrm>
        </p:grpSpPr>
        <p:sp>
          <p:nvSpPr>
            <p:cNvPr id="2650" name="Google Shape;2650;p92"/>
            <p:cNvSpPr/>
            <p:nvPr/>
          </p:nvSpPr>
          <p:spPr>
            <a:xfrm>
              <a:off x="1487347" y="7227291"/>
              <a:ext cx="289560" cy="459740"/>
            </a:xfrm>
            <a:custGeom>
              <a:avLst/>
              <a:gdLst/>
              <a:ahLst/>
              <a:cxnLst/>
              <a:rect l="l" t="t" r="r" b="b"/>
              <a:pathLst>
                <a:path w="289560" h="459740" extrusionOk="0">
                  <a:moveTo>
                    <a:pt x="0" y="459193"/>
                  </a:moveTo>
                  <a:lnTo>
                    <a:pt x="289382" y="459193"/>
                  </a:lnTo>
                  <a:lnTo>
                    <a:pt x="289382" y="0"/>
                  </a:lnTo>
                  <a:lnTo>
                    <a:pt x="0" y="0"/>
                  </a:lnTo>
                  <a:lnTo>
                    <a:pt x="0" y="459193"/>
                  </a:lnTo>
                  <a:close/>
                </a:path>
                <a:path w="289560" h="459740" extrusionOk="0">
                  <a:moveTo>
                    <a:pt x="91465" y="102044"/>
                  </a:moveTo>
                  <a:lnTo>
                    <a:pt x="197954" y="102044"/>
                  </a:lnTo>
                  <a:lnTo>
                    <a:pt x="197954" y="37782"/>
                  </a:lnTo>
                  <a:lnTo>
                    <a:pt x="91465" y="37782"/>
                  </a:lnTo>
                  <a:lnTo>
                    <a:pt x="91465" y="102044"/>
                  </a:lnTo>
                  <a:close/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51" name="Google Shape;2651;p92"/>
            <p:cNvSpPr/>
            <p:nvPr/>
          </p:nvSpPr>
          <p:spPr>
            <a:xfrm>
              <a:off x="1575943" y="7366102"/>
              <a:ext cx="112395" cy="16510"/>
            </a:xfrm>
            <a:custGeom>
              <a:avLst/>
              <a:gdLst/>
              <a:ahLst/>
              <a:cxnLst/>
              <a:rect l="l" t="t" r="r" b="b"/>
              <a:pathLst>
                <a:path w="112394" h="16509" extrusionOk="0">
                  <a:moveTo>
                    <a:pt x="23190" y="0"/>
                  </a:moveTo>
                  <a:lnTo>
                    <a:pt x="0" y="0"/>
                  </a:lnTo>
                  <a:lnTo>
                    <a:pt x="0" y="16027"/>
                  </a:lnTo>
                  <a:lnTo>
                    <a:pt x="23190" y="16027"/>
                  </a:lnTo>
                  <a:lnTo>
                    <a:pt x="23190" y="0"/>
                  </a:lnTo>
                  <a:close/>
                </a:path>
                <a:path w="112394" h="16509" extrusionOk="0">
                  <a:moveTo>
                    <a:pt x="112242" y="0"/>
                  </a:moveTo>
                  <a:lnTo>
                    <a:pt x="89052" y="0"/>
                  </a:lnTo>
                  <a:lnTo>
                    <a:pt x="89052" y="16027"/>
                  </a:lnTo>
                  <a:lnTo>
                    <a:pt x="112242" y="16027"/>
                  </a:lnTo>
                  <a:lnTo>
                    <a:pt x="112242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52" name="Google Shape;2652;p92"/>
            <p:cNvSpPr/>
            <p:nvPr/>
          </p:nvSpPr>
          <p:spPr>
            <a:xfrm>
              <a:off x="1539858" y="7227287"/>
              <a:ext cx="184785" cy="459740"/>
            </a:xfrm>
            <a:custGeom>
              <a:avLst/>
              <a:gdLst/>
              <a:ahLst/>
              <a:cxnLst/>
              <a:rect l="l" t="t" r="r" b="b"/>
              <a:pathLst>
                <a:path w="184785" h="459740" extrusionOk="0">
                  <a:moveTo>
                    <a:pt x="0" y="459193"/>
                  </a:moveTo>
                  <a:lnTo>
                    <a:pt x="0" y="0"/>
                  </a:lnTo>
                </a:path>
                <a:path w="184785" h="459740" extrusionOk="0">
                  <a:moveTo>
                    <a:pt x="184391" y="459193"/>
                  </a:moveTo>
                  <a:lnTo>
                    <a:pt x="184391" y="0"/>
                  </a:lnTo>
                </a:path>
                <a:path w="184785" h="459740" extrusionOk="0">
                  <a:moveTo>
                    <a:pt x="0" y="138810"/>
                  </a:moveTo>
                  <a:lnTo>
                    <a:pt x="184391" y="138810"/>
                  </a:lnTo>
                </a:path>
                <a:path w="184785" h="459740" extrusionOk="0">
                  <a:moveTo>
                    <a:pt x="0" y="431253"/>
                  </a:moveTo>
                  <a:lnTo>
                    <a:pt x="184391" y="431253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grpSp>
        <p:nvGrpSpPr>
          <p:cNvPr id="2653" name="Google Shape;2653;p92"/>
          <p:cNvGrpSpPr/>
          <p:nvPr/>
        </p:nvGrpSpPr>
        <p:grpSpPr>
          <a:xfrm>
            <a:off x="1145969" y="7246658"/>
            <a:ext cx="260987" cy="410209"/>
            <a:chOff x="1145969" y="7246658"/>
            <a:chExt cx="260987" cy="410209"/>
          </a:xfrm>
        </p:grpSpPr>
        <p:sp>
          <p:nvSpPr>
            <p:cNvPr id="2654" name="Google Shape;2654;p92"/>
            <p:cNvSpPr/>
            <p:nvPr/>
          </p:nvSpPr>
          <p:spPr>
            <a:xfrm>
              <a:off x="1145971" y="7246658"/>
              <a:ext cx="260985" cy="410209"/>
            </a:xfrm>
            <a:custGeom>
              <a:avLst/>
              <a:gdLst/>
              <a:ahLst/>
              <a:cxnLst/>
              <a:rect l="l" t="t" r="r" b="b"/>
              <a:pathLst>
                <a:path w="260984" h="410209" extrusionOk="0">
                  <a:moveTo>
                    <a:pt x="41363" y="409956"/>
                  </a:moveTo>
                  <a:lnTo>
                    <a:pt x="219151" y="409956"/>
                  </a:lnTo>
                  <a:lnTo>
                    <a:pt x="219151" y="116814"/>
                  </a:lnTo>
                  <a:lnTo>
                    <a:pt x="41363" y="116814"/>
                  </a:lnTo>
                  <a:lnTo>
                    <a:pt x="41363" y="409956"/>
                  </a:lnTo>
                  <a:close/>
                </a:path>
                <a:path w="260984" h="410209" extrusionOk="0">
                  <a:moveTo>
                    <a:pt x="0" y="116827"/>
                  </a:moveTo>
                  <a:lnTo>
                    <a:pt x="260527" y="116827"/>
                  </a:lnTo>
                  <a:lnTo>
                    <a:pt x="260527" y="0"/>
                  </a:lnTo>
                  <a:lnTo>
                    <a:pt x="0" y="0"/>
                  </a:lnTo>
                  <a:lnTo>
                    <a:pt x="0" y="116827"/>
                  </a:lnTo>
                  <a:close/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55" name="Google Shape;2655;p92"/>
            <p:cNvSpPr/>
            <p:nvPr/>
          </p:nvSpPr>
          <p:spPr>
            <a:xfrm>
              <a:off x="1210043" y="7365873"/>
              <a:ext cx="132715" cy="13335"/>
            </a:xfrm>
            <a:custGeom>
              <a:avLst/>
              <a:gdLst/>
              <a:ahLst/>
              <a:cxnLst/>
              <a:rect l="l" t="t" r="r" b="b"/>
              <a:pathLst>
                <a:path w="132715" h="13334" extrusionOk="0">
                  <a:moveTo>
                    <a:pt x="20231" y="0"/>
                  </a:moveTo>
                  <a:lnTo>
                    <a:pt x="0" y="0"/>
                  </a:lnTo>
                  <a:lnTo>
                    <a:pt x="0" y="13055"/>
                  </a:lnTo>
                  <a:lnTo>
                    <a:pt x="20231" y="13055"/>
                  </a:lnTo>
                  <a:lnTo>
                    <a:pt x="20231" y="0"/>
                  </a:lnTo>
                  <a:close/>
                </a:path>
                <a:path w="132715" h="13334" extrusionOk="0">
                  <a:moveTo>
                    <a:pt x="132372" y="0"/>
                  </a:moveTo>
                  <a:lnTo>
                    <a:pt x="112141" y="0"/>
                  </a:lnTo>
                  <a:lnTo>
                    <a:pt x="112141" y="13055"/>
                  </a:lnTo>
                  <a:lnTo>
                    <a:pt x="132372" y="13055"/>
                  </a:lnTo>
                  <a:lnTo>
                    <a:pt x="132372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56" name="Google Shape;2656;p92"/>
            <p:cNvSpPr/>
            <p:nvPr/>
          </p:nvSpPr>
          <p:spPr>
            <a:xfrm>
              <a:off x="1186815" y="7266330"/>
              <a:ext cx="179070" cy="78105"/>
            </a:xfrm>
            <a:custGeom>
              <a:avLst/>
              <a:gdLst/>
              <a:ahLst/>
              <a:cxnLst/>
              <a:rect l="l" t="t" r="r" b="b"/>
              <a:pathLst>
                <a:path w="179069" h="78104" extrusionOk="0">
                  <a:moveTo>
                    <a:pt x="0" y="77482"/>
                  </a:moveTo>
                  <a:lnTo>
                    <a:pt x="178841" y="77482"/>
                  </a:lnTo>
                  <a:lnTo>
                    <a:pt x="178841" y="0"/>
                  </a:lnTo>
                  <a:lnTo>
                    <a:pt x="0" y="0"/>
                  </a:lnTo>
                  <a:lnTo>
                    <a:pt x="0" y="77482"/>
                  </a:lnTo>
                  <a:close/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657" name="Google Shape;2657;p92"/>
            <p:cNvSpPr/>
            <p:nvPr/>
          </p:nvSpPr>
          <p:spPr>
            <a:xfrm>
              <a:off x="1145969" y="7656728"/>
              <a:ext cx="260985" cy="0"/>
            </a:xfrm>
            <a:custGeom>
              <a:avLst/>
              <a:gdLst/>
              <a:ahLst/>
              <a:cxnLst/>
              <a:rect l="l" t="t" r="r" b="b"/>
              <a:pathLst>
                <a:path w="260984" h="120000" extrusionOk="0">
                  <a:moveTo>
                    <a:pt x="0" y="0"/>
                  </a:moveTo>
                  <a:lnTo>
                    <a:pt x="26052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sp>
        <p:nvSpPr>
          <p:cNvPr id="2658" name="Google Shape;2658;p92"/>
          <p:cNvSpPr txBox="1"/>
          <p:nvPr/>
        </p:nvSpPr>
        <p:spPr>
          <a:xfrm>
            <a:off x="887299" y="1311061"/>
            <a:ext cx="6153116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Butelki idealne do Twojego dyspensera.</a:t>
            </a:r>
            <a:endParaRPr sz="1600" dirty="0">
              <a:latin typeface="Gotham Book" pitchFamily="50" charset="0"/>
              <a:sym typeface="Arial"/>
            </a:endParaRPr>
          </a:p>
        </p:txBody>
      </p:sp>
      <p:sp>
        <p:nvSpPr>
          <p:cNvPr id="2659" name="Google Shape;2659;p92"/>
          <p:cNvSpPr txBox="1"/>
          <p:nvPr/>
        </p:nvSpPr>
        <p:spPr>
          <a:xfrm>
            <a:off x="887301" y="260000"/>
            <a:ext cx="19509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60" name="Google Shape;2660;p92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sp>
        <p:nvSpPr>
          <p:cNvPr id="2661" name="Google Shape;2661;p92"/>
          <p:cNvSpPr txBox="1"/>
          <p:nvPr/>
        </p:nvSpPr>
        <p:spPr>
          <a:xfrm>
            <a:off x="13147050" y="7983015"/>
            <a:ext cx="1077599" cy="119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*</a:t>
            </a:r>
            <a:r>
              <a:rPr lang="pl-PL" sz="700" dirty="0">
                <a:solidFill>
                  <a:srgbClr val="084783"/>
                </a:solidFill>
                <a:latin typeface="Gotham Book" pitchFamily="50" charset="0"/>
              </a:rPr>
              <a:t>wytrzymały</a:t>
            </a:r>
            <a:r>
              <a:rPr lang="en-US" sz="7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700" dirty="0" err="1">
                <a:solidFill>
                  <a:srgbClr val="084783"/>
                </a:solidFill>
                <a:latin typeface="Gotham Book" pitchFamily="50" charset="0"/>
              </a:rPr>
              <a:t>plastik</a:t>
            </a:r>
            <a:endParaRPr sz="700" dirty="0">
              <a:latin typeface="Gotham Book" pitchFamily="50" charset="0"/>
              <a:sym typeface="Arial"/>
            </a:endParaRPr>
          </a:p>
        </p:txBody>
      </p:sp>
      <p:pic>
        <p:nvPicPr>
          <p:cNvPr id="2662" name="Google Shape;2662;p9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63" name="Google Shape;2663;p92"/>
          <p:cNvSpPr txBox="1">
            <a:spLocks noGrp="1"/>
          </p:cNvSpPr>
          <p:nvPr>
            <p:ph type="title"/>
          </p:nvPr>
        </p:nvSpPr>
        <p:spPr>
          <a:xfrm>
            <a:off x="879394" y="630841"/>
            <a:ext cx="7960502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Gotham Book" pitchFamily="50" charset="0"/>
              </a:rPr>
              <a:t>Butelki</a:t>
            </a:r>
            <a:r>
              <a:rPr lang="en-US" sz="3200" dirty="0">
                <a:latin typeface="Gotham Book" pitchFamily="50" charset="0"/>
              </a:rPr>
              <a:t> z możliwością personalizacji</a:t>
            </a:r>
            <a:endParaRPr sz="3200" dirty="0">
              <a:latin typeface="Gotham Book" pitchFamily="50" charset="0"/>
            </a:endParaRPr>
          </a:p>
        </p:txBody>
      </p:sp>
      <p:pic>
        <p:nvPicPr>
          <p:cNvPr id="2664" name="Google Shape;2664;p9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66059" y="4781356"/>
            <a:ext cx="610847" cy="876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3A955343-B1D1-EFD4-E577-D601DFA93F7D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5"/>
            <a:extLst>
              <a:ext uri="{FF2B5EF4-FFF2-40B4-BE49-F238E27FC236}">
                <a16:creationId xmlns:a16="http://schemas.microsoft.com/office/drawing/2014/main" id="{98545B7E-55B4-E4AB-880C-CEACA952C3C5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p93"/>
          <p:cNvSpPr/>
          <p:nvPr/>
        </p:nvSpPr>
        <p:spPr>
          <a:xfrm>
            <a:off x="0" y="5570477"/>
            <a:ext cx="15125699" cy="2936240"/>
          </a:xfrm>
          <a:custGeom>
            <a:avLst/>
            <a:gdLst/>
            <a:ahLst/>
            <a:cxnLst/>
            <a:rect l="l" t="t" r="r" b="b"/>
            <a:pathLst>
              <a:path w="15120619" h="2936240" extrusionOk="0">
                <a:moveTo>
                  <a:pt x="15120010" y="0"/>
                </a:moveTo>
                <a:lnTo>
                  <a:pt x="0" y="0"/>
                </a:lnTo>
                <a:lnTo>
                  <a:pt x="0" y="2935795"/>
                </a:lnTo>
                <a:lnTo>
                  <a:pt x="15120010" y="2935795"/>
                </a:lnTo>
                <a:lnTo>
                  <a:pt x="1512001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672" name="Google Shape;2672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5660" y="2198649"/>
            <a:ext cx="1598028" cy="3180727"/>
          </a:xfrm>
          <a:prstGeom prst="rect">
            <a:avLst/>
          </a:prstGeom>
          <a:noFill/>
          <a:ln>
            <a:noFill/>
          </a:ln>
        </p:spPr>
      </p:pic>
      <p:sp>
        <p:nvSpPr>
          <p:cNvPr id="2683" name="Google Shape;2683;p93"/>
          <p:cNvSpPr txBox="1"/>
          <p:nvPr/>
        </p:nvSpPr>
        <p:spPr>
          <a:xfrm>
            <a:off x="8749324" y="5867500"/>
            <a:ext cx="6029666" cy="13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SAN Ecolab MAXX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  <a:sym typeface="Arial"/>
              </a:rPr>
              <a:t>Windus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Cleaner</a:t>
            </a:r>
            <a:endParaRPr sz="2000" dirty="0">
              <a:latin typeface="Gotham Book" pitchFamily="50" charset="0"/>
              <a:sym typeface="Arial"/>
            </a:endParaRPr>
          </a:p>
          <a:p>
            <a:pPr marL="80645" lvl="0" indent="0" algn="l" rtl="0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Pojemność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                                   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 750 ml</a:t>
            </a:r>
            <a:endParaRPr sz="1000" dirty="0">
              <a:latin typeface="Gotham Book" pitchFamily="50" charset="0"/>
              <a:sym typeface="Arial"/>
            </a:endParaRPr>
          </a:p>
          <a:p>
            <a:pPr marL="80645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Skład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              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                      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  <a:sym typeface="Arial"/>
              </a:rPr>
              <a:t>E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kologiczny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środek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czyszczenia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w spray</a:t>
            </a:r>
            <a:endParaRPr sz="1000" dirty="0">
              <a:latin typeface="Gotham Book" pitchFamily="50" charset="0"/>
              <a:sym typeface="Arial"/>
            </a:endParaRPr>
          </a:p>
          <a:p>
            <a:pPr marL="80645" marR="5080" lvl="0" indent="0" algn="l" rtl="0">
              <a:lnSpc>
                <a:spcPct val="14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Zastosowanie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            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Do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czyszczenia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obudowy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oraz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bazy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/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szafki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dyspensera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endParaRPr sz="1000" dirty="0">
              <a:solidFill>
                <a:srgbClr val="FFFFFF"/>
              </a:solidFill>
              <a:latin typeface="Gotham Book" pitchFamily="50" charset="0"/>
              <a:sym typeface="Arial"/>
            </a:endParaRPr>
          </a:p>
          <a:p>
            <a:pPr marL="80645" marR="5080" lvl="0" indent="0" algn="l" rtl="0">
              <a:lnSpc>
                <a:spcPct val="14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Minimalna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ilość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zamówienia   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          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12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szt.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</a:t>
            </a:r>
            <a:endParaRPr sz="1000" dirty="0">
              <a:latin typeface="Gotham Book" pitchFamily="50" charset="0"/>
              <a:sym typeface="Arial"/>
            </a:endParaRPr>
          </a:p>
        </p:txBody>
      </p:sp>
      <p:pic>
        <p:nvPicPr>
          <p:cNvPr id="2673" name="Google Shape;2673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9900" y="2318944"/>
            <a:ext cx="1945500" cy="310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4" name="Google Shape;2674;p93"/>
          <p:cNvGrpSpPr/>
          <p:nvPr/>
        </p:nvGrpSpPr>
        <p:grpSpPr>
          <a:xfrm>
            <a:off x="8764128" y="6594846"/>
            <a:ext cx="6029665" cy="45719"/>
            <a:chOff x="8764129" y="6594847"/>
            <a:chExt cx="5461296" cy="0"/>
          </a:xfrm>
        </p:grpSpPr>
        <p:sp>
          <p:nvSpPr>
            <p:cNvPr id="2675" name="Google Shape;2675;p93"/>
            <p:cNvSpPr/>
            <p:nvPr/>
          </p:nvSpPr>
          <p:spPr>
            <a:xfrm>
              <a:off x="8764129" y="6594847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6" name="Google Shape;2676;p93"/>
            <p:cNvSpPr/>
            <p:nvPr/>
          </p:nvSpPr>
          <p:spPr>
            <a:xfrm>
              <a:off x="10628785" y="6594847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3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77" name="Google Shape;2677;p93"/>
          <p:cNvGrpSpPr/>
          <p:nvPr/>
        </p:nvGrpSpPr>
        <p:grpSpPr>
          <a:xfrm>
            <a:off x="8764129" y="6813444"/>
            <a:ext cx="6029664" cy="45719"/>
            <a:chOff x="8764129" y="6813445"/>
            <a:chExt cx="5461296" cy="0"/>
          </a:xfrm>
        </p:grpSpPr>
        <p:sp>
          <p:nvSpPr>
            <p:cNvPr id="2678" name="Google Shape;2678;p93"/>
            <p:cNvSpPr/>
            <p:nvPr/>
          </p:nvSpPr>
          <p:spPr>
            <a:xfrm>
              <a:off x="8764129" y="6813445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9" name="Google Shape;2679;p93"/>
            <p:cNvSpPr/>
            <p:nvPr/>
          </p:nvSpPr>
          <p:spPr>
            <a:xfrm>
              <a:off x="10628785" y="6813445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3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80" name="Google Shape;2680;p93"/>
          <p:cNvGrpSpPr/>
          <p:nvPr/>
        </p:nvGrpSpPr>
        <p:grpSpPr>
          <a:xfrm>
            <a:off x="8764129" y="7032042"/>
            <a:ext cx="6029664" cy="45719"/>
            <a:chOff x="8764129" y="7032043"/>
            <a:chExt cx="5461296" cy="0"/>
          </a:xfrm>
        </p:grpSpPr>
        <p:sp>
          <p:nvSpPr>
            <p:cNvPr id="2681" name="Google Shape;2681;p93"/>
            <p:cNvSpPr/>
            <p:nvPr/>
          </p:nvSpPr>
          <p:spPr>
            <a:xfrm>
              <a:off x="8764129" y="7032043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2" name="Google Shape;2682;p93"/>
            <p:cNvSpPr/>
            <p:nvPr/>
          </p:nvSpPr>
          <p:spPr>
            <a:xfrm>
              <a:off x="10628785" y="7032043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3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84" name="Google Shape;2684;p93"/>
          <p:cNvSpPr txBox="1">
            <a:spLocks noGrp="1"/>
          </p:cNvSpPr>
          <p:nvPr>
            <p:ph type="title"/>
          </p:nvPr>
        </p:nvSpPr>
        <p:spPr>
          <a:xfrm>
            <a:off x="857250" y="619175"/>
            <a:ext cx="848106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Gotham Book" pitchFamily="50" charset="0"/>
              </a:rPr>
              <a:t>Środki</a:t>
            </a:r>
            <a:r>
              <a:rPr lang="en-US" sz="3200" dirty="0">
                <a:latin typeface="Gotham Book" pitchFamily="50" charset="0"/>
              </a:rPr>
              <a:t> </a:t>
            </a:r>
            <a:r>
              <a:rPr lang="en-US" sz="3200" dirty="0" err="1">
                <a:latin typeface="Gotham Book" pitchFamily="50" charset="0"/>
              </a:rPr>
              <a:t>czyszczące</a:t>
            </a:r>
            <a:r>
              <a:rPr lang="en-US" sz="3200" dirty="0">
                <a:latin typeface="Gotham Book" pitchFamily="50" charset="0"/>
              </a:rPr>
              <a:t> do </a:t>
            </a:r>
            <a:r>
              <a:rPr lang="en-US" sz="3200" dirty="0" err="1">
                <a:latin typeface="Gotham Book" pitchFamily="50" charset="0"/>
              </a:rPr>
              <a:t>dyspensera</a:t>
            </a:r>
            <a:endParaRPr dirty="0">
              <a:latin typeface="Gotham Book" pitchFamily="50" charset="0"/>
            </a:endParaRPr>
          </a:p>
        </p:txBody>
      </p:sp>
      <p:sp>
        <p:nvSpPr>
          <p:cNvPr id="2685" name="Google Shape;2685;p93"/>
          <p:cNvSpPr txBox="1"/>
          <p:nvPr/>
        </p:nvSpPr>
        <p:spPr>
          <a:xfrm>
            <a:off x="874726" y="1315550"/>
            <a:ext cx="5429923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Wydajne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efektywne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środki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czyszczenia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600" dirty="0">
              <a:latin typeface="Gotham Book" pitchFamily="50" charset="0"/>
              <a:sym typeface="Arial"/>
            </a:endParaRPr>
          </a:p>
        </p:txBody>
      </p:sp>
      <p:grpSp>
        <p:nvGrpSpPr>
          <p:cNvPr id="2686" name="Google Shape;2686;p93"/>
          <p:cNvGrpSpPr/>
          <p:nvPr/>
        </p:nvGrpSpPr>
        <p:grpSpPr>
          <a:xfrm>
            <a:off x="899999" y="6594847"/>
            <a:ext cx="5461312" cy="0"/>
            <a:chOff x="899999" y="6594847"/>
            <a:chExt cx="5461312" cy="0"/>
          </a:xfrm>
        </p:grpSpPr>
        <p:sp>
          <p:nvSpPr>
            <p:cNvPr id="2687" name="Google Shape;2687;p93"/>
            <p:cNvSpPr/>
            <p:nvPr/>
          </p:nvSpPr>
          <p:spPr>
            <a:xfrm>
              <a:off x="899999" y="6594847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8" name="Google Shape;2688;p93"/>
            <p:cNvSpPr/>
            <p:nvPr/>
          </p:nvSpPr>
          <p:spPr>
            <a:xfrm>
              <a:off x="2764671" y="6594847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89" name="Google Shape;2689;p93"/>
          <p:cNvGrpSpPr/>
          <p:nvPr/>
        </p:nvGrpSpPr>
        <p:grpSpPr>
          <a:xfrm>
            <a:off x="899999" y="6813445"/>
            <a:ext cx="5461312" cy="0"/>
            <a:chOff x="899999" y="6813445"/>
            <a:chExt cx="5461312" cy="0"/>
          </a:xfrm>
        </p:grpSpPr>
        <p:sp>
          <p:nvSpPr>
            <p:cNvPr id="2690" name="Google Shape;2690;p93"/>
            <p:cNvSpPr/>
            <p:nvPr/>
          </p:nvSpPr>
          <p:spPr>
            <a:xfrm>
              <a:off x="899999" y="6813445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1" name="Google Shape;2691;p93"/>
            <p:cNvSpPr/>
            <p:nvPr/>
          </p:nvSpPr>
          <p:spPr>
            <a:xfrm>
              <a:off x="2764671" y="6813445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92" name="Google Shape;2692;p93"/>
          <p:cNvGrpSpPr/>
          <p:nvPr/>
        </p:nvGrpSpPr>
        <p:grpSpPr>
          <a:xfrm>
            <a:off x="899999" y="7032043"/>
            <a:ext cx="5461312" cy="0"/>
            <a:chOff x="899999" y="7032043"/>
            <a:chExt cx="5461312" cy="0"/>
          </a:xfrm>
        </p:grpSpPr>
        <p:sp>
          <p:nvSpPr>
            <p:cNvPr id="2693" name="Google Shape;2693;p93"/>
            <p:cNvSpPr/>
            <p:nvPr/>
          </p:nvSpPr>
          <p:spPr>
            <a:xfrm>
              <a:off x="899999" y="7032043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4" name="Google Shape;2694;p93"/>
            <p:cNvSpPr/>
            <p:nvPr/>
          </p:nvSpPr>
          <p:spPr>
            <a:xfrm>
              <a:off x="2764671" y="7032043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95" name="Google Shape;2695;p93"/>
          <p:cNvSpPr txBox="1"/>
          <p:nvPr/>
        </p:nvSpPr>
        <p:spPr>
          <a:xfrm>
            <a:off x="887299" y="5867500"/>
            <a:ext cx="5474012" cy="13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SAN Ecolab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  <a:sym typeface="Arial"/>
              </a:rPr>
              <a:t>Sirafan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Speed Disinfectant</a:t>
            </a:r>
            <a:endParaRPr sz="2000" dirty="0">
              <a:latin typeface="Gotham Book" pitchFamily="50" charset="0"/>
              <a:sym typeface="Arial"/>
            </a:endParaRPr>
          </a:p>
          <a:p>
            <a:pPr marL="77470" lvl="0" indent="0" algn="l" rtl="0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Pojemność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 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          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750 ml</a:t>
            </a:r>
            <a:endParaRPr sz="1000" dirty="0">
              <a:latin typeface="Gotham Book" pitchFamily="50" charset="0"/>
              <a:sym typeface="Arial"/>
            </a:endParaRPr>
          </a:p>
          <a:p>
            <a:pPr marL="7747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Skład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             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	          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Środek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dezynfekcji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bazie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alkoholu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  <a:p>
            <a:pPr marL="77470" marR="5080" lvl="0" indent="0" algn="l" rtl="0">
              <a:lnSpc>
                <a:spcPct val="14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Zastosowanie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 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       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Do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codziennej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dezynfekcji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kranów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/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wylotów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wody</a:t>
            </a:r>
            <a:endParaRPr sz="1000" dirty="0">
              <a:solidFill>
                <a:srgbClr val="FFFFFF"/>
              </a:solidFill>
              <a:latin typeface="Gotham Book" pitchFamily="50" charset="0"/>
            </a:endParaRPr>
          </a:p>
          <a:p>
            <a:pPr marL="77470" marR="5080" lvl="0" indent="0" algn="l" rtl="0">
              <a:lnSpc>
                <a:spcPct val="14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Minimalna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ilość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zamówienia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 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     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6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szt.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696" name="Google Shape;2696;p93"/>
          <p:cNvSpPr txBox="1"/>
          <p:nvPr/>
        </p:nvSpPr>
        <p:spPr>
          <a:xfrm>
            <a:off x="580865" y="2920343"/>
            <a:ext cx="1813934" cy="91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Szerokie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zastosowanie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przeciwko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bakteriom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wirusom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włączając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to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wirus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SARSCoV-2 (COVID-19)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697" name="Google Shape;2697;p93"/>
          <p:cNvSpPr txBox="1"/>
          <p:nvPr/>
        </p:nvSpPr>
        <p:spPr>
          <a:xfrm>
            <a:off x="8441860" y="2640768"/>
            <a:ext cx="1869734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codziennego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czyszczenia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obudowy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oraz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bazy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/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szafki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dyspensera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698" name="Google Shape;2698;p93"/>
          <p:cNvSpPr txBox="1"/>
          <p:nvPr/>
        </p:nvSpPr>
        <p:spPr>
          <a:xfrm>
            <a:off x="580865" y="3983460"/>
            <a:ext cx="1770734" cy="10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Przeznaczony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codziennej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dezynfekcji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kranów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wylotów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wody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oraz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innych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(np.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wyświetlacza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dyspensera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)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699" name="Google Shape;2699;p93"/>
          <p:cNvSpPr txBox="1"/>
          <p:nvPr/>
        </p:nvSpPr>
        <p:spPr>
          <a:xfrm>
            <a:off x="8441859" y="3547116"/>
            <a:ext cx="1803159" cy="127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Profesjonalny,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gotowy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użycia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wymagający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spłukiwania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szybki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wydajny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środek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czyszczący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marki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ECOLAB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twardych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lub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szklanych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00" name="Google Shape;2700;p93"/>
          <p:cNvSpPr txBox="1"/>
          <p:nvPr/>
        </p:nvSpPr>
        <p:spPr>
          <a:xfrm>
            <a:off x="4841549" y="1934335"/>
            <a:ext cx="1978009" cy="10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Profesjonalny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preparat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marki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ECOLAB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przeznaczony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użytku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handlu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gastronomii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niewchodzących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reakcję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z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alkoholem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01" name="Google Shape;2701;p93"/>
          <p:cNvSpPr txBox="1"/>
          <p:nvPr/>
        </p:nvSpPr>
        <p:spPr>
          <a:xfrm>
            <a:off x="12715593" y="2089872"/>
            <a:ext cx="1960525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celu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uzyskania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błyszczącej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pozbawionej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smug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02" name="Google Shape;2702;p93"/>
          <p:cNvSpPr txBox="1"/>
          <p:nvPr/>
        </p:nvSpPr>
        <p:spPr>
          <a:xfrm>
            <a:off x="4875300" y="3346363"/>
            <a:ext cx="1944258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Gotowy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użycia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wymagający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spłukiwania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wydajny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szybki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działaniu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preparat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dezynfekcji</a:t>
            </a:r>
            <a:endParaRPr sz="1000" dirty="0">
              <a:solidFill>
                <a:srgbClr val="084783"/>
              </a:solidFill>
              <a:latin typeface="Gotham Book" pitchFamily="50" charset="0"/>
            </a:endParaRPr>
          </a:p>
        </p:txBody>
      </p:sp>
      <p:sp>
        <p:nvSpPr>
          <p:cNvPr id="2703" name="Google Shape;2703;p93"/>
          <p:cNvSpPr txBox="1"/>
          <p:nvPr/>
        </p:nvSpPr>
        <p:spPr>
          <a:xfrm>
            <a:off x="12705918" y="3110462"/>
            <a:ext cx="1970201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Na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bazie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biodegradowalnych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środków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powierzchniowo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czynnych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;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skutecznie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usuwa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tłuste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tłuste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plamy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04" name="Google Shape;2704;p93"/>
          <p:cNvSpPr txBox="1"/>
          <p:nvPr/>
        </p:nvSpPr>
        <p:spPr>
          <a:xfrm>
            <a:off x="4841550" y="4559300"/>
            <a:ext cx="1978008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Łatwy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użyciu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dozownik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spray’u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05" name="Google Shape;2705;p93"/>
          <p:cNvSpPr txBox="1"/>
          <p:nvPr/>
        </p:nvSpPr>
        <p:spPr>
          <a:xfrm>
            <a:off x="12705918" y="4339822"/>
            <a:ext cx="1838917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Łatwy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użyciu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dozownik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spray’u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2706" name="Google Shape;2706;p93"/>
          <p:cNvGrpSpPr/>
          <p:nvPr/>
        </p:nvGrpSpPr>
        <p:grpSpPr>
          <a:xfrm>
            <a:off x="3825709" y="2510850"/>
            <a:ext cx="885195" cy="30480"/>
            <a:chOff x="3825709" y="2510850"/>
            <a:chExt cx="885195" cy="30480"/>
          </a:xfrm>
        </p:grpSpPr>
        <p:sp>
          <p:nvSpPr>
            <p:cNvPr id="2707" name="Google Shape;2707;p93"/>
            <p:cNvSpPr/>
            <p:nvPr/>
          </p:nvSpPr>
          <p:spPr>
            <a:xfrm>
              <a:off x="3840954" y="2522419"/>
              <a:ext cx="869950" cy="3810"/>
            </a:xfrm>
            <a:custGeom>
              <a:avLst/>
              <a:gdLst/>
              <a:ahLst/>
              <a:cxnLst/>
              <a:rect l="l" t="t" r="r" b="b"/>
              <a:pathLst>
                <a:path w="869950" h="3810" extrusionOk="0">
                  <a:moveTo>
                    <a:pt x="869518" y="0"/>
                  </a:moveTo>
                  <a:lnTo>
                    <a:pt x="0" y="367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8" name="Google Shape;2708;p93"/>
            <p:cNvSpPr/>
            <p:nvPr/>
          </p:nvSpPr>
          <p:spPr>
            <a:xfrm>
              <a:off x="3825709" y="251085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09" name="Google Shape;2709;p93"/>
          <p:cNvGrpSpPr/>
          <p:nvPr/>
        </p:nvGrpSpPr>
        <p:grpSpPr>
          <a:xfrm>
            <a:off x="11689840" y="2510850"/>
            <a:ext cx="885195" cy="30480"/>
            <a:chOff x="11689840" y="2510850"/>
            <a:chExt cx="885195" cy="30480"/>
          </a:xfrm>
        </p:grpSpPr>
        <p:sp>
          <p:nvSpPr>
            <p:cNvPr id="2710" name="Google Shape;2710;p93"/>
            <p:cNvSpPr/>
            <p:nvPr/>
          </p:nvSpPr>
          <p:spPr>
            <a:xfrm>
              <a:off x="11705085" y="2522419"/>
              <a:ext cx="869950" cy="3810"/>
            </a:xfrm>
            <a:custGeom>
              <a:avLst/>
              <a:gdLst/>
              <a:ahLst/>
              <a:cxnLst/>
              <a:rect l="l" t="t" r="r" b="b"/>
              <a:pathLst>
                <a:path w="869950" h="3810" extrusionOk="0">
                  <a:moveTo>
                    <a:pt x="869518" y="0"/>
                  </a:moveTo>
                  <a:lnTo>
                    <a:pt x="0" y="367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1" name="Google Shape;2711;p93"/>
            <p:cNvSpPr/>
            <p:nvPr/>
          </p:nvSpPr>
          <p:spPr>
            <a:xfrm>
              <a:off x="11689840" y="251085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12" name="Google Shape;2712;p93"/>
          <p:cNvGrpSpPr/>
          <p:nvPr/>
        </p:nvGrpSpPr>
        <p:grpSpPr>
          <a:xfrm>
            <a:off x="3906709" y="3636970"/>
            <a:ext cx="803903" cy="30480"/>
            <a:chOff x="3906709" y="3636970"/>
            <a:chExt cx="803903" cy="30480"/>
          </a:xfrm>
        </p:grpSpPr>
        <p:sp>
          <p:nvSpPr>
            <p:cNvPr id="2713" name="Google Shape;2713;p93"/>
            <p:cNvSpPr/>
            <p:nvPr/>
          </p:nvSpPr>
          <p:spPr>
            <a:xfrm>
              <a:off x="3921942" y="3648546"/>
              <a:ext cx="788670" cy="3810"/>
            </a:xfrm>
            <a:custGeom>
              <a:avLst/>
              <a:gdLst/>
              <a:ahLst/>
              <a:cxnLst/>
              <a:rect l="l" t="t" r="r" b="b"/>
              <a:pathLst>
                <a:path w="788670" h="3810" extrusionOk="0">
                  <a:moveTo>
                    <a:pt x="788530" y="0"/>
                  </a:moveTo>
                  <a:lnTo>
                    <a:pt x="0" y="3657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4" name="Google Shape;2714;p93"/>
            <p:cNvSpPr/>
            <p:nvPr/>
          </p:nvSpPr>
          <p:spPr>
            <a:xfrm>
              <a:off x="3906709" y="363697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15" name="Google Shape;2715;p93"/>
          <p:cNvGrpSpPr/>
          <p:nvPr/>
        </p:nvGrpSpPr>
        <p:grpSpPr>
          <a:xfrm>
            <a:off x="11793301" y="3307090"/>
            <a:ext cx="803904" cy="30480"/>
            <a:chOff x="11770838" y="3218490"/>
            <a:chExt cx="803904" cy="30480"/>
          </a:xfrm>
        </p:grpSpPr>
        <p:sp>
          <p:nvSpPr>
            <p:cNvPr id="2716" name="Google Shape;2716;p93"/>
            <p:cNvSpPr/>
            <p:nvPr/>
          </p:nvSpPr>
          <p:spPr>
            <a:xfrm>
              <a:off x="11786072" y="3230066"/>
              <a:ext cx="788670" cy="3810"/>
            </a:xfrm>
            <a:custGeom>
              <a:avLst/>
              <a:gdLst/>
              <a:ahLst/>
              <a:cxnLst/>
              <a:rect l="l" t="t" r="r" b="b"/>
              <a:pathLst>
                <a:path w="788670" h="3810" extrusionOk="0">
                  <a:moveTo>
                    <a:pt x="788530" y="0"/>
                  </a:moveTo>
                  <a:lnTo>
                    <a:pt x="0" y="3657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7" name="Google Shape;2717;p93"/>
            <p:cNvSpPr/>
            <p:nvPr/>
          </p:nvSpPr>
          <p:spPr>
            <a:xfrm>
              <a:off x="11770838" y="321849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18" name="Google Shape;2718;p93"/>
          <p:cNvGrpSpPr/>
          <p:nvPr/>
        </p:nvGrpSpPr>
        <p:grpSpPr>
          <a:xfrm>
            <a:off x="3929247" y="4662149"/>
            <a:ext cx="758827" cy="30480"/>
            <a:chOff x="3951709" y="4438786"/>
            <a:chExt cx="758827" cy="30480"/>
          </a:xfrm>
        </p:grpSpPr>
        <p:sp>
          <p:nvSpPr>
            <p:cNvPr id="2719" name="Google Shape;2719;p93"/>
            <p:cNvSpPr/>
            <p:nvPr/>
          </p:nvSpPr>
          <p:spPr>
            <a:xfrm>
              <a:off x="3966951" y="4450367"/>
              <a:ext cx="743585" cy="3810"/>
            </a:xfrm>
            <a:custGeom>
              <a:avLst/>
              <a:gdLst/>
              <a:ahLst/>
              <a:cxnLst/>
              <a:rect l="l" t="t" r="r" b="b"/>
              <a:pathLst>
                <a:path w="743585" h="3810" extrusionOk="0">
                  <a:moveTo>
                    <a:pt x="743521" y="0"/>
                  </a:moveTo>
                  <a:lnTo>
                    <a:pt x="0" y="3657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0" name="Google Shape;2720;p93"/>
            <p:cNvSpPr/>
            <p:nvPr/>
          </p:nvSpPr>
          <p:spPr>
            <a:xfrm>
              <a:off x="3951709" y="443878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21" name="Google Shape;2721;p93"/>
          <p:cNvGrpSpPr/>
          <p:nvPr/>
        </p:nvGrpSpPr>
        <p:grpSpPr>
          <a:xfrm>
            <a:off x="11815838" y="4438786"/>
            <a:ext cx="758828" cy="30480"/>
            <a:chOff x="11815838" y="4438786"/>
            <a:chExt cx="758828" cy="30480"/>
          </a:xfrm>
        </p:grpSpPr>
        <p:sp>
          <p:nvSpPr>
            <p:cNvPr id="2722" name="Google Shape;2722;p93"/>
            <p:cNvSpPr/>
            <p:nvPr/>
          </p:nvSpPr>
          <p:spPr>
            <a:xfrm>
              <a:off x="11831081" y="4450367"/>
              <a:ext cx="743585" cy="3810"/>
            </a:xfrm>
            <a:custGeom>
              <a:avLst/>
              <a:gdLst/>
              <a:ahLst/>
              <a:cxnLst/>
              <a:rect l="l" t="t" r="r" b="b"/>
              <a:pathLst>
                <a:path w="743584" h="3810" extrusionOk="0">
                  <a:moveTo>
                    <a:pt x="743521" y="0"/>
                  </a:moveTo>
                  <a:lnTo>
                    <a:pt x="0" y="3657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3" name="Google Shape;2723;p93"/>
            <p:cNvSpPr/>
            <p:nvPr/>
          </p:nvSpPr>
          <p:spPr>
            <a:xfrm>
              <a:off x="11815838" y="443878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24" name="Google Shape;2724;p93"/>
          <p:cNvGrpSpPr/>
          <p:nvPr/>
        </p:nvGrpSpPr>
        <p:grpSpPr>
          <a:xfrm>
            <a:off x="2476023" y="3015678"/>
            <a:ext cx="1113629" cy="30480"/>
            <a:chOff x="2476023" y="3015678"/>
            <a:chExt cx="1113629" cy="30480"/>
          </a:xfrm>
        </p:grpSpPr>
        <p:sp>
          <p:nvSpPr>
            <p:cNvPr id="2725" name="Google Shape;2725;p93"/>
            <p:cNvSpPr/>
            <p:nvPr/>
          </p:nvSpPr>
          <p:spPr>
            <a:xfrm>
              <a:off x="2476023" y="3030918"/>
              <a:ext cx="1098550" cy="0"/>
            </a:xfrm>
            <a:custGeom>
              <a:avLst/>
              <a:gdLst/>
              <a:ahLst/>
              <a:cxnLst/>
              <a:rect l="l" t="t" r="r" b="b"/>
              <a:pathLst>
                <a:path w="1098550" h="120000" extrusionOk="0">
                  <a:moveTo>
                    <a:pt x="0" y="0"/>
                  </a:moveTo>
                  <a:lnTo>
                    <a:pt x="109838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6" name="Google Shape;2726;p93"/>
            <p:cNvSpPr/>
            <p:nvPr/>
          </p:nvSpPr>
          <p:spPr>
            <a:xfrm>
              <a:off x="3559172" y="301567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27" name="Google Shape;2727;p93"/>
          <p:cNvGrpSpPr/>
          <p:nvPr/>
        </p:nvGrpSpPr>
        <p:grpSpPr>
          <a:xfrm>
            <a:off x="10187154" y="3015678"/>
            <a:ext cx="1266626" cy="30480"/>
            <a:chOff x="10187154" y="3015678"/>
            <a:chExt cx="1266626" cy="30480"/>
          </a:xfrm>
        </p:grpSpPr>
        <p:sp>
          <p:nvSpPr>
            <p:cNvPr id="2728" name="Google Shape;2728;p93"/>
            <p:cNvSpPr/>
            <p:nvPr/>
          </p:nvSpPr>
          <p:spPr>
            <a:xfrm>
              <a:off x="10187154" y="3030918"/>
              <a:ext cx="1251585" cy="0"/>
            </a:xfrm>
            <a:custGeom>
              <a:avLst/>
              <a:gdLst/>
              <a:ahLst/>
              <a:cxnLst/>
              <a:rect l="l" t="t" r="r" b="b"/>
              <a:pathLst>
                <a:path w="1251584" h="120000" extrusionOk="0">
                  <a:moveTo>
                    <a:pt x="0" y="0"/>
                  </a:moveTo>
                  <a:lnTo>
                    <a:pt x="1251381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9" name="Google Shape;2729;p93"/>
            <p:cNvSpPr/>
            <p:nvPr/>
          </p:nvSpPr>
          <p:spPr>
            <a:xfrm>
              <a:off x="11423300" y="301567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30" name="Google Shape;2730;p93"/>
          <p:cNvGrpSpPr/>
          <p:nvPr/>
        </p:nvGrpSpPr>
        <p:grpSpPr>
          <a:xfrm>
            <a:off x="2357471" y="4078826"/>
            <a:ext cx="873734" cy="30480"/>
            <a:chOff x="2357471" y="4078826"/>
            <a:chExt cx="873734" cy="30480"/>
          </a:xfrm>
        </p:grpSpPr>
        <p:sp>
          <p:nvSpPr>
            <p:cNvPr id="2731" name="Google Shape;2731;p93"/>
            <p:cNvSpPr/>
            <p:nvPr/>
          </p:nvSpPr>
          <p:spPr>
            <a:xfrm>
              <a:off x="2357471" y="4094064"/>
              <a:ext cx="858519" cy="0"/>
            </a:xfrm>
            <a:custGeom>
              <a:avLst/>
              <a:gdLst/>
              <a:ahLst/>
              <a:cxnLst/>
              <a:rect l="l" t="t" r="r" b="b"/>
              <a:pathLst>
                <a:path w="858519" h="120000" extrusionOk="0">
                  <a:moveTo>
                    <a:pt x="0" y="0"/>
                  </a:moveTo>
                  <a:lnTo>
                    <a:pt x="85849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2" name="Google Shape;2732;p93"/>
            <p:cNvSpPr/>
            <p:nvPr/>
          </p:nvSpPr>
          <p:spPr>
            <a:xfrm>
              <a:off x="3200725" y="4078826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33" name="Google Shape;2733;p93"/>
          <p:cNvGrpSpPr/>
          <p:nvPr/>
        </p:nvGrpSpPr>
        <p:grpSpPr>
          <a:xfrm>
            <a:off x="10311600" y="3912603"/>
            <a:ext cx="783733" cy="30480"/>
            <a:chOff x="10311600" y="3912603"/>
            <a:chExt cx="783733" cy="30480"/>
          </a:xfrm>
        </p:grpSpPr>
        <p:sp>
          <p:nvSpPr>
            <p:cNvPr id="2734" name="Google Shape;2734;p93"/>
            <p:cNvSpPr/>
            <p:nvPr/>
          </p:nvSpPr>
          <p:spPr>
            <a:xfrm>
              <a:off x="10311600" y="3927843"/>
              <a:ext cx="768985" cy="0"/>
            </a:xfrm>
            <a:custGeom>
              <a:avLst/>
              <a:gdLst/>
              <a:ahLst/>
              <a:cxnLst/>
              <a:rect l="l" t="t" r="r" b="b"/>
              <a:pathLst>
                <a:path w="768984" h="120000" extrusionOk="0">
                  <a:moveTo>
                    <a:pt x="0" y="0"/>
                  </a:moveTo>
                  <a:lnTo>
                    <a:pt x="768489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5" name="Google Shape;2735;p93"/>
            <p:cNvSpPr/>
            <p:nvPr/>
          </p:nvSpPr>
          <p:spPr>
            <a:xfrm>
              <a:off x="11064853" y="391260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36" name="Google Shape;2736;p93"/>
          <p:cNvSpPr txBox="1"/>
          <p:nvPr/>
        </p:nvSpPr>
        <p:spPr>
          <a:xfrm>
            <a:off x="887301" y="260000"/>
            <a:ext cx="17727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</a:t>
            </a:r>
            <a:r>
              <a:rPr lang="en-US" sz="900" dirty="0" err="1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nnowacyjne</a:t>
            </a: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37" name="Google Shape;2737;p93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738" name="Google Shape;2738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7;p7">
            <a:extLst>
              <a:ext uri="{FF2B5EF4-FFF2-40B4-BE49-F238E27FC236}">
                <a16:creationId xmlns:a16="http://schemas.microsoft.com/office/drawing/2014/main" id="{6091773E-3A35-271A-59A1-54EEFA6B0809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" name="Prostokąt 4">
            <a:hlinkClick r:id="rId6"/>
            <a:extLst>
              <a:ext uri="{FF2B5EF4-FFF2-40B4-BE49-F238E27FC236}">
                <a16:creationId xmlns:a16="http://schemas.microsoft.com/office/drawing/2014/main" id="{4050EA15-F52B-C81D-C244-258B54C962E4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2745;p94"/>
          <p:cNvSpPr/>
          <p:nvPr/>
        </p:nvSpPr>
        <p:spPr>
          <a:xfrm>
            <a:off x="0" y="5570477"/>
            <a:ext cx="15125699" cy="2936240"/>
          </a:xfrm>
          <a:custGeom>
            <a:avLst/>
            <a:gdLst/>
            <a:ahLst/>
            <a:cxnLst/>
            <a:rect l="l" t="t" r="r" b="b"/>
            <a:pathLst>
              <a:path w="15120619" h="2936240" extrusionOk="0">
                <a:moveTo>
                  <a:pt x="15120010" y="0"/>
                </a:moveTo>
                <a:lnTo>
                  <a:pt x="0" y="0"/>
                </a:lnTo>
                <a:lnTo>
                  <a:pt x="0" y="2935795"/>
                </a:lnTo>
                <a:lnTo>
                  <a:pt x="15120010" y="2935795"/>
                </a:lnTo>
                <a:lnTo>
                  <a:pt x="1512001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746" name="Google Shape;2746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7791" y="2088794"/>
            <a:ext cx="1533740" cy="324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7" name="Google Shape;2747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6989" y="2181314"/>
            <a:ext cx="2159419" cy="3180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8" name="Google Shape;2748;p94"/>
          <p:cNvGrpSpPr/>
          <p:nvPr/>
        </p:nvGrpSpPr>
        <p:grpSpPr>
          <a:xfrm>
            <a:off x="8764129" y="6594847"/>
            <a:ext cx="5461296" cy="0"/>
            <a:chOff x="8764129" y="6594847"/>
            <a:chExt cx="5461296" cy="0"/>
          </a:xfrm>
        </p:grpSpPr>
        <p:sp>
          <p:nvSpPr>
            <p:cNvPr id="2749" name="Google Shape;2749;p94"/>
            <p:cNvSpPr/>
            <p:nvPr/>
          </p:nvSpPr>
          <p:spPr>
            <a:xfrm>
              <a:off x="8764129" y="6594847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0" name="Google Shape;2750;p94"/>
            <p:cNvSpPr/>
            <p:nvPr/>
          </p:nvSpPr>
          <p:spPr>
            <a:xfrm>
              <a:off x="10628785" y="6594847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3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51" name="Google Shape;2751;p94"/>
          <p:cNvGrpSpPr/>
          <p:nvPr/>
        </p:nvGrpSpPr>
        <p:grpSpPr>
          <a:xfrm>
            <a:off x="8764129" y="6813445"/>
            <a:ext cx="5461296" cy="0"/>
            <a:chOff x="8764129" y="6813445"/>
            <a:chExt cx="5461296" cy="0"/>
          </a:xfrm>
        </p:grpSpPr>
        <p:sp>
          <p:nvSpPr>
            <p:cNvPr id="2752" name="Google Shape;2752;p94"/>
            <p:cNvSpPr/>
            <p:nvPr/>
          </p:nvSpPr>
          <p:spPr>
            <a:xfrm>
              <a:off x="8764129" y="6813445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3" name="Google Shape;2753;p94"/>
            <p:cNvSpPr/>
            <p:nvPr/>
          </p:nvSpPr>
          <p:spPr>
            <a:xfrm>
              <a:off x="10628785" y="6813445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3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54" name="Google Shape;2754;p94"/>
          <p:cNvGrpSpPr/>
          <p:nvPr/>
        </p:nvGrpSpPr>
        <p:grpSpPr>
          <a:xfrm>
            <a:off x="8764129" y="7184443"/>
            <a:ext cx="5461296" cy="0"/>
            <a:chOff x="8764129" y="7184443"/>
            <a:chExt cx="5461296" cy="0"/>
          </a:xfrm>
        </p:grpSpPr>
        <p:sp>
          <p:nvSpPr>
            <p:cNvPr id="2755" name="Google Shape;2755;p94"/>
            <p:cNvSpPr/>
            <p:nvPr/>
          </p:nvSpPr>
          <p:spPr>
            <a:xfrm>
              <a:off x="8764129" y="7184443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5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6" name="Google Shape;2756;p94"/>
            <p:cNvSpPr/>
            <p:nvPr/>
          </p:nvSpPr>
          <p:spPr>
            <a:xfrm>
              <a:off x="10628785" y="7184443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36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57" name="Google Shape;2757;p94"/>
          <p:cNvSpPr txBox="1"/>
          <p:nvPr/>
        </p:nvSpPr>
        <p:spPr>
          <a:xfrm>
            <a:off x="8817330" y="6909979"/>
            <a:ext cx="1069988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Zastosowanie</a:t>
            </a:r>
            <a:endParaRPr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8" name="Google Shape;2758;p94"/>
          <p:cNvSpPr txBox="1"/>
          <p:nvPr/>
        </p:nvSpPr>
        <p:spPr>
          <a:xfrm>
            <a:off x="8817330" y="7204747"/>
            <a:ext cx="1784400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Minimalna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ilość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zamówienia</a:t>
            </a:r>
            <a:endParaRPr lang="en-US" sz="1000" dirty="0">
              <a:latin typeface="Gotham Book" pitchFamily="50" charset="0"/>
              <a:sym typeface="Arial"/>
            </a:endParaRPr>
          </a:p>
        </p:txBody>
      </p:sp>
      <p:sp>
        <p:nvSpPr>
          <p:cNvPr id="2759" name="Google Shape;2759;p94"/>
          <p:cNvSpPr txBox="1"/>
          <p:nvPr/>
        </p:nvSpPr>
        <p:spPr>
          <a:xfrm>
            <a:off x="10678134" y="7204747"/>
            <a:ext cx="1229995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6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szt.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60" name="Google Shape;2760;p94"/>
          <p:cNvSpPr txBox="1"/>
          <p:nvPr/>
        </p:nvSpPr>
        <p:spPr>
          <a:xfrm>
            <a:off x="8750213" y="5867500"/>
            <a:ext cx="5475212" cy="114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SAN Ecolab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  <a:sym typeface="Arial"/>
              </a:rPr>
              <a:t>Chromol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SS Polish</a:t>
            </a:r>
            <a:endParaRPr sz="2000" dirty="0">
              <a:latin typeface="Gotham Book" pitchFamily="50" charset="0"/>
              <a:sym typeface="Arial"/>
            </a:endParaRPr>
          </a:p>
          <a:p>
            <a:pPr marL="80645" lvl="0" indent="0" algn="l" rtl="0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Pojemność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                             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500 ml</a:t>
            </a:r>
            <a:endParaRPr sz="1000" dirty="0">
              <a:latin typeface="Gotham Book" pitchFamily="50" charset="0"/>
              <a:sym typeface="Arial"/>
            </a:endParaRPr>
          </a:p>
          <a:p>
            <a:pPr marL="80645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Skład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                           Środek do stali nierdzewnej </a:t>
            </a:r>
          </a:p>
          <a:p>
            <a:pPr marL="80645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lang="pl-PL" sz="1000" dirty="0">
              <a:solidFill>
                <a:srgbClr val="FFFFFF"/>
              </a:solidFill>
              <a:latin typeface="Gotham Book" pitchFamily="50" charset="0"/>
              <a:sym typeface="Arial"/>
            </a:endParaRPr>
          </a:p>
        </p:txBody>
      </p:sp>
      <p:grpSp>
        <p:nvGrpSpPr>
          <p:cNvPr id="2761" name="Google Shape;2761;p94"/>
          <p:cNvGrpSpPr/>
          <p:nvPr/>
        </p:nvGrpSpPr>
        <p:grpSpPr>
          <a:xfrm>
            <a:off x="899999" y="6594847"/>
            <a:ext cx="5461312" cy="0"/>
            <a:chOff x="899999" y="6594847"/>
            <a:chExt cx="5461312" cy="0"/>
          </a:xfrm>
        </p:grpSpPr>
        <p:sp>
          <p:nvSpPr>
            <p:cNvPr id="2762" name="Google Shape;2762;p94"/>
            <p:cNvSpPr/>
            <p:nvPr/>
          </p:nvSpPr>
          <p:spPr>
            <a:xfrm>
              <a:off x="899999" y="6594847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3" name="Google Shape;2763;p94"/>
            <p:cNvSpPr/>
            <p:nvPr/>
          </p:nvSpPr>
          <p:spPr>
            <a:xfrm>
              <a:off x="2764671" y="6594847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64" name="Google Shape;2764;p94"/>
          <p:cNvGrpSpPr/>
          <p:nvPr/>
        </p:nvGrpSpPr>
        <p:grpSpPr>
          <a:xfrm>
            <a:off x="899999" y="6813445"/>
            <a:ext cx="5461312" cy="0"/>
            <a:chOff x="899999" y="6813445"/>
            <a:chExt cx="5461312" cy="0"/>
          </a:xfrm>
        </p:grpSpPr>
        <p:sp>
          <p:nvSpPr>
            <p:cNvPr id="2765" name="Google Shape;2765;p94"/>
            <p:cNvSpPr/>
            <p:nvPr/>
          </p:nvSpPr>
          <p:spPr>
            <a:xfrm>
              <a:off x="899999" y="6813445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6" name="Google Shape;2766;p94"/>
            <p:cNvSpPr/>
            <p:nvPr/>
          </p:nvSpPr>
          <p:spPr>
            <a:xfrm>
              <a:off x="2764671" y="6813445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67" name="Google Shape;2767;p94"/>
          <p:cNvGrpSpPr/>
          <p:nvPr/>
        </p:nvGrpSpPr>
        <p:grpSpPr>
          <a:xfrm>
            <a:off x="899999" y="7184443"/>
            <a:ext cx="5461312" cy="0"/>
            <a:chOff x="899999" y="7184443"/>
            <a:chExt cx="5461312" cy="0"/>
          </a:xfrm>
        </p:grpSpPr>
        <p:sp>
          <p:nvSpPr>
            <p:cNvPr id="2768" name="Google Shape;2768;p94"/>
            <p:cNvSpPr/>
            <p:nvPr/>
          </p:nvSpPr>
          <p:spPr>
            <a:xfrm>
              <a:off x="899999" y="7184443"/>
              <a:ext cx="1864995" cy="0"/>
            </a:xfrm>
            <a:custGeom>
              <a:avLst/>
              <a:gdLst/>
              <a:ahLst/>
              <a:cxnLst/>
              <a:rect l="l" t="t" r="r" b="b"/>
              <a:pathLst>
                <a:path w="1864995" h="120000" extrusionOk="0">
                  <a:moveTo>
                    <a:pt x="0" y="0"/>
                  </a:moveTo>
                  <a:lnTo>
                    <a:pt x="1864677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  <p:sp>
          <p:nvSpPr>
            <p:cNvPr id="2769" name="Google Shape;2769;p94"/>
            <p:cNvSpPr/>
            <p:nvPr/>
          </p:nvSpPr>
          <p:spPr>
            <a:xfrm>
              <a:off x="2764671" y="7184443"/>
              <a:ext cx="3596640" cy="0"/>
            </a:xfrm>
            <a:custGeom>
              <a:avLst/>
              <a:gdLst/>
              <a:ahLst/>
              <a:cxnLst/>
              <a:rect l="l" t="t" r="r" b="b"/>
              <a:pathLst>
                <a:path w="3596640" h="120000" extrusionOk="0">
                  <a:moveTo>
                    <a:pt x="0" y="0"/>
                  </a:moveTo>
                  <a:lnTo>
                    <a:pt x="359642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Gotham Book" pitchFamily="50" charset="0"/>
              </a:endParaRPr>
            </a:p>
          </p:txBody>
        </p:sp>
      </p:grpSp>
      <p:sp>
        <p:nvSpPr>
          <p:cNvPr id="2770" name="Google Shape;2770;p94"/>
          <p:cNvSpPr txBox="1"/>
          <p:nvPr/>
        </p:nvSpPr>
        <p:spPr>
          <a:xfrm>
            <a:off x="952652" y="6909975"/>
            <a:ext cx="88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Zastosowanie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71" name="Google Shape;2771;p94"/>
          <p:cNvSpPr txBox="1"/>
          <p:nvPr/>
        </p:nvSpPr>
        <p:spPr>
          <a:xfrm>
            <a:off x="2813451" y="6833775"/>
            <a:ext cx="354786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Przeznaczony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cotygodniowego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czyszczenia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tacki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ociekacza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wykonanej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z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metalu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(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efekt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odkamieniający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)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72" name="Google Shape;2772;p94"/>
          <p:cNvSpPr txBox="1"/>
          <p:nvPr/>
        </p:nvSpPr>
        <p:spPr>
          <a:xfrm>
            <a:off x="952651" y="7204750"/>
            <a:ext cx="17844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Minimalna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ilość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zamówienia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73" name="Google Shape;2773;p94"/>
          <p:cNvSpPr txBox="1"/>
          <p:nvPr/>
        </p:nvSpPr>
        <p:spPr>
          <a:xfrm>
            <a:off x="2813443" y="7204747"/>
            <a:ext cx="1903095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6 </a:t>
            </a:r>
            <a:r>
              <a:rPr lang="pl-PL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szt.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74" name="Google Shape;2774;p94"/>
          <p:cNvSpPr txBox="1"/>
          <p:nvPr/>
        </p:nvSpPr>
        <p:spPr>
          <a:xfrm>
            <a:off x="887301" y="5867500"/>
            <a:ext cx="57291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SAN Ecolab Helios Cleaner</a:t>
            </a:r>
            <a:endParaRPr sz="2000" dirty="0">
              <a:latin typeface="Gotham Book" pitchFamily="50" charset="0"/>
              <a:sym typeface="Arial"/>
            </a:endParaRPr>
          </a:p>
          <a:p>
            <a:pPr marL="77470" lvl="0" indent="0" algn="l" rtl="0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Pojemność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                           500 ml</a:t>
            </a:r>
            <a:endParaRPr sz="1000" dirty="0">
              <a:latin typeface="Gotham Book" pitchFamily="50" charset="0"/>
              <a:sym typeface="Arial"/>
            </a:endParaRPr>
          </a:p>
          <a:p>
            <a:pPr marL="7747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Skład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	            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             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Środek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czyszczenia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w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postaci</a:t>
            </a:r>
            <a:r>
              <a:rPr lang="en-US" sz="1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Gotham Book" pitchFamily="50" charset="0"/>
              </a:rPr>
              <a:t>kremu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75" name="Google Shape;2775;p94"/>
          <p:cNvSpPr txBox="1"/>
          <p:nvPr/>
        </p:nvSpPr>
        <p:spPr>
          <a:xfrm>
            <a:off x="604724" y="2343131"/>
            <a:ext cx="1632600" cy="145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Testowany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rekomendowany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przez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dział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R&amp;D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marki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BRITA®.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Przeznaczony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cotygodniowego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czyszczenia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tacki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ociekacza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celu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usunięcia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kamienia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76" name="Google Shape;2776;p94"/>
          <p:cNvSpPr txBox="1"/>
          <p:nvPr/>
        </p:nvSpPr>
        <p:spPr>
          <a:xfrm>
            <a:off x="8313423" y="2676879"/>
            <a:ext cx="1573895" cy="78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Przeznaczony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czyszczenia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ze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stali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nierdzewnej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innych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metali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(np.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szafki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bazowej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).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77" name="Google Shape;2777;p94"/>
          <p:cNvSpPr txBox="1"/>
          <p:nvPr/>
        </p:nvSpPr>
        <p:spPr>
          <a:xfrm>
            <a:off x="604724" y="4102393"/>
            <a:ext cx="1915175" cy="91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197485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Zapewnia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błyszczącą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warstwę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ochronną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dzięki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drobnym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nierysującym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cząsteczkom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polerującym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78" name="Google Shape;2778;p94"/>
          <p:cNvSpPr txBox="1"/>
          <p:nvPr/>
        </p:nvSpPr>
        <p:spPr>
          <a:xfrm>
            <a:off x="8351282" y="4076993"/>
            <a:ext cx="1879711" cy="91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Profesjonalny, gotowy do użycia, nie wymagający spłukiwania, szybki i wydajny środek czyszczący marki ECOLAB.</a:t>
            </a:r>
            <a:endParaRPr lang="pl-PL" sz="1000" dirty="0">
              <a:latin typeface="Gotham Book" pitchFamily="50" charset="0"/>
              <a:sym typeface="Arial"/>
            </a:endParaRPr>
          </a:p>
        </p:txBody>
      </p:sp>
      <p:sp>
        <p:nvSpPr>
          <p:cNvPr id="2779" name="Google Shape;2779;p94"/>
          <p:cNvSpPr txBox="1"/>
          <p:nvPr/>
        </p:nvSpPr>
        <p:spPr>
          <a:xfrm>
            <a:off x="4841824" y="2887511"/>
            <a:ext cx="1970455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Zapewnia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błyszczącą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warstwę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ochronną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dzięki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drobnym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nierysującym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cząsteczkom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polerującym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80" name="Google Shape;2780;p94"/>
          <p:cNvSpPr txBox="1"/>
          <p:nvPr/>
        </p:nvSpPr>
        <p:spPr>
          <a:xfrm>
            <a:off x="12705918" y="2393735"/>
            <a:ext cx="1924481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Tworzy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ochronny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film,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który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zapobiega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zasychaniu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kropel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wody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powierzchni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81" name="Google Shape;2781;p94"/>
          <p:cNvSpPr txBox="1"/>
          <p:nvPr/>
        </p:nvSpPr>
        <p:spPr>
          <a:xfrm>
            <a:off x="4841825" y="4339883"/>
            <a:ext cx="1744096" cy="19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Efektywny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wydajny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782" name="Google Shape;2782;p94"/>
          <p:cNvSpPr txBox="1"/>
          <p:nvPr/>
        </p:nvSpPr>
        <p:spPr>
          <a:xfrm>
            <a:off x="12705928" y="3538900"/>
            <a:ext cx="1815048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Łatwy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użyciu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dozownik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spray’u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2783" name="Google Shape;2783;p94"/>
          <p:cNvGrpSpPr/>
          <p:nvPr/>
        </p:nvGrpSpPr>
        <p:grpSpPr>
          <a:xfrm>
            <a:off x="3825709" y="3004638"/>
            <a:ext cx="885195" cy="30480"/>
            <a:chOff x="3825709" y="3004638"/>
            <a:chExt cx="885195" cy="30480"/>
          </a:xfrm>
        </p:grpSpPr>
        <p:sp>
          <p:nvSpPr>
            <p:cNvPr id="2784" name="Google Shape;2784;p94"/>
            <p:cNvSpPr/>
            <p:nvPr/>
          </p:nvSpPr>
          <p:spPr>
            <a:xfrm>
              <a:off x="3840954" y="3016208"/>
              <a:ext cx="869950" cy="3810"/>
            </a:xfrm>
            <a:custGeom>
              <a:avLst/>
              <a:gdLst/>
              <a:ahLst/>
              <a:cxnLst/>
              <a:rect l="l" t="t" r="r" b="b"/>
              <a:pathLst>
                <a:path w="869950" h="3810" extrusionOk="0">
                  <a:moveTo>
                    <a:pt x="869518" y="0"/>
                  </a:moveTo>
                  <a:lnTo>
                    <a:pt x="0" y="367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5" name="Google Shape;2785;p94"/>
            <p:cNvSpPr/>
            <p:nvPr/>
          </p:nvSpPr>
          <p:spPr>
            <a:xfrm>
              <a:off x="3825709" y="300463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6" name="Google Shape;2786;p94"/>
          <p:cNvGrpSpPr/>
          <p:nvPr/>
        </p:nvGrpSpPr>
        <p:grpSpPr>
          <a:xfrm>
            <a:off x="11689840" y="2510850"/>
            <a:ext cx="885195" cy="30480"/>
            <a:chOff x="11689840" y="2510850"/>
            <a:chExt cx="885195" cy="30480"/>
          </a:xfrm>
        </p:grpSpPr>
        <p:sp>
          <p:nvSpPr>
            <p:cNvPr id="2787" name="Google Shape;2787;p94"/>
            <p:cNvSpPr/>
            <p:nvPr/>
          </p:nvSpPr>
          <p:spPr>
            <a:xfrm>
              <a:off x="11705085" y="2522419"/>
              <a:ext cx="869950" cy="3810"/>
            </a:xfrm>
            <a:custGeom>
              <a:avLst/>
              <a:gdLst/>
              <a:ahLst/>
              <a:cxnLst/>
              <a:rect l="l" t="t" r="r" b="b"/>
              <a:pathLst>
                <a:path w="869950" h="3810" extrusionOk="0">
                  <a:moveTo>
                    <a:pt x="869518" y="0"/>
                  </a:moveTo>
                  <a:lnTo>
                    <a:pt x="0" y="367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8" name="Google Shape;2788;p94"/>
            <p:cNvSpPr/>
            <p:nvPr/>
          </p:nvSpPr>
          <p:spPr>
            <a:xfrm>
              <a:off x="11689840" y="251085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9" name="Google Shape;2789;p94"/>
          <p:cNvGrpSpPr/>
          <p:nvPr/>
        </p:nvGrpSpPr>
        <p:grpSpPr>
          <a:xfrm>
            <a:off x="3861709" y="4438794"/>
            <a:ext cx="848992" cy="30480"/>
            <a:chOff x="3861709" y="4438794"/>
            <a:chExt cx="848992" cy="30480"/>
          </a:xfrm>
        </p:grpSpPr>
        <p:sp>
          <p:nvSpPr>
            <p:cNvPr id="2790" name="Google Shape;2790;p94"/>
            <p:cNvSpPr/>
            <p:nvPr/>
          </p:nvSpPr>
          <p:spPr>
            <a:xfrm>
              <a:off x="3876946" y="4450367"/>
              <a:ext cx="833755" cy="3810"/>
            </a:xfrm>
            <a:custGeom>
              <a:avLst/>
              <a:gdLst/>
              <a:ahLst/>
              <a:cxnLst/>
              <a:rect l="l" t="t" r="r" b="b"/>
              <a:pathLst>
                <a:path w="833754" h="3810" extrusionOk="0">
                  <a:moveTo>
                    <a:pt x="833526" y="0"/>
                  </a:moveTo>
                  <a:lnTo>
                    <a:pt x="0" y="367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1" name="Google Shape;2791;p94"/>
            <p:cNvSpPr/>
            <p:nvPr/>
          </p:nvSpPr>
          <p:spPr>
            <a:xfrm>
              <a:off x="3861709" y="4438794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92" name="Google Shape;2792;p94"/>
          <p:cNvGrpSpPr/>
          <p:nvPr/>
        </p:nvGrpSpPr>
        <p:grpSpPr>
          <a:xfrm>
            <a:off x="11725838" y="3637753"/>
            <a:ext cx="848992" cy="30480"/>
            <a:chOff x="11725838" y="3637753"/>
            <a:chExt cx="848992" cy="30480"/>
          </a:xfrm>
        </p:grpSpPr>
        <p:sp>
          <p:nvSpPr>
            <p:cNvPr id="2793" name="Google Shape;2793;p94"/>
            <p:cNvSpPr/>
            <p:nvPr/>
          </p:nvSpPr>
          <p:spPr>
            <a:xfrm>
              <a:off x="11741075" y="3649326"/>
              <a:ext cx="833755" cy="3810"/>
            </a:xfrm>
            <a:custGeom>
              <a:avLst/>
              <a:gdLst/>
              <a:ahLst/>
              <a:cxnLst/>
              <a:rect l="l" t="t" r="r" b="b"/>
              <a:pathLst>
                <a:path w="833754" h="3810" extrusionOk="0">
                  <a:moveTo>
                    <a:pt x="833526" y="0"/>
                  </a:moveTo>
                  <a:lnTo>
                    <a:pt x="0" y="367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4" name="Google Shape;2794;p94"/>
            <p:cNvSpPr/>
            <p:nvPr/>
          </p:nvSpPr>
          <p:spPr>
            <a:xfrm>
              <a:off x="11725838" y="363775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95" name="Google Shape;2795;p94"/>
          <p:cNvGrpSpPr/>
          <p:nvPr/>
        </p:nvGrpSpPr>
        <p:grpSpPr>
          <a:xfrm>
            <a:off x="2341025" y="2781678"/>
            <a:ext cx="1113627" cy="30480"/>
            <a:chOff x="2341025" y="2781678"/>
            <a:chExt cx="1113627" cy="30480"/>
          </a:xfrm>
        </p:grpSpPr>
        <p:sp>
          <p:nvSpPr>
            <p:cNvPr id="2796" name="Google Shape;2796;p94"/>
            <p:cNvSpPr/>
            <p:nvPr/>
          </p:nvSpPr>
          <p:spPr>
            <a:xfrm>
              <a:off x="2341025" y="2796918"/>
              <a:ext cx="1098550" cy="0"/>
            </a:xfrm>
            <a:custGeom>
              <a:avLst/>
              <a:gdLst/>
              <a:ahLst/>
              <a:cxnLst/>
              <a:rect l="l" t="t" r="r" b="b"/>
              <a:pathLst>
                <a:path w="1098550" h="120000" extrusionOk="0">
                  <a:moveTo>
                    <a:pt x="0" y="0"/>
                  </a:moveTo>
                  <a:lnTo>
                    <a:pt x="1098384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7" name="Google Shape;2797;p94"/>
            <p:cNvSpPr/>
            <p:nvPr/>
          </p:nvSpPr>
          <p:spPr>
            <a:xfrm>
              <a:off x="3424172" y="278167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98" name="Google Shape;2798;p94"/>
          <p:cNvGrpSpPr/>
          <p:nvPr/>
        </p:nvGrpSpPr>
        <p:grpSpPr>
          <a:xfrm>
            <a:off x="10007152" y="3015678"/>
            <a:ext cx="1446628" cy="30480"/>
            <a:chOff x="10007152" y="3015678"/>
            <a:chExt cx="1446628" cy="30480"/>
          </a:xfrm>
        </p:grpSpPr>
        <p:sp>
          <p:nvSpPr>
            <p:cNvPr id="2799" name="Google Shape;2799;p94"/>
            <p:cNvSpPr/>
            <p:nvPr/>
          </p:nvSpPr>
          <p:spPr>
            <a:xfrm>
              <a:off x="10007152" y="3030918"/>
              <a:ext cx="1431925" cy="0"/>
            </a:xfrm>
            <a:custGeom>
              <a:avLst/>
              <a:gdLst/>
              <a:ahLst/>
              <a:cxnLst/>
              <a:rect l="l" t="t" r="r" b="b"/>
              <a:pathLst>
                <a:path w="1431925" h="120000" extrusionOk="0">
                  <a:moveTo>
                    <a:pt x="0" y="0"/>
                  </a:moveTo>
                  <a:lnTo>
                    <a:pt x="1431391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0" name="Google Shape;2800;p94"/>
            <p:cNvSpPr/>
            <p:nvPr/>
          </p:nvSpPr>
          <p:spPr>
            <a:xfrm>
              <a:off x="11423300" y="301567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80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01" name="Google Shape;2801;p94"/>
          <p:cNvGrpSpPr/>
          <p:nvPr/>
        </p:nvGrpSpPr>
        <p:grpSpPr>
          <a:xfrm>
            <a:off x="2627471" y="4197637"/>
            <a:ext cx="675734" cy="30480"/>
            <a:chOff x="2627471" y="4197637"/>
            <a:chExt cx="675734" cy="30480"/>
          </a:xfrm>
        </p:grpSpPr>
        <p:sp>
          <p:nvSpPr>
            <p:cNvPr id="2802" name="Google Shape;2802;p94"/>
            <p:cNvSpPr/>
            <p:nvPr/>
          </p:nvSpPr>
          <p:spPr>
            <a:xfrm>
              <a:off x="2627471" y="4212875"/>
              <a:ext cx="661035" cy="0"/>
            </a:xfrm>
            <a:custGeom>
              <a:avLst/>
              <a:gdLst/>
              <a:ahLst/>
              <a:cxnLst/>
              <a:rect l="l" t="t" r="r" b="b"/>
              <a:pathLst>
                <a:path w="661035" h="120000" extrusionOk="0">
                  <a:moveTo>
                    <a:pt x="0" y="0"/>
                  </a:moveTo>
                  <a:lnTo>
                    <a:pt x="660488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3" name="Google Shape;2803;p94"/>
            <p:cNvSpPr/>
            <p:nvPr/>
          </p:nvSpPr>
          <p:spPr>
            <a:xfrm>
              <a:off x="3272725" y="4197637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39" y="30479"/>
                  </a:lnTo>
                  <a:lnTo>
                    <a:pt x="23660" y="30479"/>
                  </a:lnTo>
                  <a:lnTo>
                    <a:pt x="30479" y="23660"/>
                  </a:lnTo>
                  <a:lnTo>
                    <a:pt x="30479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04" name="Google Shape;2804;p94"/>
          <p:cNvGrpSpPr/>
          <p:nvPr/>
        </p:nvGrpSpPr>
        <p:grpSpPr>
          <a:xfrm>
            <a:off x="10311600" y="4182603"/>
            <a:ext cx="828733" cy="30480"/>
            <a:chOff x="10311600" y="4182603"/>
            <a:chExt cx="828733" cy="30480"/>
          </a:xfrm>
        </p:grpSpPr>
        <p:sp>
          <p:nvSpPr>
            <p:cNvPr id="2805" name="Google Shape;2805;p94"/>
            <p:cNvSpPr/>
            <p:nvPr/>
          </p:nvSpPr>
          <p:spPr>
            <a:xfrm>
              <a:off x="10311600" y="4197843"/>
              <a:ext cx="814069" cy="0"/>
            </a:xfrm>
            <a:custGeom>
              <a:avLst/>
              <a:gdLst/>
              <a:ahLst/>
              <a:cxnLst/>
              <a:rect l="l" t="t" r="r" b="b"/>
              <a:pathLst>
                <a:path w="814070" h="120000" extrusionOk="0">
                  <a:moveTo>
                    <a:pt x="0" y="0"/>
                  </a:moveTo>
                  <a:lnTo>
                    <a:pt x="813498" y="0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6" name="Google Shape;2806;p94"/>
            <p:cNvSpPr/>
            <p:nvPr/>
          </p:nvSpPr>
          <p:spPr>
            <a:xfrm>
              <a:off x="11109853" y="4182603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7" name="Google Shape;2807;p94"/>
          <p:cNvSpPr txBox="1"/>
          <p:nvPr/>
        </p:nvSpPr>
        <p:spPr>
          <a:xfrm>
            <a:off x="12705939" y="4339736"/>
            <a:ext cx="1519486" cy="19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Efektywny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wydajny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000" dirty="0">
              <a:latin typeface="Gotham Book" pitchFamily="50" charset="0"/>
              <a:sym typeface="Arial"/>
            </a:endParaRPr>
          </a:p>
        </p:txBody>
      </p:sp>
      <p:grpSp>
        <p:nvGrpSpPr>
          <p:cNvPr id="2808" name="Google Shape;2808;p94"/>
          <p:cNvGrpSpPr/>
          <p:nvPr/>
        </p:nvGrpSpPr>
        <p:grpSpPr>
          <a:xfrm>
            <a:off x="11797838" y="4438788"/>
            <a:ext cx="777234" cy="30480"/>
            <a:chOff x="11797838" y="4438788"/>
            <a:chExt cx="777234" cy="30480"/>
          </a:xfrm>
        </p:grpSpPr>
        <p:sp>
          <p:nvSpPr>
            <p:cNvPr id="2809" name="Google Shape;2809;p94"/>
            <p:cNvSpPr/>
            <p:nvPr/>
          </p:nvSpPr>
          <p:spPr>
            <a:xfrm>
              <a:off x="11813072" y="4450367"/>
              <a:ext cx="762000" cy="3810"/>
            </a:xfrm>
            <a:custGeom>
              <a:avLst/>
              <a:gdLst/>
              <a:ahLst/>
              <a:cxnLst/>
              <a:rect l="l" t="t" r="r" b="b"/>
              <a:pathLst>
                <a:path w="762000" h="3810" extrusionOk="0">
                  <a:moveTo>
                    <a:pt x="761530" y="0"/>
                  </a:moveTo>
                  <a:lnTo>
                    <a:pt x="0" y="3657"/>
                  </a:lnTo>
                </a:path>
              </a:pathLst>
            </a:custGeom>
            <a:noFill/>
            <a:ln w="9525" cap="flat" cmpd="sng">
              <a:solidFill>
                <a:srgbClr val="0847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0" name="Google Shape;2810;p94"/>
            <p:cNvSpPr/>
            <p:nvPr/>
          </p:nvSpPr>
          <p:spPr>
            <a:xfrm>
              <a:off x="11797838" y="4438788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79" h="30479" extrusionOk="0">
                  <a:moveTo>
                    <a:pt x="23660" y="0"/>
                  </a:moveTo>
                  <a:lnTo>
                    <a:pt x="6819" y="0"/>
                  </a:lnTo>
                  <a:lnTo>
                    <a:pt x="0" y="6819"/>
                  </a:lnTo>
                  <a:lnTo>
                    <a:pt x="0" y="23660"/>
                  </a:lnTo>
                  <a:lnTo>
                    <a:pt x="6819" y="30479"/>
                  </a:lnTo>
                  <a:lnTo>
                    <a:pt x="15240" y="30479"/>
                  </a:lnTo>
                  <a:lnTo>
                    <a:pt x="23660" y="30479"/>
                  </a:lnTo>
                  <a:lnTo>
                    <a:pt x="30480" y="23660"/>
                  </a:lnTo>
                  <a:lnTo>
                    <a:pt x="30480" y="6819"/>
                  </a:lnTo>
                  <a:lnTo>
                    <a:pt x="23660" y="0"/>
                  </a:lnTo>
                  <a:close/>
                </a:path>
              </a:pathLst>
            </a:custGeom>
            <a:solidFill>
              <a:srgbClr val="0847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11" name="Google Shape;2811;p94"/>
          <p:cNvSpPr txBox="1"/>
          <p:nvPr/>
        </p:nvSpPr>
        <p:spPr>
          <a:xfrm>
            <a:off x="887299" y="260003"/>
            <a:ext cx="1926144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lang="pl-PL"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12" name="Google Shape;2812;p94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813" name="Google Shape;2813;p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816" name="Google Shape;2816;p94"/>
          <p:cNvSpPr txBox="1">
            <a:spLocks noGrp="1"/>
          </p:cNvSpPr>
          <p:nvPr>
            <p:ph type="title"/>
          </p:nvPr>
        </p:nvSpPr>
        <p:spPr>
          <a:xfrm>
            <a:off x="857250" y="619175"/>
            <a:ext cx="69129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Gotham Book" pitchFamily="50" charset="0"/>
              </a:rPr>
              <a:t>Środki</a:t>
            </a:r>
            <a:r>
              <a:rPr lang="en-US" sz="3200" dirty="0">
                <a:latin typeface="Gotham Book" pitchFamily="50" charset="0"/>
              </a:rPr>
              <a:t> </a:t>
            </a:r>
            <a:r>
              <a:rPr lang="en-US" sz="3200" dirty="0" err="1">
                <a:latin typeface="Gotham Book" pitchFamily="50" charset="0"/>
              </a:rPr>
              <a:t>czyszczące</a:t>
            </a:r>
            <a:r>
              <a:rPr lang="en-US" sz="3200" dirty="0">
                <a:latin typeface="Gotham Book" pitchFamily="50" charset="0"/>
              </a:rPr>
              <a:t> do </a:t>
            </a:r>
            <a:r>
              <a:rPr lang="en-US" sz="3200" dirty="0" err="1">
                <a:latin typeface="Gotham Book" pitchFamily="50" charset="0"/>
              </a:rPr>
              <a:t>dyspensera</a:t>
            </a:r>
            <a:endParaRPr dirty="0">
              <a:latin typeface="Gotham Book" pitchFamily="50" charset="0"/>
            </a:endParaRPr>
          </a:p>
        </p:txBody>
      </p:sp>
      <p:sp>
        <p:nvSpPr>
          <p:cNvPr id="2817" name="Google Shape;2817;p94"/>
          <p:cNvSpPr txBox="1"/>
          <p:nvPr/>
        </p:nvSpPr>
        <p:spPr>
          <a:xfrm>
            <a:off x="874727" y="1315550"/>
            <a:ext cx="4641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Wydajne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efektywne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środki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czyszczenia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.</a:t>
            </a:r>
            <a:endParaRPr sz="1600" dirty="0">
              <a:latin typeface="Gotham Book" pitchFamily="50" charset="0"/>
              <a:sym typeface="Arial"/>
            </a:endParaRPr>
          </a:p>
        </p:txBody>
      </p:sp>
      <p:sp>
        <p:nvSpPr>
          <p:cNvPr id="2" name="Google Shape;2757;p94">
            <a:extLst>
              <a:ext uri="{FF2B5EF4-FFF2-40B4-BE49-F238E27FC236}">
                <a16:creationId xmlns:a16="http://schemas.microsoft.com/office/drawing/2014/main" id="{D03544F4-BC7D-F539-6AD0-3194C30D98FD}"/>
              </a:ext>
            </a:extLst>
          </p:cNvPr>
          <p:cNvSpPr txBox="1"/>
          <p:nvPr/>
        </p:nvSpPr>
        <p:spPr>
          <a:xfrm>
            <a:off x="10671811" y="6904280"/>
            <a:ext cx="3596639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FFFFFF"/>
                </a:solidFill>
                <a:latin typeface="Gotham Book" pitchFamily="50" charset="0"/>
              </a:rPr>
              <a:t>Przeznaczony do polerowania stali nierdzewnej </a:t>
            </a:r>
          </a:p>
        </p:txBody>
      </p:sp>
      <p:sp>
        <p:nvSpPr>
          <p:cNvPr id="3" name="Google Shape;57;p7">
            <a:extLst>
              <a:ext uri="{FF2B5EF4-FFF2-40B4-BE49-F238E27FC236}">
                <a16:creationId xmlns:a16="http://schemas.microsoft.com/office/drawing/2014/main" id="{37E98ED8-04D4-7007-7855-84BEF6C69FC3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Prostokąt 3">
            <a:hlinkClick r:id="rId6"/>
            <a:extLst>
              <a:ext uri="{FF2B5EF4-FFF2-40B4-BE49-F238E27FC236}">
                <a16:creationId xmlns:a16="http://schemas.microsoft.com/office/drawing/2014/main" id="{8223A1A8-268B-3E7D-2DA2-D2C5D74F5E99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2" name="Google Shape;2822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3480" y="3336197"/>
            <a:ext cx="948516" cy="91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823" name="Google Shape;2823;p95"/>
          <p:cNvSpPr/>
          <p:nvPr/>
        </p:nvSpPr>
        <p:spPr>
          <a:xfrm>
            <a:off x="11258837" y="4018042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pic>
        <p:nvPicPr>
          <p:cNvPr id="2824" name="Google Shape;2824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0453" y="2995288"/>
            <a:ext cx="846299" cy="12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5" name="Google Shape;2825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88053" y="3064567"/>
            <a:ext cx="846299" cy="12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2826" name="Google Shape;2826;p95"/>
          <p:cNvSpPr/>
          <p:nvPr/>
        </p:nvSpPr>
        <p:spPr>
          <a:xfrm>
            <a:off x="9925050" y="4018042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27" name="Google Shape;2827;p95"/>
          <p:cNvSpPr txBox="1"/>
          <p:nvPr/>
        </p:nvSpPr>
        <p:spPr>
          <a:xfrm>
            <a:off x="9984536" y="4018042"/>
            <a:ext cx="7556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1</a:t>
            </a:r>
            <a:endParaRPr sz="1100">
              <a:latin typeface="Gotham Book" pitchFamily="50" charset="0"/>
              <a:sym typeface="Arial"/>
            </a:endParaRPr>
          </a:p>
        </p:txBody>
      </p:sp>
      <p:pic>
        <p:nvPicPr>
          <p:cNvPr id="2828" name="Google Shape;2828;p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2116" y="3000565"/>
            <a:ext cx="584513" cy="128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9" name="Google Shape;2829;p9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6955" y="3118630"/>
            <a:ext cx="505170" cy="116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0" name="Google Shape;2830;p9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61217" y="2997670"/>
            <a:ext cx="660338" cy="133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1" name="Google Shape;2831;p9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12265" y="3019542"/>
            <a:ext cx="610530" cy="1276524"/>
          </a:xfrm>
          <a:prstGeom prst="rect">
            <a:avLst/>
          </a:prstGeom>
          <a:noFill/>
          <a:ln>
            <a:noFill/>
          </a:ln>
        </p:spPr>
      </p:pic>
      <p:sp>
        <p:nvSpPr>
          <p:cNvPr id="2832" name="Google Shape;2832;p95"/>
          <p:cNvSpPr/>
          <p:nvPr/>
        </p:nvSpPr>
        <p:spPr>
          <a:xfrm>
            <a:off x="3763639" y="4018042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33" name="Google Shape;2833;p95"/>
          <p:cNvSpPr/>
          <p:nvPr/>
        </p:nvSpPr>
        <p:spPr>
          <a:xfrm>
            <a:off x="4928864" y="4018042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34" name="Google Shape;2834;p95"/>
          <p:cNvSpPr/>
          <p:nvPr/>
        </p:nvSpPr>
        <p:spPr>
          <a:xfrm>
            <a:off x="2582600" y="4018042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35" name="Google Shape;2835;p95"/>
          <p:cNvSpPr/>
          <p:nvPr/>
        </p:nvSpPr>
        <p:spPr>
          <a:xfrm>
            <a:off x="6014714" y="4018042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pic>
        <p:nvPicPr>
          <p:cNvPr id="2836" name="Google Shape;2836;p9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3641" y="3010979"/>
            <a:ext cx="602908" cy="1285087"/>
          </a:xfrm>
          <a:prstGeom prst="rect">
            <a:avLst/>
          </a:prstGeom>
          <a:noFill/>
          <a:ln>
            <a:noFill/>
          </a:ln>
        </p:spPr>
      </p:pic>
      <p:sp>
        <p:nvSpPr>
          <p:cNvPr id="2837" name="Google Shape;2837;p95"/>
          <p:cNvSpPr/>
          <p:nvPr/>
        </p:nvSpPr>
        <p:spPr>
          <a:xfrm>
            <a:off x="1417314" y="4018042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38" name="Google Shape;2838;p95"/>
          <p:cNvSpPr txBox="1"/>
          <p:nvPr/>
        </p:nvSpPr>
        <p:spPr>
          <a:xfrm>
            <a:off x="1480812" y="4024039"/>
            <a:ext cx="7556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1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39" name="Google Shape;2839;p95"/>
          <p:cNvSpPr txBox="1"/>
          <p:nvPr/>
        </p:nvSpPr>
        <p:spPr>
          <a:xfrm>
            <a:off x="2628400" y="4018042"/>
            <a:ext cx="109220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2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40" name="Google Shape;2840;p95"/>
          <p:cNvSpPr txBox="1"/>
          <p:nvPr/>
        </p:nvSpPr>
        <p:spPr>
          <a:xfrm>
            <a:off x="11301496" y="4019540"/>
            <a:ext cx="109220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2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41" name="Google Shape;2841;p95"/>
          <p:cNvSpPr txBox="1"/>
          <p:nvPr/>
        </p:nvSpPr>
        <p:spPr>
          <a:xfrm>
            <a:off x="3803875" y="4018042"/>
            <a:ext cx="1111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3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42" name="Google Shape;2842;p95"/>
          <p:cNvSpPr txBox="1"/>
          <p:nvPr/>
        </p:nvSpPr>
        <p:spPr>
          <a:xfrm>
            <a:off x="6059365" y="4021732"/>
            <a:ext cx="1111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5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43" name="Google Shape;2843;p95"/>
          <p:cNvSpPr txBox="1"/>
          <p:nvPr/>
        </p:nvSpPr>
        <p:spPr>
          <a:xfrm>
            <a:off x="4964691" y="4018042"/>
            <a:ext cx="119380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4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44" name="Google Shape;2844;p95"/>
          <p:cNvSpPr txBox="1">
            <a:spLocks noGrp="1"/>
          </p:cNvSpPr>
          <p:nvPr>
            <p:ph type="title"/>
          </p:nvPr>
        </p:nvSpPr>
        <p:spPr>
          <a:xfrm>
            <a:off x="823393" y="240568"/>
            <a:ext cx="10243800" cy="1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49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Gotham Light" pitchFamily="50" charset="0"/>
              </a:rPr>
              <a:t>Akcesoria BRITA</a:t>
            </a:r>
            <a:endParaRPr lang="pl-PL" dirty="0">
              <a:latin typeface="Gotham Light" pitchFamily="50" charset="0"/>
              <a:sym typeface="Arial"/>
            </a:endParaRPr>
          </a:p>
          <a:p>
            <a:pPr marL="66675" lvl="0" indent="0" algn="l" rtl="0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None/>
            </a:pPr>
            <a:r>
              <a:rPr lang="pl-PL" sz="2000" dirty="0">
                <a:latin typeface="Gotham Light" pitchFamily="50" charset="0"/>
              </a:rPr>
              <a:t>Kompleksowe akcesoria do dyspenserów BRITA</a:t>
            </a:r>
          </a:p>
        </p:txBody>
      </p:sp>
      <p:graphicFrame>
        <p:nvGraphicFramePr>
          <p:cNvPr id="2845" name="Google Shape;2845;p95"/>
          <p:cNvGraphicFramePr/>
          <p:nvPr>
            <p:extLst>
              <p:ext uri="{D42A27DB-BD31-4B8C-83A1-F6EECF244321}">
                <p14:modId xmlns:p14="http://schemas.microsoft.com/office/powerpoint/2010/main" val="1766566131"/>
              </p:ext>
            </p:extLst>
          </p:nvPr>
        </p:nvGraphicFramePr>
        <p:xfrm>
          <a:off x="912152" y="4407573"/>
          <a:ext cx="7306018" cy="2304594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1312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3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Butelki do wody BRITA z możliwością personalizacji</a:t>
                      </a:r>
                    </a:p>
                  </a:txBody>
                  <a:tcPr marL="0" marR="0" marT="33025" marB="0">
                    <a:solidFill>
                      <a:srgbClr val="C1E8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 Butelka Swing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225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1120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71755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Pojemności butelek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:</a:t>
                      </a:r>
                      <a:r>
                        <a:rPr sz="1000" spc="4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425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ml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i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750</a:t>
                      </a:r>
                      <a:r>
                        <a:rPr sz="1000" spc="4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ml;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materiał: szkło powlekane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  <a:p>
                      <a:pPr marL="71120" indent="-3810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•"/>
                        <a:tabLst>
                          <a:tab pos="71755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Nakrętki z oznaczeniem wody niegazowanej i gazowanej, personalizowane nadruki w max. 4 kolorach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</a:txBody>
                  <a:tcPr marL="0" marR="0" marT="29597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 Butelka Wave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225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1120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71755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Pojemności butelek:</a:t>
                      </a:r>
                      <a:r>
                        <a:rPr sz="1000" spc="4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600,</a:t>
                      </a:r>
                      <a:r>
                        <a:rPr sz="1000" spc="4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750,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850</a:t>
                      </a:r>
                      <a:r>
                        <a:rPr sz="1000" spc="4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ml;</a:t>
                      </a:r>
                      <a:r>
                        <a:rPr sz="1000" spc="4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materiał: szkło powlekane lub wytrzymały plastik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  <a:p>
                      <a:pPr marL="71120" indent="-3810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•"/>
                        <a:tabLst>
                          <a:tab pos="71755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Personalizowane nakrętki w dwóch kolorach; personalizowane nadruki w max. 2 kolorach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</a:txBody>
                  <a:tcPr marL="0" marR="0" marT="29597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3. Butelka Twist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225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1120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71755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Pojemność:</a:t>
                      </a:r>
                      <a:r>
                        <a:rPr sz="1000" spc="5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700</a:t>
                      </a:r>
                      <a:r>
                        <a:rPr sz="1000" spc="5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ml;</a:t>
                      </a:r>
                      <a:r>
                        <a:rPr sz="1000" spc="5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materiał: szkło powlekane</a:t>
                      </a:r>
                    </a:p>
                    <a:p>
                      <a:pPr marL="71120" indent="-3810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•"/>
                        <a:tabLst>
                          <a:tab pos="71755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Nakrętki z oznaczeniem wody niegazowanej i gazowanej, personalizowane nadruki w max. 4 kolorach</a:t>
                      </a:r>
                    </a:p>
                  </a:txBody>
                  <a:tcPr marL="0" marR="0" marT="29597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4. Butelka Lounge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225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1120" marR="0" lvl="0" indent="-38100" defTabSz="914400" eaLnBrk="1" fontAlgn="auto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>
                          <a:tab pos="71755" algn="l"/>
                        </a:tabLst>
                        <a:defRPr/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Pojemności butelek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: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350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i</a:t>
                      </a:r>
                      <a:r>
                        <a:rPr sz="1000" spc="55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750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ml;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materiał: szkło powlekane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  <a:p>
                      <a:pPr marL="69850" indent="-3683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•"/>
                        <a:tabLst>
                          <a:tab pos="70485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Nakrętki w dwóch kolorach; personalizowane nadruki w max. 4 kolorach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</a:txBody>
                  <a:tcPr marL="0" marR="0" marT="29597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5. B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utelka </a:t>
                      </a: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Classic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225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71120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71755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Pojemność butelek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:1,000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ml;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materiał: szkło powlekane</a:t>
                      </a:r>
                    </a:p>
                    <a:p>
                      <a:pPr marL="71120" indent="-3810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•"/>
                        <a:tabLst>
                          <a:tab pos="71755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Kolorowe uszczelki</a:t>
                      </a:r>
                      <a:r>
                        <a:rPr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,</a:t>
                      </a:r>
                      <a:r>
                        <a:rPr sz="1000" spc="5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personalizowane nadruki w max. 4 kolorach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</a:txBody>
                  <a:tcPr marL="0" marR="0" marT="29597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46" name="Google Shape;2846;p95"/>
          <p:cNvGraphicFramePr/>
          <p:nvPr>
            <p:extLst>
              <p:ext uri="{D42A27DB-BD31-4B8C-83A1-F6EECF244321}">
                <p14:modId xmlns:p14="http://schemas.microsoft.com/office/powerpoint/2010/main" val="1742406549"/>
              </p:ext>
            </p:extLst>
          </p:nvPr>
        </p:nvGraphicFramePr>
        <p:xfrm>
          <a:off x="8758897" y="4407573"/>
          <a:ext cx="5461625" cy="1903244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142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Skrzynki</a:t>
                      </a: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</a:t>
                      </a: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butelki</a:t>
                      </a:r>
                      <a:endParaRPr lang="en-US"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C1E8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100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Skrzynka 6-butelkowa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725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265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8890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Trwała skrzynka do przechowywania, z możliwością układania w stos</a:t>
                      </a:r>
                    </a:p>
                    <a:p>
                      <a:pPr marL="88265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8890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Rozmiar (szer. × wys. × gł.): 300 × 380 × 200 mm, 6 butelek</a:t>
                      </a:r>
                    </a:p>
                    <a:p>
                      <a:pPr marL="88265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8890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Dostosowana do butelek: BRITA Swing 750 ml, BRITA Twist 700 ml, BRITA Classic 1000 ml, BRITA Lounge 350 / 750 ml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</a:txBody>
                  <a:tcPr marL="0" marR="0" marT="29597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en-US" sz="100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Skrzynka 12-butelkowa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550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88265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8890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Trwała skrzynka do przechowywania, z możliwością układania w stos</a:t>
                      </a:r>
                    </a:p>
                    <a:p>
                      <a:pPr marL="88265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8890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Rozmiar (szer. × wys. × gł.): 300 × 340 × 400 mm, 12 butelek</a:t>
                      </a:r>
                    </a:p>
                    <a:p>
                      <a:pPr marL="88265" indent="-38100">
                        <a:lnSpc>
                          <a:spcPct val="100000"/>
                        </a:lnSpc>
                        <a:spcBef>
                          <a:spcPts val="175"/>
                        </a:spcBef>
                        <a:buChar char="•"/>
                        <a:tabLst>
                          <a:tab pos="8890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Dostosowana do butelek: wszystkie butelki BRITA poza BRITA Swing 750 ml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</a:txBody>
                  <a:tcPr marL="0" marR="0" marT="29597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47" name="Google Shape;2847;p95"/>
          <p:cNvSpPr txBox="1"/>
          <p:nvPr/>
        </p:nvSpPr>
        <p:spPr>
          <a:xfrm>
            <a:off x="887298" y="260003"/>
            <a:ext cx="1695301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48" name="Google Shape;2848;p95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pic>
        <p:nvPicPr>
          <p:cNvPr id="2849" name="Google Shape;2849;p9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851" name="Google Shape;2851;p95">
            <a:hlinkClick r:id="rId12"/>
          </p:cNvPr>
          <p:cNvSpPr/>
          <p:nvPr/>
        </p:nvSpPr>
        <p:spPr>
          <a:xfrm>
            <a:off x="887299" y="7976486"/>
            <a:ext cx="2692239" cy="30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otham Book" pitchFamily="50" charset="0"/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710ED3AD-BA76-05FE-AB9E-7810CDDBE87D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3"/>
            <a:extLst>
              <a:ext uri="{FF2B5EF4-FFF2-40B4-BE49-F238E27FC236}">
                <a16:creationId xmlns:a16="http://schemas.microsoft.com/office/drawing/2014/main" id="{35790E84-B6BE-B917-BBE7-6D28FA55407C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" name="Google Shape;2856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8880" y="3285211"/>
            <a:ext cx="911618" cy="61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7" name="Google Shape;2857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8840" y="3009290"/>
            <a:ext cx="788186" cy="92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8" name="Google Shape;2858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40213" y="3157385"/>
            <a:ext cx="466389" cy="69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9" name="Google Shape;2859;p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89785" y="2971912"/>
            <a:ext cx="770019" cy="10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0" name="Google Shape;2860;p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91560" y="3247415"/>
            <a:ext cx="765244" cy="58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1" name="Google Shape;2861;p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937428" y="3398253"/>
            <a:ext cx="727326" cy="398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2" name="Google Shape;2862;p9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4613" y="2661044"/>
            <a:ext cx="1563431" cy="128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3" name="Google Shape;2863;p9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46274" y="2609077"/>
            <a:ext cx="1563433" cy="129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4" name="Google Shape;2864;p9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46350" y="2759176"/>
            <a:ext cx="1563430" cy="118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5" name="Google Shape;2865;p9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21078" y="3704808"/>
            <a:ext cx="204469" cy="204495"/>
          </a:xfrm>
          <a:prstGeom prst="rect">
            <a:avLst/>
          </a:prstGeom>
          <a:noFill/>
          <a:ln>
            <a:noFill/>
          </a:ln>
        </p:spPr>
      </p:pic>
      <p:sp>
        <p:nvSpPr>
          <p:cNvPr id="2866" name="Google Shape;2866;p96"/>
          <p:cNvSpPr txBox="1"/>
          <p:nvPr/>
        </p:nvSpPr>
        <p:spPr>
          <a:xfrm>
            <a:off x="10263133" y="3706248"/>
            <a:ext cx="1111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3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67" name="Google Shape;2867;p96"/>
          <p:cNvSpPr txBox="1"/>
          <p:nvPr/>
        </p:nvSpPr>
        <p:spPr>
          <a:xfrm>
            <a:off x="11446057" y="3704279"/>
            <a:ext cx="119380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4</a:t>
            </a:r>
            <a:endParaRPr sz="1100">
              <a:latin typeface="Gotham Book" pitchFamily="50" charset="0"/>
              <a:sym typeface="Arial"/>
            </a:endParaRPr>
          </a:p>
        </p:txBody>
      </p:sp>
      <p:graphicFrame>
        <p:nvGraphicFramePr>
          <p:cNvPr id="2868" name="Google Shape;2868;p96"/>
          <p:cNvGraphicFramePr/>
          <p:nvPr>
            <p:extLst>
              <p:ext uri="{D42A27DB-BD31-4B8C-83A1-F6EECF244321}">
                <p14:modId xmlns:p14="http://schemas.microsoft.com/office/powerpoint/2010/main" val="2814673837"/>
              </p:ext>
            </p:extLst>
          </p:nvPr>
        </p:nvGraphicFramePr>
        <p:xfrm>
          <a:off x="900861" y="4089781"/>
          <a:ext cx="6021725" cy="2440975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199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Kratki do zmywarki na butelki BRITA</a:t>
                      </a:r>
                    </a:p>
                  </a:txBody>
                  <a:tcPr marL="0" marR="0" marT="33025" marB="0">
                    <a:solidFill>
                      <a:srgbClr val="C1E8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Profesjonalna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kratka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mycia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725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0485" indent="-3746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7112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Rozmiar (szer. × wys. × gł.): 500 × 360 × 500 mm, 16 butelek</a:t>
                      </a:r>
                    </a:p>
                    <a:p>
                      <a:pPr marL="70485" indent="-3746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7112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Dostosowana do butelek: BRITA Swing 425 / 750 ml, BRITA Classic 1000 ml</a:t>
                      </a:r>
                    </a:p>
                    <a:p>
                      <a:pPr marL="70485" indent="-3746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7112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Specjalnie zaprojektowane otwory na szyjki butelek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</a:txBody>
                  <a:tcPr marL="0" marR="0" marT="15221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250">
                <a:tc>
                  <a:txBody>
                    <a:bodyPr/>
                    <a:lstStyle/>
                    <a:p>
                      <a:pPr marL="0" marR="19113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Profesjonalna kratka do mycia z uchwytem na zakrętki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225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0485" indent="-3746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7112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Rozmiar (szer. × wys. × gł.): 500 × 330 × 500 mm, 16 butelek</a:t>
                      </a:r>
                    </a:p>
                    <a:p>
                      <a:pPr marL="70485" indent="-3746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7112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Dostosowana do butelek: BRITA Twist 700 ml</a:t>
                      </a:r>
                    </a:p>
                    <a:p>
                      <a:pPr marL="70485" indent="-3746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7112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Specjalnie zaprojektowane otwory na szyjki butelek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</a:txBody>
                  <a:tcPr marL="0" marR="0" marT="15221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0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3.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Kratka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mycia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w domowej zmywarce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R w="9525" cap="flat" cmpd="sng" algn="ctr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70485" indent="-3746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7112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Rozmiar (szer. × wys. × gł.): 485 × 180 × 485 mm, 25 butelek</a:t>
                      </a:r>
                    </a:p>
                    <a:p>
                      <a:pPr marL="70485" indent="-3746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7112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Dostosowana do wszystkich butelek BRITA (w przypadku     BRITA Swing i Classic 750 ml i 1000 ml konieczne może być wyjęcie górnej tacy zmywarki)</a:t>
                      </a:r>
                    </a:p>
                    <a:p>
                      <a:pPr marL="70485" indent="-3746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71120" algn="l"/>
                        </a:tabLs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latin typeface="Gotham Book" pitchFamily="50" charset="0"/>
                          <a:cs typeface="Arial"/>
                        </a:rPr>
                        <a:t> Posiada specjalne ząbki przytrzymujące butelki, mieści się na dolnej szufladzie większości domowych zmywarek do naczyń</a:t>
                      </a:r>
                      <a:endParaRPr sz="1000" dirty="0">
                        <a:solidFill>
                          <a:schemeClr val="tx1"/>
                        </a:solidFill>
                        <a:latin typeface="Gotham Book" pitchFamily="50" charset="0"/>
                        <a:cs typeface="Arial"/>
                      </a:endParaRPr>
                    </a:p>
                  </a:txBody>
                  <a:tcPr marL="0" marR="0" marT="15221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69" name="Google Shape;2869;p96"/>
          <p:cNvGraphicFramePr/>
          <p:nvPr>
            <p:extLst>
              <p:ext uri="{D42A27DB-BD31-4B8C-83A1-F6EECF244321}">
                <p14:modId xmlns:p14="http://schemas.microsoft.com/office/powerpoint/2010/main" val="3485536390"/>
              </p:ext>
            </p:extLst>
          </p:nvPr>
        </p:nvGraphicFramePr>
        <p:xfrm>
          <a:off x="7636205" y="4113606"/>
          <a:ext cx="6583700" cy="3341315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243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Pozostałe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akcesoria</a:t>
                      </a:r>
                      <a:endParaRPr lang="en-US"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solidFill>
                      <a:srgbClr val="C1E8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Profesjonalna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skrzynka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mycia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9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49225" marR="354965" lvl="0" indent="-9906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(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.): 500 x 365 x 500 mm, 16 butelek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9225" marR="354965" lvl="0" indent="-9906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Dostosowana do butelek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BRITA Swing 750 ml, BRITA Classic 750 / 1000 ml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1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Profesjonalna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skrzynka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mycia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9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47955" marR="127635" lvl="0" indent="-9779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Wymiary (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.): 500 x 295 x 500 mm, 25 butelek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7955" marR="127635" lvl="0" indent="-9779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Dostosowana do butelek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BRITA Wave 600 / 750 / 850 ml, BRITA Twist 700 ml, BRITA Lounge 750 ml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1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3. 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Profesjonalna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skrzynka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mycia (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mała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90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49225" marR="810260" lvl="0" indent="-9906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.): 400 x 280 x 400 mm, 16 butelek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9225" marR="810260" lvl="0" indent="-9906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Dostosowana do butelek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BRITA Wave 600 / 750 / 850 ml, BRITA Twist 700 ml, BRITA Classic 500 ml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1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7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4. 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Profesjonalna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skrzynka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mycia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863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47320" marR="0" lvl="0" indent="-97155" algn="l" rtl="0">
                        <a:lnSpc>
                          <a:spcPct val="118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gł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.): 500 x 325 x 500 mm, 25 butelek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7320" marR="0" lvl="0" indent="-97155" algn="l" rtl="0">
                        <a:lnSpc>
                          <a:spcPct val="118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Dostosowana do butelek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BRITA Swing 425 ml, BRITA Classic 500 ml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1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7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5. 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Profesjonalna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skrzynka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do mycia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863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47320" marR="0" lvl="0" indent="-97155" algn="l" rtl="0">
                        <a:lnSpc>
                          <a:spcPct val="118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wys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x gł.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): 500 x 500 x 220 mm, 36 butelek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7320" marR="0" lvl="0" indent="-97155" algn="l" rtl="0">
                        <a:lnSpc>
                          <a:spcPct val="118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Dostosowana do butelek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BRITA Lounge 350 ml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1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7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6. </a:t>
                      </a:r>
                      <a:r>
                        <a:rPr lang="en-US" sz="100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Szczotka do czyszczenia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863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149225" marR="0" lvl="0" indent="-98425" algn="l" rtl="0">
                        <a:lnSpc>
                          <a:spcPct val="118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szer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x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dł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łączna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dł. włosia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): 65 x 500 mm, 160 mm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9225" marR="0" lvl="0" indent="-98425" algn="l" rtl="0">
                        <a:lnSpc>
                          <a:spcPct val="118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Dostosowana do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wszystki</a:t>
                      </a:r>
                      <a:r>
                        <a:rPr lang="pl-PL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ch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butel</a:t>
                      </a:r>
                      <a:r>
                        <a:rPr lang="pl-PL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ek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BRITA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150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70" name="Google Shape;2870;p96"/>
          <p:cNvSpPr txBox="1"/>
          <p:nvPr/>
        </p:nvSpPr>
        <p:spPr>
          <a:xfrm>
            <a:off x="887298" y="260003"/>
            <a:ext cx="1547291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71" name="Google Shape;2871;p96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Gotham Book" pitchFamily="50" charset="0"/>
            </a:endParaRPr>
          </a:p>
        </p:txBody>
      </p:sp>
      <p:sp>
        <p:nvSpPr>
          <p:cNvPr id="2872" name="Google Shape;2872;p96"/>
          <p:cNvSpPr txBox="1">
            <a:spLocks noGrp="1"/>
          </p:cNvSpPr>
          <p:nvPr>
            <p:ph type="title"/>
          </p:nvPr>
        </p:nvSpPr>
        <p:spPr>
          <a:xfrm>
            <a:off x="812801" y="192200"/>
            <a:ext cx="11019600" cy="162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49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latin typeface="Gotham Light" pitchFamily="50" charset="0"/>
              </a:rPr>
              <a:t>Akcesoria BRITA</a:t>
            </a:r>
            <a:endParaRPr lang="pl-PL" sz="5800" dirty="0">
              <a:latin typeface="Gotham Light" pitchFamily="50" charset="0"/>
              <a:sym typeface="Arial"/>
            </a:endParaRPr>
          </a:p>
          <a:p>
            <a:pPr marL="66675" lvl="0" indent="0" algn="l" rtl="0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None/>
            </a:pPr>
            <a:r>
              <a:rPr lang="pl-PL" sz="2000" dirty="0">
                <a:latin typeface="Gotham Light" pitchFamily="50" charset="0"/>
              </a:rPr>
              <a:t>Kompleksowe akcesoria do dyspenserów BRITA</a:t>
            </a:r>
          </a:p>
        </p:txBody>
      </p:sp>
      <p:pic>
        <p:nvPicPr>
          <p:cNvPr id="2873" name="Google Shape;2873;p9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874" name="Google Shape;2874;p96"/>
          <p:cNvSpPr/>
          <p:nvPr/>
        </p:nvSpPr>
        <p:spPr>
          <a:xfrm>
            <a:off x="10229474" y="3705551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75" name="Google Shape;2875;p96"/>
          <p:cNvSpPr/>
          <p:nvPr/>
        </p:nvSpPr>
        <p:spPr>
          <a:xfrm>
            <a:off x="11410920" y="3705551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76" name="Google Shape;2876;p96"/>
          <p:cNvSpPr/>
          <p:nvPr/>
        </p:nvSpPr>
        <p:spPr>
          <a:xfrm>
            <a:off x="12599170" y="3705551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77" name="Google Shape;2877;p96"/>
          <p:cNvSpPr/>
          <p:nvPr/>
        </p:nvSpPr>
        <p:spPr>
          <a:xfrm>
            <a:off x="8072643" y="3705551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78" name="Google Shape;2878;p96"/>
          <p:cNvSpPr txBox="1"/>
          <p:nvPr/>
        </p:nvSpPr>
        <p:spPr>
          <a:xfrm>
            <a:off x="8128556" y="3707526"/>
            <a:ext cx="7556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1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79" name="Google Shape;2879;p96"/>
          <p:cNvSpPr txBox="1"/>
          <p:nvPr/>
        </p:nvSpPr>
        <p:spPr>
          <a:xfrm>
            <a:off x="10269089" y="3708450"/>
            <a:ext cx="1111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3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80" name="Google Shape;2880;p96"/>
          <p:cNvSpPr txBox="1"/>
          <p:nvPr/>
        </p:nvSpPr>
        <p:spPr>
          <a:xfrm>
            <a:off x="12640876" y="3709241"/>
            <a:ext cx="1111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5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81" name="Google Shape;2881;p96"/>
          <p:cNvSpPr txBox="1"/>
          <p:nvPr/>
        </p:nvSpPr>
        <p:spPr>
          <a:xfrm>
            <a:off x="11440424" y="3706487"/>
            <a:ext cx="119380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4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82" name="Google Shape;2882;p96"/>
          <p:cNvSpPr/>
          <p:nvPr/>
        </p:nvSpPr>
        <p:spPr>
          <a:xfrm>
            <a:off x="13316868" y="3705551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83" name="Google Shape;2883;p96"/>
          <p:cNvSpPr txBox="1"/>
          <p:nvPr/>
        </p:nvSpPr>
        <p:spPr>
          <a:xfrm>
            <a:off x="13358574" y="3705531"/>
            <a:ext cx="1111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6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84" name="Google Shape;2884;p96"/>
          <p:cNvSpPr/>
          <p:nvPr/>
        </p:nvSpPr>
        <p:spPr>
          <a:xfrm>
            <a:off x="1597702" y="3705551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85" name="Google Shape;2885;p96"/>
          <p:cNvSpPr txBox="1"/>
          <p:nvPr/>
        </p:nvSpPr>
        <p:spPr>
          <a:xfrm>
            <a:off x="1654673" y="3704279"/>
            <a:ext cx="7556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1</a:t>
            </a:r>
            <a:endParaRPr sz="1100">
              <a:latin typeface="Gotham Book" pitchFamily="50" charset="0"/>
              <a:sym typeface="Arial"/>
            </a:endParaRPr>
          </a:p>
        </p:txBody>
      </p:sp>
      <p:pic>
        <p:nvPicPr>
          <p:cNvPr id="2886" name="Google Shape;2886;p9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79689" y="3704808"/>
            <a:ext cx="204469" cy="204495"/>
          </a:xfrm>
          <a:prstGeom prst="rect">
            <a:avLst/>
          </a:prstGeom>
          <a:noFill/>
          <a:ln>
            <a:noFill/>
          </a:ln>
        </p:spPr>
      </p:pic>
      <p:sp>
        <p:nvSpPr>
          <p:cNvPr id="2887" name="Google Shape;2887;p96"/>
          <p:cNvSpPr txBox="1"/>
          <p:nvPr/>
        </p:nvSpPr>
        <p:spPr>
          <a:xfrm>
            <a:off x="3026353" y="3706248"/>
            <a:ext cx="109220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2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88" name="Google Shape;2888;p96"/>
          <p:cNvSpPr/>
          <p:nvPr/>
        </p:nvSpPr>
        <p:spPr>
          <a:xfrm>
            <a:off x="2985411" y="3705551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89" name="Google Shape;2889;p96"/>
          <p:cNvSpPr txBox="1"/>
          <p:nvPr/>
        </p:nvSpPr>
        <p:spPr>
          <a:xfrm>
            <a:off x="3030820" y="3707236"/>
            <a:ext cx="109220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2</a:t>
            </a:r>
            <a:endParaRPr sz="1100">
              <a:latin typeface="Gotham Book" pitchFamily="50" charset="0"/>
              <a:sym typeface="Arial"/>
            </a:endParaRPr>
          </a:p>
        </p:txBody>
      </p:sp>
      <p:pic>
        <p:nvPicPr>
          <p:cNvPr id="2890" name="Google Shape;2890;p9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47500" y="3704808"/>
            <a:ext cx="204469" cy="204495"/>
          </a:xfrm>
          <a:prstGeom prst="rect">
            <a:avLst/>
          </a:prstGeom>
          <a:noFill/>
          <a:ln>
            <a:noFill/>
          </a:ln>
        </p:spPr>
      </p:pic>
      <p:sp>
        <p:nvSpPr>
          <p:cNvPr id="2891" name="Google Shape;2891;p96"/>
          <p:cNvSpPr txBox="1"/>
          <p:nvPr/>
        </p:nvSpPr>
        <p:spPr>
          <a:xfrm>
            <a:off x="4389555" y="3706248"/>
            <a:ext cx="1111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3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92" name="Google Shape;2892;p96"/>
          <p:cNvSpPr/>
          <p:nvPr/>
        </p:nvSpPr>
        <p:spPr>
          <a:xfrm>
            <a:off x="4355896" y="3705551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93" name="Google Shape;2893;p96"/>
          <p:cNvSpPr txBox="1"/>
          <p:nvPr/>
        </p:nvSpPr>
        <p:spPr>
          <a:xfrm>
            <a:off x="4394382" y="3706487"/>
            <a:ext cx="1111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3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896" name="Google Shape;2896;p96"/>
          <p:cNvSpPr/>
          <p:nvPr/>
        </p:nvSpPr>
        <p:spPr>
          <a:xfrm>
            <a:off x="9194544" y="3705551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  <a:latin typeface="Gotham Book" pitchFamily="50" charset="0"/>
            </a:endParaRPr>
          </a:p>
        </p:txBody>
      </p:sp>
      <p:sp>
        <p:nvSpPr>
          <p:cNvPr id="2897" name="Google Shape;2897;p96"/>
          <p:cNvSpPr txBox="1"/>
          <p:nvPr/>
        </p:nvSpPr>
        <p:spPr>
          <a:xfrm>
            <a:off x="9239953" y="3707236"/>
            <a:ext cx="109220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Gotham Book" pitchFamily="50" charset="0"/>
                <a:sym typeface="Arial"/>
              </a:rPr>
              <a:t>2</a:t>
            </a:r>
            <a:endParaRPr sz="1100">
              <a:latin typeface="Gotham Book" pitchFamily="50" charset="0"/>
              <a:sym typeface="Arial"/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F54D2B59-D2F1-333B-AF8E-00BF9994898E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5"/>
            <a:extLst>
              <a:ext uri="{FF2B5EF4-FFF2-40B4-BE49-F238E27FC236}">
                <a16:creationId xmlns:a16="http://schemas.microsoft.com/office/drawing/2014/main" id="{0717A914-3F12-CBAA-C86C-B16CAEADC791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2" name="Google Shape;2902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7597" y="2292651"/>
            <a:ext cx="466853" cy="121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3" name="Google Shape;2903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9735" y="2346019"/>
            <a:ext cx="381025" cy="119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4" name="Google Shape;2904;p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1099" y="2253145"/>
            <a:ext cx="867994" cy="119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5" name="Google Shape;2905;p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5382" y="2813717"/>
            <a:ext cx="545955" cy="6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6" name="Google Shape;2906;p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74517" y="2575509"/>
            <a:ext cx="567232" cy="83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7" name="Google Shape;2907;p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89544" y="2599550"/>
            <a:ext cx="567232" cy="81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8" name="Google Shape;2908;p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9301" y="2575509"/>
            <a:ext cx="530009" cy="83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9" name="Google Shape;2909;p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16590" y="2530373"/>
            <a:ext cx="621118" cy="8782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10" name="Google Shape;2910;p97"/>
          <p:cNvGraphicFramePr/>
          <p:nvPr>
            <p:extLst>
              <p:ext uri="{D42A27DB-BD31-4B8C-83A1-F6EECF244321}">
                <p14:modId xmlns:p14="http://schemas.microsoft.com/office/powerpoint/2010/main" val="3820983264"/>
              </p:ext>
            </p:extLst>
          </p:nvPr>
        </p:nvGraphicFramePr>
        <p:xfrm>
          <a:off x="900861" y="3565411"/>
          <a:ext cx="6583050" cy="4531400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199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Kubki</a:t>
                      </a:r>
                      <a:r>
                        <a:rPr lang="en-US" sz="1000" u="none" strike="noStrike" cap="none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/ </a:t>
                      </a:r>
                      <a:r>
                        <a:rPr lang="en-US" sz="100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Uchwyty na kubki</a:t>
                      </a:r>
                      <a:r>
                        <a:rPr lang="en-US" sz="1000" u="none" strike="noStrike" cap="none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/ </a:t>
                      </a:r>
                      <a:r>
                        <a:rPr lang="en-US" sz="100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kolektor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C1E8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850">
                <a:tc>
                  <a:txBody>
                    <a:bodyPr/>
                    <a:lstStyle/>
                    <a:p>
                      <a:pPr marL="53975" marR="85280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Kubek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kartonowy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pokryty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powłoką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PLA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Wykonane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tektury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pochodzącej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włókien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celulozowych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;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celuloza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lasów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posiadających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certyfikat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FSC®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 100%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biodegradowalny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wytrzymały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i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odporny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uszkodzenia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Zawartość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opakowania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2000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kubków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kartonowych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Pojemność: 200 ml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Średnica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70 mm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Odporność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temperaturę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: do 85°C</a:t>
                      </a: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9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 u="none" strike="noStrike" cap="none" dirty="0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68275" marR="845819" lvl="0" indent="-11493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Uchwyt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kubek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montowany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ścianie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55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46685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Ekskluzywne wykończenie powierzchni pasuje do asortymentu dyspenserów BRITA</a:t>
                      </a:r>
                    </a:p>
                    <a:p>
                      <a:pPr marL="146685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 (wys. x średnica): 585 x 90 mm</a:t>
                      </a:r>
                    </a:p>
                    <a:p>
                      <a:pPr marL="146685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 kubka: średnica od 60 do 73 mm</a:t>
                      </a:r>
                    </a:p>
                    <a:p>
                      <a:pPr marL="146685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Pojemność: do 120 kubków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5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98755" marR="815339" lvl="0" indent="-14541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en-US" sz="100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Zbiornik na kubki (montowany na ścianie)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7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46685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Zdejmowane rozwiązanie do montażu na ścianie: łatwe do opróżnienia, zabezpieczone przed przewróceniem się</a:t>
                      </a:r>
                    </a:p>
                    <a:p>
                      <a:pPr marL="146685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Ekskluzywne wykończenie powierzchni pasuje do asortymentu dystrybutorów BRITA</a:t>
                      </a:r>
                    </a:p>
                    <a:p>
                      <a:pPr marL="146685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 (wys. x średnica): 585 x 90 mm</a:t>
                      </a:r>
                    </a:p>
                    <a:p>
                      <a:pPr marL="146685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 kubka: średnica od 60 do 73 mm</a:t>
                      </a:r>
                    </a:p>
                    <a:p>
                      <a:pPr marL="146685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Pojemność: do 120 kubków</a:t>
                      </a: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Gotham Book" pitchFamily="50" charset="0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92405" marR="1077595" lvl="0" indent="-13906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3. </a:t>
                      </a:r>
                      <a:r>
                        <a:rPr lang="en-US" sz="100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Uchwyt na kubek (w blacie)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Idealny do systemów kranowych, np. BRITA  Extra</a:t>
                      </a: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Pasuje do kubków o średnicy od 70 do 94 mm dzięki gumowej uszczelce dozownika kubków w czterech rozmiarach</a:t>
                      </a: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 (wys. x średnica): 597 x 111 mm</a:t>
                      </a: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Rozmiar kubka: średnica od 70 do 94 mm</a:t>
                      </a: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Pojemność: do 120 kubków</a:t>
                      </a:r>
                    </a:p>
                    <a:p>
                      <a:pPr marL="146050" marR="0" lvl="0" indent="-9588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•"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Otwór w blacie: średnica 124 mm</a:t>
                      </a: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11" name="Google Shape;2911;p97"/>
          <p:cNvGraphicFramePr/>
          <p:nvPr>
            <p:extLst>
              <p:ext uri="{D42A27DB-BD31-4B8C-83A1-F6EECF244321}">
                <p14:modId xmlns:p14="http://schemas.microsoft.com/office/powerpoint/2010/main" val="2887750938"/>
              </p:ext>
            </p:extLst>
          </p:nvPr>
        </p:nvGraphicFramePr>
        <p:xfrm>
          <a:off x="8197545" y="3568332"/>
          <a:ext cx="6022350" cy="1603118"/>
        </p:xfrm>
        <a:graphic>
          <a:graphicData uri="http://schemas.openxmlformats.org/drawingml/2006/table">
            <a:tbl>
              <a:tblPr firstRow="1" bandRow="1">
                <a:noFill/>
                <a:tableStyleId>{47DD7576-F21F-408B-ADC8-FEA4CC84F86C}</a:tableStyleId>
              </a:tblPr>
              <a:tblGrid>
                <a:gridCol w="243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0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Środki czyszczące do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dyspensera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solidFill>
                      <a:srgbClr val="C1E8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100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Dezynfekcja na bazie alkoholu</a:t>
                      </a:r>
                      <a:endParaRPr sz="1000" u="none" strike="noStrike" cap="none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08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codziennej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dezynfekcji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kranu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dyspensera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523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Eko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spray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czyszczący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 anchor="ctr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08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codziennego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czyszczenia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obudowy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urządzenia i szafki bazowej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45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3.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Krem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czyszczący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(w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razie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potrzeby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000" b="0" i="0" u="none" strike="noStrike" cap="none" dirty="0">
                        <a:solidFill>
                          <a:schemeClr val="dk1"/>
                        </a:solidFill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2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0800" marR="106679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cotygodniowego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czyszczenia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metalowych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części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tacki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ociekowej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działa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odkamieniająco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 anchor="ctr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539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4.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Wykończenie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ze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stali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nierdzewnej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9225" marB="0">
                    <a:lnR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50800" marR="33909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Do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polerowania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i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zabezpieczania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części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ze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stali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nierdzewnej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, np. </a:t>
                      </a:r>
                      <a:r>
                        <a:rPr lang="en-US" sz="1000" dirty="0" err="1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szafki</a:t>
                      </a:r>
                      <a:r>
                        <a:rPr lang="en-US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pl-PL" sz="1000" dirty="0">
                          <a:latin typeface="Gotham Book" pitchFamily="50" charset="0"/>
                          <a:ea typeface="Arial"/>
                          <a:cs typeface="Arial"/>
                          <a:sym typeface="Arial"/>
                        </a:rPr>
                        <a:t>bazowej</a:t>
                      </a:r>
                      <a:endParaRPr sz="1000" u="none" strike="noStrike" cap="none" dirty="0">
                        <a:latin typeface="Gotham Book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3025" marB="0">
                    <a:lnL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8478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12" name="Google Shape;2912;p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69937" y="4436973"/>
            <a:ext cx="330243" cy="394728"/>
          </a:xfrm>
          <a:prstGeom prst="rect">
            <a:avLst/>
          </a:prstGeom>
          <a:noFill/>
          <a:ln>
            <a:noFill/>
          </a:ln>
        </p:spPr>
      </p:pic>
      <p:sp>
        <p:nvSpPr>
          <p:cNvPr id="2913" name="Google Shape;2913;p97"/>
          <p:cNvSpPr txBox="1"/>
          <p:nvPr/>
        </p:nvSpPr>
        <p:spPr>
          <a:xfrm>
            <a:off x="887298" y="260003"/>
            <a:ext cx="1634227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innowacyjne produkty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14" name="Google Shape;2914;p97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5" name="Google Shape;2915;p97"/>
          <p:cNvSpPr txBox="1">
            <a:spLocks noGrp="1"/>
          </p:cNvSpPr>
          <p:nvPr>
            <p:ph type="title"/>
          </p:nvPr>
        </p:nvSpPr>
        <p:spPr>
          <a:xfrm>
            <a:off x="857250" y="259988"/>
            <a:ext cx="115080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49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otham Light" pitchFamily="50" charset="0"/>
              </a:rPr>
              <a:t>Akcesoria</a:t>
            </a:r>
            <a:r>
              <a:rPr lang="pl-PL" dirty="0">
                <a:latin typeface="Gotham Light" pitchFamily="50" charset="0"/>
              </a:rPr>
              <a:t> </a:t>
            </a:r>
            <a:r>
              <a:rPr lang="en-US" sz="5800" dirty="0">
                <a:latin typeface="Gotham Light" pitchFamily="50" charset="0"/>
                <a:sym typeface="Arial"/>
              </a:rPr>
              <a:t>BRITA</a:t>
            </a:r>
            <a:endParaRPr sz="5800" dirty="0">
              <a:latin typeface="Gotham Light" pitchFamily="50" charset="0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latin typeface="Gotham Light" pitchFamily="50" charset="0"/>
              </a:rPr>
              <a:t>Kompleksowe akcesoria do dyspenserów BRITA</a:t>
            </a:r>
            <a:endParaRPr sz="2000" dirty="0">
              <a:latin typeface="Gotham Light" pitchFamily="50" charset="0"/>
            </a:endParaRPr>
          </a:p>
        </p:txBody>
      </p:sp>
      <p:pic>
        <p:nvPicPr>
          <p:cNvPr id="2916" name="Google Shape;2916;p9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917" name="Google Shape;2917;p97"/>
          <p:cNvSpPr/>
          <p:nvPr/>
        </p:nvSpPr>
        <p:spPr>
          <a:xfrm>
            <a:off x="2326988" y="3189990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</a:endParaRPr>
          </a:p>
        </p:txBody>
      </p:sp>
      <p:sp>
        <p:nvSpPr>
          <p:cNvPr id="2918" name="Google Shape;2918;p97"/>
          <p:cNvSpPr txBox="1"/>
          <p:nvPr/>
        </p:nvSpPr>
        <p:spPr>
          <a:xfrm>
            <a:off x="2384833" y="3187700"/>
            <a:ext cx="75565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9" name="Google Shape;2919;p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83397" y="3189247"/>
            <a:ext cx="204469" cy="204495"/>
          </a:xfrm>
          <a:prstGeom prst="rect">
            <a:avLst/>
          </a:prstGeom>
          <a:noFill/>
          <a:ln>
            <a:noFill/>
          </a:ln>
        </p:spPr>
      </p:pic>
      <p:sp>
        <p:nvSpPr>
          <p:cNvPr id="2920" name="Google Shape;2920;p97"/>
          <p:cNvSpPr txBox="1"/>
          <p:nvPr/>
        </p:nvSpPr>
        <p:spPr>
          <a:xfrm>
            <a:off x="3430061" y="3190687"/>
            <a:ext cx="10922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1" name="Google Shape;2921;p97"/>
          <p:cNvSpPr/>
          <p:nvPr/>
        </p:nvSpPr>
        <p:spPr>
          <a:xfrm>
            <a:off x="3389119" y="3189990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</a:endParaRPr>
          </a:p>
        </p:txBody>
      </p:sp>
      <p:sp>
        <p:nvSpPr>
          <p:cNvPr id="2922" name="Google Shape;2922;p97"/>
          <p:cNvSpPr txBox="1"/>
          <p:nvPr/>
        </p:nvSpPr>
        <p:spPr>
          <a:xfrm>
            <a:off x="3431778" y="3193169"/>
            <a:ext cx="109220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3" name="Google Shape;2923;p97"/>
          <p:cNvSpPr/>
          <p:nvPr/>
        </p:nvSpPr>
        <p:spPr>
          <a:xfrm>
            <a:off x="4424649" y="3189990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</a:endParaRPr>
          </a:p>
        </p:txBody>
      </p:sp>
      <p:sp>
        <p:nvSpPr>
          <p:cNvPr id="2924" name="Google Shape;2924;p97"/>
          <p:cNvSpPr txBox="1"/>
          <p:nvPr/>
        </p:nvSpPr>
        <p:spPr>
          <a:xfrm>
            <a:off x="4466355" y="3194974"/>
            <a:ext cx="111125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5" name="Google Shape;2925;p97"/>
          <p:cNvSpPr/>
          <p:nvPr/>
        </p:nvSpPr>
        <p:spPr>
          <a:xfrm>
            <a:off x="8377086" y="3189990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</a:endParaRPr>
          </a:p>
        </p:txBody>
      </p:sp>
      <p:sp>
        <p:nvSpPr>
          <p:cNvPr id="2926" name="Google Shape;2926;p97"/>
          <p:cNvSpPr txBox="1"/>
          <p:nvPr/>
        </p:nvSpPr>
        <p:spPr>
          <a:xfrm>
            <a:off x="8436572" y="3188718"/>
            <a:ext cx="75565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7" name="Google Shape;2927;p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83796" y="3189247"/>
            <a:ext cx="204469" cy="204495"/>
          </a:xfrm>
          <a:prstGeom prst="rect">
            <a:avLst/>
          </a:prstGeom>
          <a:noFill/>
          <a:ln>
            <a:noFill/>
          </a:ln>
        </p:spPr>
      </p:pic>
      <p:sp>
        <p:nvSpPr>
          <p:cNvPr id="2928" name="Google Shape;2928;p97"/>
          <p:cNvSpPr txBox="1"/>
          <p:nvPr/>
        </p:nvSpPr>
        <p:spPr>
          <a:xfrm>
            <a:off x="9230460" y="3190687"/>
            <a:ext cx="10922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9" name="Google Shape;2929;p97"/>
          <p:cNvSpPr/>
          <p:nvPr/>
        </p:nvSpPr>
        <p:spPr>
          <a:xfrm>
            <a:off x="9189518" y="3189990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</a:endParaRPr>
          </a:p>
        </p:txBody>
      </p:sp>
      <p:sp>
        <p:nvSpPr>
          <p:cNvPr id="2930" name="Google Shape;2930;p97"/>
          <p:cNvSpPr txBox="1"/>
          <p:nvPr/>
        </p:nvSpPr>
        <p:spPr>
          <a:xfrm>
            <a:off x="9230460" y="3187700"/>
            <a:ext cx="10922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1" name="Google Shape;2931;p97"/>
          <p:cNvSpPr/>
          <p:nvPr/>
        </p:nvSpPr>
        <p:spPr>
          <a:xfrm>
            <a:off x="9960364" y="3189990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</a:endParaRPr>
          </a:p>
        </p:txBody>
      </p:sp>
      <p:sp>
        <p:nvSpPr>
          <p:cNvPr id="2932" name="Google Shape;2932;p97"/>
          <p:cNvSpPr txBox="1"/>
          <p:nvPr/>
        </p:nvSpPr>
        <p:spPr>
          <a:xfrm>
            <a:off x="10002070" y="3188718"/>
            <a:ext cx="111125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5" name="Google Shape;2935;p97"/>
          <p:cNvSpPr/>
          <p:nvPr/>
        </p:nvSpPr>
        <p:spPr>
          <a:xfrm>
            <a:off x="10763250" y="3186202"/>
            <a:ext cx="194538" cy="194538"/>
          </a:xfrm>
          <a:prstGeom prst="ellipse">
            <a:avLst/>
          </a:prstGeom>
          <a:solidFill>
            <a:srgbClr val="1B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B497F"/>
              </a:solidFill>
            </a:endParaRPr>
          </a:p>
        </p:txBody>
      </p:sp>
      <p:sp>
        <p:nvSpPr>
          <p:cNvPr id="2936" name="Google Shape;2936;p97"/>
          <p:cNvSpPr txBox="1"/>
          <p:nvPr/>
        </p:nvSpPr>
        <p:spPr>
          <a:xfrm>
            <a:off x="10802027" y="3180712"/>
            <a:ext cx="119380" cy="1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3594A425-D61B-223E-6A95-B5AAFA87A24C}"/>
              </a:ext>
            </a:extLst>
          </p:cNvPr>
          <p:cNvSpPr txBox="1"/>
          <p:nvPr/>
        </p:nvSpPr>
        <p:spPr>
          <a:xfrm>
            <a:off x="872532" y="811364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4"/>
            <a:extLst>
              <a:ext uri="{FF2B5EF4-FFF2-40B4-BE49-F238E27FC236}">
                <a16:creationId xmlns:a16="http://schemas.microsoft.com/office/drawing/2014/main" id="{790887E2-B6D7-7798-C6DE-07E241C988FB}"/>
              </a:ext>
            </a:extLst>
          </p:cNvPr>
          <p:cNvSpPr/>
          <p:nvPr/>
        </p:nvSpPr>
        <p:spPr>
          <a:xfrm>
            <a:off x="875868" y="815771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1" name="Google Shape;2941;p98"/>
          <p:cNvGrpSpPr/>
          <p:nvPr/>
        </p:nvGrpSpPr>
        <p:grpSpPr>
          <a:xfrm>
            <a:off x="2849245" y="0"/>
            <a:ext cx="12275986" cy="8506802"/>
            <a:chOff x="2843999" y="0"/>
            <a:chExt cx="12275986" cy="8506802"/>
          </a:xfrm>
        </p:grpSpPr>
        <p:pic>
          <p:nvPicPr>
            <p:cNvPr id="2942" name="Google Shape;2942;p9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80000" y="0"/>
              <a:ext cx="10139985" cy="8506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3" name="Google Shape;2943;p98"/>
            <p:cNvSpPr/>
            <p:nvPr/>
          </p:nvSpPr>
          <p:spPr>
            <a:xfrm>
              <a:off x="2843999" y="720001"/>
              <a:ext cx="2848610" cy="3801745"/>
            </a:xfrm>
            <a:custGeom>
              <a:avLst/>
              <a:gdLst/>
              <a:ahLst/>
              <a:cxnLst/>
              <a:rect l="l" t="t" r="r" b="b"/>
              <a:pathLst>
                <a:path w="2848610" h="3801745" extrusionOk="0">
                  <a:moveTo>
                    <a:pt x="2848203" y="0"/>
                  </a:moveTo>
                  <a:lnTo>
                    <a:pt x="0" y="0"/>
                  </a:lnTo>
                  <a:lnTo>
                    <a:pt x="0" y="3801389"/>
                  </a:lnTo>
                  <a:lnTo>
                    <a:pt x="2848203" y="3801389"/>
                  </a:lnTo>
                  <a:lnTo>
                    <a:pt x="2848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44" name="Google Shape;2944;p98"/>
          <p:cNvSpPr/>
          <p:nvPr/>
        </p:nvSpPr>
        <p:spPr>
          <a:xfrm>
            <a:off x="0" y="1325068"/>
            <a:ext cx="2199005" cy="2315845"/>
          </a:xfrm>
          <a:custGeom>
            <a:avLst/>
            <a:gdLst/>
            <a:ahLst/>
            <a:cxnLst/>
            <a:rect l="l" t="t" r="r" b="b"/>
            <a:pathLst>
              <a:path w="2199005" h="2315845" extrusionOk="0">
                <a:moveTo>
                  <a:pt x="1047319" y="0"/>
                </a:moveTo>
                <a:lnTo>
                  <a:pt x="999561" y="977"/>
                </a:lnTo>
                <a:lnTo>
                  <a:pt x="952273" y="3883"/>
                </a:lnTo>
                <a:lnTo>
                  <a:pt x="905494" y="8679"/>
                </a:lnTo>
                <a:lnTo>
                  <a:pt x="859262" y="15328"/>
                </a:lnTo>
                <a:lnTo>
                  <a:pt x="813615" y="23790"/>
                </a:lnTo>
                <a:lnTo>
                  <a:pt x="768592" y="34027"/>
                </a:lnTo>
                <a:lnTo>
                  <a:pt x="724231" y="46002"/>
                </a:lnTo>
                <a:lnTo>
                  <a:pt x="680570" y="59674"/>
                </a:lnTo>
                <a:lnTo>
                  <a:pt x="637649" y="75007"/>
                </a:lnTo>
                <a:lnTo>
                  <a:pt x="595504" y="91962"/>
                </a:lnTo>
                <a:lnTo>
                  <a:pt x="554176" y="110500"/>
                </a:lnTo>
                <a:lnTo>
                  <a:pt x="513701" y="130583"/>
                </a:lnTo>
                <a:lnTo>
                  <a:pt x="474119" y="152173"/>
                </a:lnTo>
                <a:lnTo>
                  <a:pt x="435468" y="175230"/>
                </a:lnTo>
                <a:lnTo>
                  <a:pt x="397785" y="199718"/>
                </a:lnTo>
                <a:lnTo>
                  <a:pt x="361111" y="225597"/>
                </a:lnTo>
                <a:lnTo>
                  <a:pt x="325482" y="252829"/>
                </a:lnTo>
                <a:lnTo>
                  <a:pt x="290938" y="281376"/>
                </a:lnTo>
                <a:lnTo>
                  <a:pt x="257516" y="311199"/>
                </a:lnTo>
                <a:lnTo>
                  <a:pt x="225256" y="342260"/>
                </a:lnTo>
                <a:lnTo>
                  <a:pt x="194195" y="374520"/>
                </a:lnTo>
                <a:lnTo>
                  <a:pt x="164372" y="407942"/>
                </a:lnTo>
                <a:lnTo>
                  <a:pt x="135825" y="442486"/>
                </a:lnTo>
                <a:lnTo>
                  <a:pt x="108593" y="478115"/>
                </a:lnTo>
                <a:lnTo>
                  <a:pt x="82714" y="514789"/>
                </a:lnTo>
                <a:lnTo>
                  <a:pt x="58227" y="552471"/>
                </a:lnTo>
                <a:lnTo>
                  <a:pt x="35169" y="591123"/>
                </a:lnTo>
                <a:lnTo>
                  <a:pt x="13579" y="630705"/>
                </a:lnTo>
                <a:lnTo>
                  <a:pt x="0" y="658073"/>
                </a:lnTo>
                <a:lnTo>
                  <a:pt x="0" y="1668073"/>
                </a:lnTo>
                <a:lnTo>
                  <a:pt x="35169" y="1734345"/>
                </a:lnTo>
                <a:lnTo>
                  <a:pt x="58227" y="1772567"/>
                </a:lnTo>
                <a:lnTo>
                  <a:pt x="82714" y="1809806"/>
                </a:lnTo>
                <a:lnTo>
                  <a:pt x="108593" y="1846025"/>
                </a:lnTo>
                <a:lnTo>
                  <a:pt x="135825" y="1881188"/>
                </a:lnTo>
                <a:lnTo>
                  <a:pt x="164372" y="1915260"/>
                </a:lnTo>
                <a:lnTo>
                  <a:pt x="194195" y="1948204"/>
                </a:lnTo>
                <a:lnTo>
                  <a:pt x="225256" y="1979985"/>
                </a:lnTo>
                <a:lnTo>
                  <a:pt x="257516" y="2010566"/>
                </a:lnTo>
                <a:lnTo>
                  <a:pt x="290938" y="2039912"/>
                </a:lnTo>
                <a:lnTo>
                  <a:pt x="325482" y="2067986"/>
                </a:lnTo>
                <a:lnTo>
                  <a:pt x="361111" y="2094753"/>
                </a:lnTo>
                <a:lnTo>
                  <a:pt x="397785" y="2120177"/>
                </a:lnTo>
                <a:lnTo>
                  <a:pt x="435468" y="2144220"/>
                </a:lnTo>
                <a:lnTo>
                  <a:pt x="474119" y="2166849"/>
                </a:lnTo>
                <a:lnTo>
                  <a:pt x="513701" y="2188026"/>
                </a:lnTo>
                <a:lnTo>
                  <a:pt x="554176" y="2207716"/>
                </a:lnTo>
                <a:lnTo>
                  <a:pt x="595504" y="2225882"/>
                </a:lnTo>
                <a:lnTo>
                  <a:pt x="637649" y="2242489"/>
                </a:lnTo>
                <a:lnTo>
                  <a:pt x="680570" y="2257501"/>
                </a:lnTo>
                <a:lnTo>
                  <a:pt x="724231" y="2270881"/>
                </a:lnTo>
                <a:lnTo>
                  <a:pt x="768592" y="2282594"/>
                </a:lnTo>
                <a:lnTo>
                  <a:pt x="813615" y="2292604"/>
                </a:lnTo>
                <a:lnTo>
                  <a:pt x="859262" y="2300875"/>
                </a:lnTo>
                <a:lnTo>
                  <a:pt x="905494" y="2307370"/>
                </a:lnTo>
                <a:lnTo>
                  <a:pt x="952273" y="2312054"/>
                </a:lnTo>
                <a:lnTo>
                  <a:pt x="999561" y="2314891"/>
                </a:lnTo>
                <a:lnTo>
                  <a:pt x="1047319" y="2315845"/>
                </a:lnTo>
                <a:lnTo>
                  <a:pt x="1096271" y="2314842"/>
                </a:lnTo>
                <a:lnTo>
                  <a:pt x="1144679" y="2311859"/>
                </a:lnTo>
                <a:lnTo>
                  <a:pt x="1192505" y="2306934"/>
                </a:lnTo>
                <a:lnTo>
                  <a:pt x="1239709" y="2300108"/>
                </a:lnTo>
                <a:lnTo>
                  <a:pt x="1286254" y="2291417"/>
                </a:lnTo>
                <a:lnTo>
                  <a:pt x="1332099" y="2280902"/>
                </a:lnTo>
                <a:lnTo>
                  <a:pt x="1377207" y="2268602"/>
                </a:lnTo>
                <a:lnTo>
                  <a:pt x="1421539" y="2254553"/>
                </a:lnTo>
                <a:lnTo>
                  <a:pt x="1465055" y="2238797"/>
                </a:lnTo>
                <a:lnTo>
                  <a:pt x="1507717" y="2221371"/>
                </a:lnTo>
                <a:lnTo>
                  <a:pt x="1549486" y="2202315"/>
                </a:lnTo>
                <a:lnTo>
                  <a:pt x="1590323" y="2181667"/>
                </a:lnTo>
                <a:lnTo>
                  <a:pt x="1630189" y="2159466"/>
                </a:lnTo>
                <a:lnTo>
                  <a:pt x="1669046" y="2135750"/>
                </a:lnTo>
                <a:lnTo>
                  <a:pt x="1706855" y="2110560"/>
                </a:lnTo>
                <a:lnTo>
                  <a:pt x="1743577" y="2083932"/>
                </a:lnTo>
                <a:lnTo>
                  <a:pt x="1779173" y="2055907"/>
                </a:lnTo>
                <a:lnTo>
                  <a:pt x="1813604" y="2026524"/>
                </a:lnTo>
                <a:lnTo>
                  <a:pt x="1846831" y="1995820"/>
                </a:lnTo>
                <a:lnTo>
                  <a:pt x="1878816" y="1963835"/>
                </a:lnTo>
                <a:lnTo>
                  <a:pt x="1909520" y="1930607"/>
                </a:lnTo>
                <a:lnTo>
                  <a:pt x="1938904" y="1896176"/>
                </a:lnTo>
                <a:lnTo>
                  <a:pt x="1966929" y="1860581"/>
                </a:lnTo>
                <a:lnTo>
                  <a:pt x="1993556" y="1823859"/>
                </a:lnTo>
                <a:lnTo>
                  <a:pt x="2018746" y="1786050"/>
                </a:lnTo>
                <a:lnTo>
                  <a:pt x="2042462" y="1747193"/>
                </a:lnTo>
                <a:lnTo>
                  <a:pt x="2064663" y="1707327"/>
                </a:lnTo>
                <a:lnTo>
                  <a:pt x="2085311" y="1666489"/>
                </a:lnTo>
                <a:lnTo>
                  <a:pt x="2104368" y="1624720"/>
                </a:lnTo>
                <a:lnTo>
                  <a:pt x="2121793" y="1582059"/>
                </a:lnTo>
                <a:lnTo>
                  <a:pt x="2137550" y="1538542"/>
                </a:lnTo>
                <a:lnTo>
                  <a:pt x="2151598" y="1494211"/>
                </a:lnTo>
                <a:lnTo>
                  <a:pt x="2163899" y="1449103"/>
                </a:lnTo>
                <a:lnTo>
                  <a:pt x="2174414" y="1403257"/>
                </a:lnTo>
                <a:lnTo>
                  <a:pt x="2183104" y="1356713"/>
                </a:lnTo>
                <a:lnTo>
                  <a:pt x="2189930" y="1309508"/>
                </a:lnTo>
                <a:lnTo>
                  <a:pt x="2194855" y="1261683"/>
                </a:lnTo>
                <a:lnTo>
                  <a:pt x="2197838" y="1213275"/>
                </a:lnTo>
                <a:lnTo>
                  <a:pt x="2198841" y="1164323"/>
                </a:lnTo>
                <a:lnTo>
                  <a:pt x="2197887" y="1116565"/>
                </a:lnTo>
                <a:lnTo>
                  <a:pt x="2195050" y="1069277"/>
                </a:lnTo>
                <a:lnTo>
                  <a:pt x="2190366" y="1022498"/>
                </a:lnTo>
                <a:lnTo>
                  <a:pt x="2183871" y="976266"/>
                </a:lnTo>
                <a:lnTo>
                  <a:pt x="2175600" y="930619"/>
                </a:lnTo>
                <a:lnTo>
                  <a:pt x="2165591" y="885596"/>
                </a:lnTo>
                <a:lnTo>
                  <a:pt x="2153878" y="841235"/>
                </a:lnTo>
                <a:lnTo>
                  <a:pt x="2140497" y="797574"/>
                </a:lnTo>
                <a:lnTo>
                  <a:pt x="2125486" y="754653"/>
                </a:lnTo>
                <a:lnTo>
                  <a:pt x="2108878" y="712508"/>
                </a:lnTo>
                <a:lnTo>
                  <a:pt x="2090712" y="671180"/>
                </a:lnTo>
                <a:lnTo>
                  <a:pt x="2071022" y="630705"/>
                </a:lnTo>
                <a:lnTo>
                  <a:pt x="2049845" y="591123"/>
                </a:lnTo>
                <a:lnTo>
                  <a:pt x="2027217" y="552471"/>
                </a:lnTo>
                <a:lnTo>
                  <a:pt x="2003173" y="514789"/>
                </a:lnTo>
                <a:lnTo>
                  <a:pt x="1977749" y="478115"/>
                </a:lnTo>
                <a:lnTo>
                  <a:pt x="1950983" y="442486"/>
                </a:lnTo>
                <a:lnTo>
                  <a:pt x="1922908" y="407942"/>
                </a:lnTo>
                <a:lnTo>
                  <a:pt x="1893563" y="374520"/>
                </a:lnTo>
                <a:lnTo>
                  <a:pt x="1862981" y="342260"/>
                </a:lnTo>
                <a:lnTo>
                  <a:pt x="1831201" y="311199"/>
                </a:lnTo>
                <a:lnTo>
                  <a:pt x="1798256" y="281376"/>
                </a:lnTo>
                <a:lnTo>
                  <a:pt x="1764184" y="252829"/>
                </a:lnTo>
                <a:lnTo>
                  <a:pt x="1729021" y="225597"/>
                </a:lnTo>
                <a:lnTo>
                  <a:pt x="1692802" y="199718"/>
                </a:lnTo>
                <a:lnTo>
                  <a:pt x="1655564" y="175230"/>
                </a:lnTo>
                <a:lnTo>
                  <a:pt x="1617341" y="152173"/>
                </a:lnTo>
                <a:lnTo>
                  <a:pt x="1578172" y="130583"/>
                </a:lnTo>
                <a:lnTo>
                  <a:pt x="1538090" y="110500"/>
                </a:lnTo>
                <a:lnTo>
                  <a:pt x="1497133" y="91962"/>
                </a:lnTo>
                <a:lnTo>
                  <a:pt x="1455337" y="75007"/>
                </a:lnTo>
                <a:lnTo>
                  <a:pt x="1412736" y="59674"/>
                </a:lnTo>
                <a:lnTo>
                  <a:pt x="1369368" y="46002"/>
                </a:lnTo>
                <a:lnTo>
                  <a:pt x="1325268" y="34027"/>
                </a:lnTo>
                <a:lnTo>
                  <a:pt x="1280473" y="23790"/>
                </a:lnTo>
                <a:lnTo>
                  <a:pt x="1235018" y="15328"/>
                </a:lnTo>
                <a:lnTo>
                  <a:pt x="1188939" y="8679"/>
                </a:lnTo>
                <a:lnTo>
                  <a:pt x="1142272" y="3883"/>
                </a:lnTo>
                <a:lnTo>
                  <a:pt x="1095053" y="977"/>
                </a:lnTo>
                <a:lnTo>
                  <a:pt x="1047319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5" name="Google Shape;2945;p98"/>
          <p:cNvSpPr txBox="1">
            <a:spLocks noGrp="1"/>
          </p:cNvSpPr>
          <p:nvPr>
            <p:ph type="title"/>
          </p:nvPr>
        </p:nvSpPr>
        <p:spPr>
          <a:xfrm>
            <a:off x="884060" y="1063973"/>
            <a:ext cx="3595500" cy="147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1270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Gotham Light" pitchFamily="50" charset="0"/>
              </a:rPr>
              <a:t>Jesteśmy</a:t>
            </a:r>
            <a:r>
              <a:rPr lang="en-US" sz="4000" dirty="0">
                <a:latin typeface="Gotham Light" pitchFamily="50" charset="0"/>
              </a:rPr>
              <a:t> dla </a:t>
            </a:r>
            <a:r>
              <a:rPr lang="en-US" sz="4000" dirty="0" err="1">
                <a:latin typeface="Gotham Light" pitchFamily="50" charset="0"/>
              </a:rPr>
              <a:t>Ciebie</a:t>
            </a:r>
            <a:endParaRPr lang="en-US" sz="4000" dirty="0">
              <a:latin typeface="Gotham Light" pitchFamily="50" charset="0"/>
            </a:endParaRPr>
          </a:p>
        </p:txBody>
      </p:sp>
      <p:sp>
        <p:nvSpPr>
          <p:cNvPr id="2946" name="Google Shape;2946;p98"/>
          <p:cNvSpPr txBox="1"/>
          <p:nvPr/>
        </p:nvSpPr>
        <p:spPr>
          <a:xfrm>
            <a:off x="884060" y="4073080"/>
            <a:ext cx="4009216" cy="311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90805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latin typeface="Gotham Book" pitchFamily="50" charset="0"/>
              </a:rPr>
              <a:t>Dyspensery do wody BRITA codziennie dostarczają ludziom na całym świecie świeżą, przefiltrowaną wodę. Ale nasza oferta wychodzi daleko poza sprzedaż </a:t>
            </a:r>
            <a:r>
              <a:rPr lang="en-US" sz="1100" dirty="0" err="1">
                <a:latin typeface="Gotham Book" pitchFamily="50" charset="0"/>
              </a:rPr>
              <a:t>Wymie</a:t>
            </a:r>
            <a:r>
              <a:rPr lang="pl-PL" sz="1100" dirty="0" err="1">
                <a:latin typeface="Gotham Book" pitchFamily="50" charset="0"/>
              </a:rPr>
              <a:t>niaj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filtry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pl-PL" sz="1100" dirty="0">
                <a:latin typeface="Gotham Book" pitchFamily="50" charset="0"/>
              </a:rPr>
              <a:t>konfigurację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ustawień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dzięki </a:t>
            </a:r>
            <a:r>
              <a:rPr lang="en-US" sz="1100" dirty="0" err="1">
                <a:latin typeface="Gotham Book" pitchFamily="50" charset="0"/>
              </a:rPr>
              <a:t>naszej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najnowocześniejszej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aplikacji</a:t>
            </a:r>
            <a:r>
              <a:rPr lang="en-US" sz="1100" dirty="0">
                <a:latin typeface="Gotham Book" pitchFamily="50" charset="0"/>
              </a:rPr>
              <a:t> BRITA Dispenser </a:t>
            </a:r>
            <a:r>
              <a:rPr lang="en-US" sz="1100" dirty="0" err="1">
                <a:latin typeface="Gotham Book" pitchFamily="50" charset="0"/>
              </a:rPr>
              <a:t>iQ</a:t>
            </a:r>
            <a:r>
              <a:rPr lang="en-US" sz="1100" dirty="0">
                <a:latin typeface="Gotham Book" pitchFamily="50" charset="0"/>
              </a:rPr>
              <a:t> Connect. </a:t>
            </a:r>
            <a:r>
              <a:rPr lang="pl-PL" sz="1100" dirty="0">
                <a:latin typeface="Gotham Book" pitchFamily="50" charset="0"/>
              </a:rPr>
              <a:t>Co zyskujesz</a:t>
            </a:r>
            <a:r>
              <a:rPr lang="en-US" sz="1100" dirty="0">
                <a:latin typeface="Gotham Book" pitchFamily="50" charset="0"/>
              </a:rPr>
              <a:t>? </a:t>
            </a:r>
            <a:r>
              <a:rPr lang="en-US" sz="1100" dirty="0" err="1">
                <a:latin typeface="Gotham Book" pitchFamily="50" charset="0"/>
              </a:rPr>
              <a:t>Precyzyjn</a:t>
            </a:r>
            <a:r>
              <a:rPr lang="pl-PL" sz="1100" dirty="0">
                <a:latin typeface="Gotham Book" pitchFamily="50" charset="0"/>
              </a:rPr>
              <a:t>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diagnoz</a:t>
            </a:r>
            <a:r>
              <a:rPr lang="pl-PL" sz="1100" dirty="0">
                <a:latin typeface="Gotham Book" pitchFamily="50" charset="0"/>
              </a:rPr>
              <a:t>ę </a:t>
            </a:r>
            <a:r>
              <a:rPr lang="en-US" sz="1100" dirty="0">
                <a:latin typeface="Gotham Book" pitchFamily="50" charset="0"/>
              </a:rPr>
              <a:t>i </a:t>
            </a:r>
            <a:r>
              <a:rPr lang="en-US" sz="1100" dirty="0" err="1">
                <a:latin typeface="Gotham Book" pitchFamily="50" charset="0"/>
              </a:rPr>
              <a:t>rozwiązywanie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błędów</a:t>
            </a:r>
            <a:r>
              <a:rPr lang="en-US" sz="1100" dirty="0">
                <a:latin typeface="Gotham Book" pitchFamily="50" charset="0"/>
              </a:rPr>
              <a:t>, co </a:t>
            </a:r>
            <a:r>
              <a:rPr lang="en-US" sz="1100" dirty="0" err="1">
                <a:latin typeface="Gotham Book" pitchFamily="50" charset="0"/>
              </a:rPr>
              <a:t>prowadzi</a:t>
            </a:r>
            <a:r>
              <a:rPr lang="en-US" sz="1100" dirty="0">
                <a:latin typeface="Gotham Book" pitchFamily="50" charset="0"/>
              </a:rPr>
              <a:t> do </a:t>
            </a:r>
            <a:r>
              <a:rPr lang="en-US" sz="1100" dirty="0" err="1">
                <a:latin typeface="Gotham Book" pitchFamily="50" charset="0"/>
              </a:rPr>
              <a:t>szybszego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rozwiązywania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problemów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en-US" sz="1100" dirty="0" err="1">
                <a:latin typeface="Gotham Book" pitchFamily="50" charset="0"/>
              </a:rPr>
              <a:t>Jedna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mała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aplikacja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pl-PL" sz="1100" dirty="0">
                <a:latin typeface="Gotham Book" pitchFamily="50" charset="0"/>
              </a:rPr>
              <a:t>stanowiąca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znaczący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krok</a:t>
            </a:r>
            <a:r>
              <a:rPr lang="en-US" sz="1100" dirty="0">
                <a:latin typeface="Gotham Book" pitchFamily="50" charset="0"/>
              </a:rPr>
              <a:t> w </a:t>
            </a:r>
            <a:r>
              <a:rPr lang="en-US" sz="1100" dirty="0" err="1">
                <a:latin typeface="Gotham Book" pitchFamily="50" charset="0"/>
              </a:rPr>
              <a:t>kierunku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wyższej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jakości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usług</a:t>
            </a:r>
            <a:r>
              <a:rPr lang="en-US" sz="1100" dirty="0">
                <a:latin typeface="Gotham Book" pitchFamily="50" charset="0"/>
              </a:rPr>
              <a:t>!</a:t>
            </a:r>
            <a:endParaRPr sz="1100" dirty="0">
              <a:latin typeface="Gotham Book" pitchFamily="50" charset="0"/>
            </a:endParaRPr>
          </a:p>
          <a:p>
            <a:pPr marL="12700" marR="90805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latin typeface="Gotham Book" pitchFamily="50" charset="0"/>
            </a:endParaRPr>
          </a:p>
          <a:p>
            <a:pPr marL="12700" marR="90805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 err="1">
                <a:latin typeface="Gotham Book" pitchFamily="50" charset="0"/>
              </a:rPr>
              <a:t>Oferujemy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również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różne opcje finansowania</a:t>
            </a:r>
            <a:r>
              <a:rPr lang="en-US" sz="1100" dirty="0">
                <a:latin typeface="Gotham Book" pitchFamily="50" charset="0"/>
              </a:rPr>
              <a:t>,</a:t>
            </a:r>
            <a:r>
              <a:rPr lang="pl-PL" sz="1100" dirty="0">
                <a:latin typeface="Gotham Book" pitchFamily="50" charset="0"/>
              </a:rPr>
              <a:t> najem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zawsze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jesteśmy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do Twojej dyspozycji aby odpowiedzieć na każde pytanie.</a:t>
            </a:r>
          </a:p>
          <a:p>
            <a:pPr marL="12700" marR="90805">
              <a:lnSpc>
                <a:spcPct val="102200"/>
              </a:lnSpc>
              <a:buClr>
                <a:schemeClr val="dk1"/>
              </a:buClr>
              <a:buSzPts val="1100"/>
            </a:pPr>
            <a:endParaRPr lang="pl-PL" sz="1100" dirty="0">
              <a:latin typeface="Gotham Book" pitchFamily="50" charset="0"/>
            </a:endParaRPr>
          </a:p>
          <a:p>
            <a:pPr marL="12700" marR="90805">
              <a:lnSpc>
                <a:spcPct val="102200"/>
              </a:lnSpc>
              <a:buClr>
                <a:schemeClr val="dk1"/>
              </a:buClr>
              <a:buSzPts val="1100"/>
            </a:pPr>
            <a:r>
              <a:rPr lang="pl-PL" sz="1100" dirty="0">
                <a:latin typeface="Gotham Book" pitchFamily="50" charset="0"/>
              </a:rPr>
              <a:t>Mając to na uwadze, BRITA oferuje kompleksowy pakiet usług, dzięki czemu możesz korzystać nieprzerwanie i ze spokojem ze smacznej, bezpiecznej wody.</a:t>
            </a:r>
          </a:p>
        </p:txBody>
      </p:sp>
      <p:sp>
        <p:nvSpPr>
          <p:cNvPr id="2947" name="Google Shape;2947;p98"/>
          <p:cNvSpPr txBox="1"/>
          <p:nvPr/>
        </p:nvSpPr>
        <p:spPr>
          <a:xfrm>
            <a:off x="884060" y="2665861"/>
            <a:ext cx="413580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84783"/>
                </a:solidFill>
              </a:rPr>
              <a:t>Personalizowane rozwiązania, instalacja, obsługa serwisowa, profesjonalne doradztwo i wiele więcej.</a:t>
            </a:r>
          </a:p>
        </p:txBody>
      </p:sp>
      <p:sp>
        <p:nvSpPr>
          <p:cNvPr id="2948" name="Google Shape;2948;p98"/>
          <p:cNvSpPr txBox="1"/>
          <p:nvPr/>
        </p:nvSpPr>
        <p:spPr>
          <a:xfrm>
            <a:off x="887276" y="259978"/>
            <a:ext cx="1534647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83D0F5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wyjątkowa współpraca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49" name="Google Shape;2949;p98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83D0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950" name="Google Shape;2950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DA00A293-FAC0-E485-577C-0479F2290668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5"/>
            <a:extLst>
              <a:ext uri="{FF2B5EF4-FFF2-40B4-BE49-F238E27FC236}">
                <a16:creationId xmlns:a16="http://schemas.microsoft.com/office/drawing/2014/main" id="{6D586F32-F26E-7164-B0E0-51624D47B462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7050" y="3644900"/>
            <a:ext cx="7932126" cy="396606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 txBox="1"/>
          <p:nvPr/>
        </p:nvSpPr>
        <p:spPr>
          <a:xfrm>
            <a:off x="887299" y="3323961"/>
            <a:ext cx="6250537" cy="260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Specjalizujemy się w dostarczaniu wody pitnej najwyższej jakości. Robimy to już od 1966 </a:t>
            </a:r>
            <a:r>
              <a:rPr lang="pl-PL" sz="1100">
                <a:latin typeface="Gotham Book" pitchFamily="50" charset="0"/>
              </a:rPr>
              <a:t>roku, kiedy </a:t>
            </a:r>
            <a:r>
              <a:rPr lang="pl-PL" sz="1100" dirty="0">
                <a:latin typeface="Gotham Book" pitchFamily="50" charset="0"/>
              </a:rPr>
              <a:t>to Heinz </a:t>
            </a:r>
            <a:r>
              <a:rPr lang="pl-PL" sz="1100" dirty="0" err="1">
                <a:latin typeface="Gotham Book" pitchFamily="50" charset="0"/>
              </a:rPr>
              <a:t>Hankammer</a:t>
            </a:r>
            <a:r>
              <a:rPr lang="pl-PL" sz="1100" dirty="0">
                <a:latin typeface="Gotham Book" pitchFamily="50" charset="0"/>
              </a:rPr>
              <a:t> założył firmę w miejscowości </a:t>
            </a:r>
            <a:r>
              <a:rPr lang="pl-PL" sz="1100" dirty="0" err="1">
                <a:latin typeface="Gotham Book" pitchFamily="50" charset="0"/>
              </a:rPr>
              <a:t>Taunusstein</a:t>
            </a:r>
            <a:r>
              <a:rPr lang="pl-PL" sz="1100" dirty="0">
                <a:latin typeface="Gotham Book" pitchFamily="50" charset="0"/>
              </a:rPr>
              <a:t> (Niemcy). Filozofia, którą sformułował Heinz </a:t>
            </a:r>
            <a:r>
              <a:rPr lang="pl-PL" sz="1100" dirty="0" err="1">
                <a:latin typeface="Gotham Book" pitchFamily="50" charset="0"/>
              </a:rPr>
              <a:t>Hankammer</a:t>
            </a:r>
            <a:r>
              <a:rPr lang="pl-PL" sz="1100" dirty="0">
                <a:latin typeface="Gotham Book" pitchFamily="50" charset="0"/>
              </a:rPr>
              <a:t> kontynuuje jego syn Markus </a:t>
            </a:r>
            <a:r>
              <a:rPr lang="pl-PL" sz="1100" dirty="0" err="1">
                <a:latin typeface="Gotham Book" pitchFamily="50" charset="0"/>
              </a:rPr>
              <a:t>Hankammer</a:t>
            </a:r>
            <a:r>
              <a:rPr lang="pl-PL" sz="1100" dirty="0">
                <a:latin typeface="Gotham Book" pitchFamily="50" charset="0"/>
              </a:rPr>
              <a:t>. Ta sama filozofia przyświeca naszemu biznesowi do dziś.</a:t>
            </a: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100" dirty="0">
              <a:latin typeface="Gotham Book" pitchFamily="50" charset="0"/>
            </a:endParaRP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Oprócz produktów kierowanych do klientów indywidualnych BRITA oferuje także profesjonalne rozwiązania filtracyjne oraz dyspensery zasilane wodą z sieci. Każdego dnia ponad 2,5 miliona osób korzysta z ponad 95 000 dyspenserów do wody BRITA. Można je znaleźć na całym świecie i różnych miejscach pracy – od zakładów produkcyjnych słynnych producentów samochodów, przez wiodące sieci szpitali po firmy technologiczne z Doliny Krzemowej.</a:t>
            </a: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100" dirty="0">
              <a:latin typeface="Gotham Book" pitchFamily="50" charset="0"/>
            </a:endParaRP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Oferujemy połączenie ponad 50-letniego doświadczenia z rozbudowaną ofertą produktów i powiązanych usług. Dzięki temu z pewnością</a:t>
            </a: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znajdziesz odpowiednie rozwiązanie dla siebie.</a:t>
            </a:r>
          </a:p>
        </p:txBody>
      </p:sp>
      <p:sp>
        <p:nvSpPr>
          <p:cNvPr id="221" name="Google Shape;221;p18"/>
          <p:cNvSpPr txBox="1">
            <a:spLocks noGrp="1"/>
          </p:cNvSpPr>
          <p:nvPr>
            <p:ph type="title"/>
          </p:nvPr>
        </p:nvSpPr>
        <p:spPr>
          <a:xfrm>
            <a:off x="887300" y="537575"/>
            <a:ext cx="7932126" cy="234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725" rIns="0" bIns="0" anchor="t" anchorCtr="0">
            <a:spAutoFit/>
          </a:bodyPr>
          <a:lstStyle/>
          <a:p>
            <a:pPr marL="12700" marR="1742439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err="1">
                <a:latin typeface="Gotham Light" pitchFamily="50" charset="0"/>
                <a:sym typeface="Arial"/>
              </a:rPr>
              <a:t>P</a:t>
            </a:r>
            <a:r>
              <a:rPr lang="en-US" sz="3900" dirty="0" err="1">
                <a:latin typeface="Gotham Light" pitchFamily="50" charset="0"/>
              </a:rPr>
              <a:t>ełni</a:t>
            </a:r>
            <a:r>
              <a:rPr lang="en-US" sz="3900" dirty="0">
                <a:latin typeface="Gotham Light" pitchFamily="50" charset="0"/>
              </a:rPr>
              <a:t> </a:t>
            </a:r>
            <a:r>
              <a:rPr lang="en-US" sz="3900" dirty="0" err="1">
                <a:latin typeface="Gotham Light" pitchFamily="50" charset="0"/>
              </a:rPr>
              <a:t>pasji</a:t>
            </a:r>
            <a:r>
              <a:rPr lang="en-US" sz="3900" dirty="0">
                <a:latin typeface="Gotham Light" pitchFamily="50" charset="0"/>
              </a:rPr>
              <a:t> do wody, </a:t>
            </a:r>
            <a:r>
              <a:rPr lang="en-US" sz="3900" dirty="0" err="1">
                <a:latin typeface="Gotham Light" pitchFamily="50" charset="0"/>
              </a:rPr>
              <a:t>pełni</a:t>
            </a:r>
            <a:r>
              <a:rPr lang="en-US" sz="3900" dirty="0">
                <a:latin typeface="Gotham Light" pitchFamily="50" charset="0"/>
              </a:rPr>
              <a:t> </a:t>
            </a:r>
            <a:r>
              <a:rPr lang="en-US" sz="3900" dirty="0" err="1">
                <a:latin typeface="Gotham Light" pitchFamily="50" charset="0"/>
              </a:rPr>
              <a:t>pasji</a:t>
            </a:r>
            <a:r>
              <a:rPr lang="en-US" sz="3900" dirty="0">
                <a:latin typeface="Gotham Light" pitchFamily="50" charset="0"/>
              </a:rPr>
              <a:t> do </a:t>
            </a:r>
            <a:r>
              <a:rPr lang="en-US" sz="3900" dirty="0" err="1">
                <a:latin typeface="Gotham Light" pitchFamily="50" charset="0"/>
              </a:rPr>
              <a:t>Ciebie</a:t>
            </a:r>
            <a:endParaRPr sz="3900" dirty="0">
              <a:latin typeface="Gotham Light" pitchFamily="50" charset="0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None/>
            </a:pPr>
            <a:r>
              <a:rPr lang="pl-PL" sz="1600" dirty="0">
                <a:latin typeface="Gotham Book" pitchFamily="50" charset="0"/>
              </a:rPr>
              <a:t>Jesteśmy ekspertami w dziedzinie wody od 1966 roku i umożliwiamy organizacjom takim jak Twoja dokonywanie lepszych wyborów dotyczących wody.</a:t>
            </a:r>
            <a:endParaRPr sz="1600" dirty="0">
              <a:latin typeface="Gotham Book" pitchFamily="50" charset="0"/>
            </a:endParaRPr>
          </a:p>
        </p:txBody>
      </p:sp>
      <p:sp>
        <p:nvSpPr>
          <p:cNvPr id="222" name="Google Shape;222;p18"/>
          <p:cNvSpPr txBox="1"/>
          <p:nvPr/>
        </p:nvSpPr>
        <p:spPr>
          <a:xfrm>
            <a:off x="896740" y="6151259"/>
            <a:ext cx="6241096" cy="140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159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Niemieckie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technologie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–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globalne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zastosowania</a:t>
            </a:r>
            <a:endParaRPr lang="en-US" sz="1600" dirty="0">
              <a:solidFill>
                <a:srgbClr val="084783"/>
              </a:solidFill>
              <a:latin typeface="Gotham Book" pitchFamily="50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1950" dirty="0">
              <a:latin typeface="Gotham Book" pitchFamily="50" charset="0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BRITA to marka o zasięgu globalnym, której produkty sprzedawane są w 70 krajach na wszystkich pięciu kontynentach. Dyspensery BRITA są produkowane w Niemczech i we Włoszech, a dostępne w </a:t>
            </a:r>
            <a:r>
              <a:rPr lang="en-US" sz="1100" dirty="0">
                <a:latin typeface="Gotham Book" pitchFamily="50" charset="0"/>
              </a:rPr>
              <a:t>57 </a:t>
            </a:r>
            <a:r>
              <a:rPr lang="en-US" sz="1100" dirty="0" err="1">
                <a:latin typeface="Gotham Book" pitchFamily="50" charset="0"/>
              </a:rPr>
              <a:t>krajach</a:t>
            </a:r>
            <a:r>
              <a:rPr lang="en-US" sz="1100" dirty="0">
                <a:latin typeface="Gotham Book" pitchFamily="50" charset="0"/>
              </a:rPr>
              <a:t> w </a:t>
            </a:r>
            <a:r>
              <a:rPr lang="en-US" sz="1100" dirty="0" err="1">
                <a:latin typeface="Gotham Book" pitchFamily="50" charset="0"/>
              </a:rPr>
              <a:t>tym</a:t>
            </a:r>
            <a:r>
              <a:rPr lang="en-US" sz="1100" dirty="0">
                <a:latin typeface="Gotham Book" pitchFamily="50" charset="0"/>
              </a:rPr>
              <a:t> w EMEA, </a:t>
            </a:r>
            <a:r>
              <a:rPr lang="en-US" sz="1100" dirty="0" err="1">
                <a:latin typeface="Gotham Book" pitchFamily="50" charset="0"/>
              </a:rPr>
              <a:t>Australii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Północnej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Ameryce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pl-PL" sz="1100" dirty="0">
                <a:latin typeface="Gotham Book" pitchFamily="50" charset="0"/>
              </a:rPr>
              <a:t>Ponadto naszym klientom posiadającym międzynarodowe filie oferujemy obsługę na ujednoliconych warunkach w ramach jednego kontraktu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23" name="Google Shape;223;p18"/>
          <p:cNvSpPr/>
          <p:nvPr/>
        </p:nvSpPr>
        <p:spPr>
          <a:xfrm>
            <a:off x="6878040" y="8041538"/>
            <a:ext cx="213995" cy="213995"/>
          </a:xfrm>
          <a:custGeom>
            <a:avLst/>
            <a:gdLst/>
            <a:ahLst/>
            <a:cxnLst/>
            <a:rect l="l" t="t" r="r" b="b"/>
            <a:pathLst>
              <a:path w="213995" h="213995" extrusionOk="0">
                <a:moveTo>
                  <a:pt x="213664" y="0"/>
                </a:moveTo>
                <a:lnTo>
                  <a:pt x="0" y="0"/>
                </a:lnTo>
                <a:lnTo>
                  <a:pt x="0" y="213664"/>
                </a:lnTo>
                <a:lnTo>
                  <a:pt x="213664" y="213664"/>
                </a:lnTo>
                <a:lnTo>
                  <a:pt x="213664" y="0"/>
                </a:lnTo>
                <a:close/>
              </a:path>
            </a:pathLst>
          </a:custGeom>
          <a:solidFill>
            <a:srgbClr val="00569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8"/>
          <p:cNvSpPr/>
          <p:nvPr/>
        </p:nvSpPr>
        <p:spPr>
          <a:xfrm>
            <a:off x="9396450" y="8041538"/>
            <a:ext cx="213995" cy="213995"/>
          </a:xfrm>
          <a:custGeom>
            <a:avLst/>
            <a:gdLst/>
            <a:ahLst/>
            <a:cxnLst/>
            <a:rect l="l" t="t" r="r" b="b"/>
            <a:pathLst>
              <a:path w="213995" h="213995" extrusionOk="0">
                <a:moveTo>
                  <a:pt x="213664" y="0"/>
                </a:moveTo>
                <a:lnTo>
                  <a:pt x="0" y="0"/>
                </a:lnTo>
                <a:lnTo>
                  <a:pt x="0" y="213664"/>
                </a:lnTo>
                <a:lnTo>
                  <a:pt x="213664" y="213664"/>
                </a:lnTo>
                <a:lnTo>
                  <a:pt x="213664" y="0"/>
                </a:lnTo>
                <a:close/>
              </a:path>
            </a:pathLst>
          </a:custGeom>
          <a:solidFill>
            <a:srgbClr val="83D0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25" name="Google Shape;22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08838" y="8041538"/>
            <a:ext cx="213664" cy="21366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8"/>
          <p:cNvSpPr/>
          <p:nvPr/>
        </p:nvSpPr>
        <p:spPr>
          <a:xfrm>
            <a:off x="12298280" y="1336446"/>
            <a:ext cx="2315845" cy="2315845"/>
          </a:xfrm>
          <a:custGeom>
            <a:avLst/>
            <a:gdLst/>
            <a:ahLst/>
            <a:cxnLst/>
            <a:rect l="l" t="t" r="r" b="b"/>
            <a:pathLst>
              <a:path w="2315844" h="2315845" extrusionOk="0">
                <a:moveTo>
                  <a:pt x="1164310" y="0"/>
                </a:moveTo>
                <a:lnTo>
                  <a:pt x="1116552" y="948"/>
                </a:lnTo>
                <a:lnTo>
                  <a:pt x="1069264" y="3769"/>
                </a:lnTo>
                <a:lnTo>
                  <a:pt x="1022485" y="8427"/>
                </a:lnTo>
                <a:lnTo>
                  <a:pt x="976253" y="14887"/>
                </a:lnTo>
                <a:lnTo>
                  <a:pt x="930607" y="23112"/>
                </a:lnTo>
                <a:lnTo>
                  <a:pt x="885584" y="33067"/>
                </a:lnTo>
                <a:lnTo>
                  <a:pt x="841223" y="44716"/>
                </a:lnTo>
                <a:lnTo>
                  <a:pt x="797563" y="58023"/>
                </a:lnTo>
                <a:lnTo>
                  <a:pt x="754641" y="72952"/>
                </a:lnTo>
                <a:lnTo>
                  <a:pt x="712497" y="89468"/>
                </a:lnTo>
                <a:lnTo>
                  <a:pt x="671169" y="107535"/>
                </a:lnTo>
                <a:lnTo>
                  <a:pt x="630695" y="127117"/>
                </a:lnTo>
                <a:lnTo>
                  <a:pt x="591113" y="148178"/>
                </a:lnTo>
                <a:lnTo>
                  <a:pt x="552462" y="170682"/>
                </a:lnTo>
                <a:lnTo>
                  <a:pt x="514780" y="194594"/>
                </a:lnTo>
                <a:lnTo>
                  <a:pt x="478106" y="219878"/>
                </a:lnTo>
                <a:lnTo>
                  <a:pt x="442478" y="246498"/>
                </a:lnTo>
                <a:lnTo>
                  <a:pt x="407934" y="274418"/>
                </a:lnTo>
                <a:lnTo>
                  <a:pt x="374513" y="303602"/>
                </a:lnTo>
                <a:lnTo>
                  <a:pt x="342253" y="334016"/>
                </a:lnTo>
                <a:lnTo>
                  <a:pt x="311193" y="365622"/>
                </a:lnTo>
                <a:lnTo>
                  <a:pt x="281370" y="398386"/>
                </a:lnTo>
                <a:lnTo>
                  <a:pt x="252824" y="432270"/>
                </a:lnTo>
                <a:lnTo>
                  <a:pt x="225593" y="467241"/>
                </a:lnTo>
                <a:lnTo>
                  <a:pt x="199714" y="503261"/>
                </a:lnTo>
                <a:lnTo>
                  <a:pt x="175227" y="540295"/>
                </a:lnTo>
                <a:lnTo>
                  <a:pt x="152169" y="578307"/>
                </a:lnTo>
                <a:lnTo>
                  <a:pt x="130580" y="617261"/>
                </a:lnTo>
                <a:lnTo>
                  <a:pt x="110498" y="657123"/>
                </a:lnTo>
                <a:lnTo>
                  <a:pt x="91960" y="697855"/>
                </a:lnTo>
                <a:lnTo>
                  <a:pt x="75006" y="739422"/>
                </a:lnTo>
                <a:lnTo>
                  <a:pt x="59673" y="781788"/>
                </a:lnTo>
                <a:lnTo>
                  <a:pt x="46001" y="824918"/>
                </a:lnTo>
                <a:lnTo>
                  <a:pt x="34026" y="868775"/>
                </a:lnTo>
                <a:lnTo>
                  <a:pt x="23789" y="913324"/>
                </a:lnTo>
                <a:lnTo>
                  <a:pt x="15327" y="958530"/>
                </a:lnTo>
                <a:lnTo>
                  <a:pt x="8679" y="1004356"/>
                </a:lnTo>
                <a:lnTo>
                  <a:pt x="3883" y="1050766"/>
                </a:lnTo>
                <a:lnTo>
                  <a:pt x="977" y="1097725"/>
                </a:lnTo>
                <a:lnTo>
                  <a:pt x="0" y="1145197"/>
                </a:lnTo>
                <a:lnTo>
                  <a:pt x="977" y="1193624"/>
                </a:lnTo>
                <a:lnTo>
                  <a:pt x="3883" y="1241536"/>
                </a:lnTo>
                <a:lnTo>
                  <a:pt x="8679" y="1288898"/>
                </a:lnTo>
                <a:lnTo>
                  <a:pt x="15327" y="1335671"/>
                </a:lnTo>
                <a:lnTo>
                  <a:pt x="23789" y="1381820"/>
                </a:lnTo>
                <a:lnTo>
                  <a:pt x="34026" y="1427306"/>
                </a:lnTo>
                <a:lnTo>
                  <a:pt x="46001" y="1472093"/>
                </a:lnTo>
                <a:lnTo>
                  <a:pt x="59673" y="1516144"/>
                </a:lnTo>
                <a:lnTo>
                  <a:pt x="75006" y="1559421"/>
                </a:lnTo>
                <a:lnTo>
                  <a:pt x="91960" y="1601889"/>
                </a:lnTo>
                <a:lnTo>
                  <a:pt x="110498" y="1643510"/>
                </a:lnTo>
                <a:lnTo>
                  <a:pt x="130580" y="1684247"/>
                </a:lnTo>
                <a:lnTo>
                  <a:pt x="152169" y="1724062"/>
                </a:lnTo>
                <a:lnTo>
                  <a:pt x="175227" y="1762920"/>
                </a:lnTo>
                <a:lnTo>
                  <a:pt x="199714" y="1800783"/>
                </a:lnTo>
                <a:lnTo>
                  <a:pt x="225593" y="1837614"/>
                </a:lnTo>
                <a:lnTo>
                  <a:pt x="252824" y="1873376"/>
                </a:lnTo>
                <a:lnTo>
                  <a:pt x="281370" y="1908033"/>
                </a:lnTo>
                <a:lnTo>
                  <a:pt x="311193" y="1941546"/>
                </a:lnTo>
                <a:lnTo>
                  <a:pt x="342253" y="1973880"/>
                </a:lnTo>
                <a:lnTo>
                  <a:pt x="374513" y="2004996"/>
                </a:lnTo>
                <a:lnTo>
                  <a:pt x="407934" y="2034859"/>
                </a:lnTo>
                <a:lnTo>
                  <a:pt x="442478" y="2063432"/>
                </a:lnTo>
                <a:lnTo>
                  <a:pt x="478106" y="2090676"/>
                </a:lnTo>
                <a:lnTo>
                  <a:pt x="514780" y="2116556"/>
                </a:lnTo>
                <a:lnTo>
                  <a:pt x="552462" y="2141034"/>
                </a:lnTo>
                <a:lnTo>
                  <a:pt x="591113" y="2164074"/>
                </a:lnTo>
                <a:lnTo>
                  <a:pt x="630695" y="2185637"/>
                </a:lnTo>
                <a:lnTo>
                  <a:pt x="671169" y="2205689"/>
                </a:lnTo>
                <a:lnTo>
                  <a:pt x="712497" y="2224190"/>
                </a:lnTo>
                <a:lnTo>
                  <a:pt x="754641" y="2241105"/>
                </a:lnTo>
                <a:lnTo>
                  <a:pt x="797563" y="2256397"/>
                </a:lnTo>
                <a:lnTo>
                  <a:pt x="841223" y="2270028"/>
                </a:lnTo>
                <a:lnTo>
                  <a:pt x="885584" y="2281962"/>
                </a:lnTo>
                <a:lnTo>
                  <a:pt x="930607" y="2292161"/>
                </a:lnTo>
                <a:lnTo>
                  <a:pt x="976253" y="2300588"/>
                </a:lnTo>
                <a:lnTo>
                  <a:pt x="1022485" y="2307207"/>
                </a:lnTo>
                <a:lnTo>
                  <a:pt x="1069264" y="2311981"/>
                </a:lnTo>
                <a:lnTo>
                  <a:pt x="1116552" y="2314872"/>
                </a:lnTo>
                <a:lnTo>
                  <a:pt x="1164310" y="2315845"/>
                </a:lnTo>
                <a:lnTo>
                  <a:pt x="1212044" y="2314872"/>
                </a:lnTo>
                <a:lnTo>
                  <a:pt x="1259263" y="2311981"/>
                </a:lnTo>
                <a:lnTo>
                  <a:pt x="1305930" y="2307207"/>
                </a:lnTo>
                <a:lnTo>
                  <a:pt x="1352009" y="2300588"/>
                </a:lnTo>
                <a:lnTo>
                  <a:pt x="1397464" y="2292161"/>
                </a:lnTo>
                <a:lnTo>
                  <a:pt x="1442260" y="2281962"/>
                </a:lnTo>
                <a:lnTo>
                  <a:pt x="1486359" y="2270028"/>
                </a:lnTo>
                <a:lnTo>
                  <a:pt x="1529727" y="2256397"/>
                </a:lnTo>
                <a:lnTo>
                  <a:pt x="1572328" y="2241105"/>
                </a:lnTo>
                <a:lnTo>
                  <a:pt x="1614124" y="2224190"/>
                </a:lnTo>
                <a:lnTo>
                  <a:pt x="1655081" y="2205689"/>
                </a:lnTo>
                <a:lnTo>
                  <a:pt x="1695163" y="2185637"/>
                </a:lnTo>
                <a:lnTo>
                  <a:pt x="1734333" y="2164074"/>
                </a:lnTo>
                <a:lnTo>
                  <a:pt x="1772555" y="2141034"/>
                </a:lnTo>
                <a:lnTo>
                  <a:pt x="1809793" y="2116556"/>
                </a:lnTo>
                <a:lnTo>
                  <a:pt x="1846012" y="2090676"/>
                </a:lnTo>
                <a:lnTo>
                  <a:pt x="1881176" y="2063432"/>
                </a:lnTo>
                <a:lnTo>
                  <a:pt x="1915247" y="2034859"/>
                </a:lnTo>
                <a:lnTo>
                  <a:pt x="1948192" y="2004996"/>
                </a:lnTo>
                <a:lnTo>
                  <a:pt x="1979972" y="1973880"/>
                </a:lnTo>
                <a:lnTo>
                  <a:pt x="2010554" y="1941546"/>
                </a:lnTo>
                <a:lnTo>
                  <a:pt x="2039899" y="1908033"/>
                </a:lnTo>
                <a:lnTo>
                  <a:pt x="2067974" y="1873376"/>
                </a:lnTo>
                <a:lnTo>
                  <a:pt x="2094740" y="1837614"/>
                </a:lnTo>
                <a:lnTo>
                  <a:pt x="2120164" y="1800783"/>
                </a:lnTo>
                <a:lnTo>
                  <a:pt x="2144208" y="1762920"/>
                </a:lnTo>
                <a:lnTo>
                  <a:pt x="2166836" y="1724062"/>
                </a:lnTo>
                <a:lnTo>
                  <a:pt x="2188013" y="1684247"/>
                </a:lnTo>
                <a:lnTo>
                  <a:pt x="2207703" y="1643510"/>
                </a:lnTo>
                <a:lnTo>
                  <a:pt x="2225870" y="1601889"/>
                </a:lnTo>
                <a:lnTo>
                  <a:pt x="2242477" y="1559421"/>
                </a:lnTo>
                <a:lnTo>
                  <a:pt x="2257488" y="1516144"/>
                </a:lnTo>
                <a:lnTo>
                  <a:pt x="2270869" y="1472093"/>
                </a:lnTo>
                <a:lnTo>
                  <a:pt x="2282582" y="1427306"/>
                </a:lnTo>
                <a:lnTo>
                  <a:pt x="2292592" y="1381820"/>
                </a:lnTo>
                <a:lnTo>
                  <a:pt x="2300862" y="1335671"/>
                </a:lnTo>
                <a:lnTo>
                  <a:pt x="2307357" y="1288898"/>
                </a:lnTo>
                <a:lnTo>
                  <a:pt x="2312041" y="1241536"/>
                </a:lnTo>
                <a:lnTo>
                  <a:pt x="2314878" y="1193624"/>
                </a:lnTo>
                <a:lnTo>
                  <a:pt x="2315832" y="1145197"/>
                </a:lnTo>
                <a:lnTo>
                  <a:pt x="2314829" y="1096514"/>
                </a:lnTo>
                <a:lnTo>
                  <a:pt x="2311846" y="1048372"/>
                </a:lnTo>
                <a:lnTo>
                  <a:pt x="2306922" y="1000809"/>
                </a:lnTo>
                <a:lnTo>
                  <a:pt x="2300095" y="953864"/>
                </a:lnTo>
                <a:lnTo>
                  <a:pt x="2291405" y="907576"/>
                </a:lnTo>
                <a:lnTo>
                  <a:pt x="2280890" y="861982"/>
                </a:lnTo>
                <a:lnTo>
                  <a:pt x="2268589" y="817122"/>
                </a:lnTo>
                <a:lnTo>
                  <a:pt x="2254541" y="773034"/>
                </a:lnTo>
                <a:lnTo>
                  <a:pt x="2238784" y="729757"/>
                </a:lnTo>
                <a:lnTo>
                  <a:pt x="2221359" y="687329"/>
                </a:lnTo>
                <a:lnTo>
                  <a:pt x="2202302" y="645790"/>
                </a:lnTo>
                <a:lnTo>
                  <a:pt x="2181654" y="605177"/>
                </a:lnTo>
                <a:lnTo>
                  <a:pt x="2159453" y="565530"/>
                </a:lnTo>
                <a:lnTo>
                  <a:pt x="2135738" y="526886"/>
                </a:lnTo>
                <a:lnTo>
                  <a:pt x="2110547" y="489285"/>
                </a:lnTo>
                <a:lnTo>
                  <a:pt x="2083920" y="452765"/>
                </a:lnTo>
                <a:lnTo>
                  <a:pt x="2055895" y="417364"/>
                </a:lnTo>
                <a:lnTo>
                  <a:pt x="2026511" y="383122"/>
                </a:lnTo>
                <a:lnTo>
                  <a:pt x="1995807" y="350077"/>
                </a:lnTo>
                <a:lnTo>
                  <a:pt x="1963822" y="318268"/>
                </a:lnTo>
                <a:lnTo>
                  <a:pt x="1930595" y="287733"/>
                </a:lnTo>
                <a:lnTo>
                  <a:pt x="1896164" y="258510"/>
                </a:lnTo>
                <a:lnTo>
                  <a:pt x="1860568" y="230639"/>
                </a:lnTo>
                <a:lnTo>
                  <a:pt x="1823846" y="204158"/>
                </a:lnTo>
                <a:lnTo>
                  <a:pt x="1786037" y="179106"/>
                </a:lnTo>
                <a:lnTo>
                  <a:pt x="1747180" y="155520"/>
                </a:lnTo>
                <a:lnTo>
                  <a:pt x="1707314" y="133441"/>
                </a:lnTo>
                <a:lnTo>
                  <a:pt x="1666477" y="112906"/>
                </a:lnTo>
                <a:lnTo>
                  <a:pt x="1624708" y="93954"/>
                </a:lnTo>
                <a:lnTo>
                  <a:pt x="1582046" y="76624"/>
                </a:lnTo>
                <a:lnTo>
                  <a:pt x="1538530" y="60954"/>
                </a:lnTo>
                <a:lnTo>
                  <a:pt x="1494198" y="46983"/>
                </a:lnTo>
                <a:lnTo>
                  <a:pt x="1449090" y="34750"/>
                </a:lnTo>
                <a:lnTo>
                  <a:pt x="1403245" y="24293"/>
                </a:lnTo>
                <a:lnTo>
                  <a:pt x="1356700" y="15650"/>
                </a:lnTo>
                <a:lnTo>
                  <a:pt x="1309496" y="8861"/>
                </a:lnTo>
                <a:lnTo>
                  <a:pt x="1261670" y="3964"/>
                </a:lnTo>
                <a:lnTo>
                  <a:pt x="1213262" y="997"/>
                </a:lnTo>
                <a:lnTo>
                  <a:pt x="1164310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18"/>
          <p:cNvSpPr/>
          <p:nvPr/>
        </p:nvSpPr>
        <p:spPr>
          <a:xfrm>
            <a:off x="9817017" y="0"/>
            <a:ext cx="2315845" cy="1171575"/>
          </a:xfrm>
          <a:custGeom>
            <a:avLst/>
            <a:gdLst/>
            <a:ahLst/>
            <a:cxnLst/>
            <a:rect l="l" t="t" r="r" b="b"/>
            <a:pathLst>
              <a:path w="2315845" h="1171575" extrusionOk="0">
                <a:moveTo>
                  <a:pt x="2315837" y="0"/>
                </a:moveTo>
                <a:lnTo>
                  <a:pt x="7" y="0"/>
                </a:lnTo>
                <a:lnTo>
                  <a:pt x="0" y="357"/>
                </a:lnTo>
                <a:lnTo>
                  <a:pt x="977" y="48782"/>
                </a:lnTo>
                <a:lnTo>
                  <a:pt x="3883" y="96692"/>
                </a:lnTo>
                <a:lnTo>
                  <a:pt x="8679" y="144051"/>
                </a:lnTo>
                <a:lnTo>
                  <a:pt x="15328" y="190822"/>
                </a:lnTo>
                <a:lnTo>
                  <a:pt x="23790" y="236968"/>
                </a:lnTo>
                <a:lnTo>
                  <a:pt x="34027" y="282452"/>
                </a:lnTo>
                <a:lnTo>
                  <a:pt x="46002" y="327237"/>
                </a:lnTo>
                <a:lnTo>
                  <a:pt x="59674" y="371286"/>
                </a:lnTo>
                <a:lnTo>
                  <a:pt x="75007" y="414562"/>
                </a:lnTo>
                <a:lnTo>
                  <a:pt x="91962" y="457028"/>
                </a:lnTo>
                <a:lnTo>
                  <a:pt x="110500" y="498647"/>
                </a:lnTo>
                <a:lnTo>
                  <a:pt x="130583" y="539383"/>
                </a:lnTo>
                <a:lnTo>
                  <a:pt x="152173" y="579197"/>
                </a:lnTo>
                <a:lnTo>
                  <a:pt x="175230" y="618054"/>
                </a:lnTo>
                <a:lnTo>
                  <a:pt x="199718" y="655915"/>
                </a:lnTo>
                <a:lnTo>
                  <a:pt x="225597" y="692745"/>
                </a:lnTo>
                <a:lnTo>
                  <a:pt x="252829" y="728506"/>
                </a:lnTo>
                <a:lnTo>
                  <a:pt x="281376" y="763162"/>
                </a:lnTo>
                <a:lnTo>
                  <a:pt x="311199" y="796674"/>
                </a:lnTo>
                <a:lnTo>
                  <a:pt x="342260" y="829007"/>
                </a:lnTo>
                <a:lnTo>
                  <a:pt x="374520" y="860123"/>
                </a:lnTo>
                <a:lnTo>
                  <a:pt x="407942" y="889986"/>
                </a:lnTo>
                <a:lnTo>
                  <a:pt x="442486" y="918557"/>
                </a:lnTo>
                <a:lnTo>
                  <a:pt x="478115" y="945801"/>
                </a:lnTo>
                <a:lnTo>
                  <a:pt x="514789" y="971681"/>
                </a:lnTo>
                <a:lnTo>
                  <a:pt x="552471" y="996158"/>
                </a:lnTo>
                <a:lnTo>
                  <a:pt x="591123" y="1019198"/>
                </a:lnTo>
                <a:lnTo>
                  <a:pt x="630705" y="1040761"/>
                </a:lnTo>
                <a:lnTo>
                  <a:pt x="671180" y="1060812"/>
                </a:lnTo>
                <a:lnTo>
                  <a:pt x="712508" y="1079314"/>
                </a:lnTo>
                <a:lnTo>
                  <a:pt x="754653" y="1096229"/>
                </a:lnTo>
                <a:lnTo>
                  <a:pt x="797574" y="1111520"/>
                </a:lnTo>
                <a:lnTo>
                  <a:pt x="841235" y="1125151"/>
                </a:lnTo>
                <a:lnTo>
                  <a:pt x="885596" y="1137084"/>
                </a:lnTo>
                <a:lnTo>
                  <a:pt x="930619" y="1147283"/>
                </a:lnTo>
                <a:lnTo>
                  <a:pt x="976266" y="1155711"/>
                </a:lnTo>
                <a:lnTo>
                  <a:pt x="1022498" y="1162330"/>
                </a:lnTo>
                <a:lnTo>
                  <a:pt x="1069277" y="1167104"/>
                </a:lnTo>
                <a:lnTo>
                  <a:pt x="1116565" y="1169995"/>
                </a:lnTo>
                <a:lnTo>
                  <a:pt x="1164323" y="1170967"/>
                </a:lnTo>
                <a:lnTo>
                  <a:pt x="1211144" y="1169995"/>
                </a:lnTo>
                <a:lnTo>
                  <a:pt x="1257543" y="1167104"/>
                </a:lnTo>
                <a:lnTo>
                  <a:pt x="1303478" y="1162330"/>
                </a:lnTo>
                <a:lnTo>
                  <a:pt x="1348911" y="1155711"/>
                </a:lnTo>
                <a:lnTo>
                  <a:pt x="1393801" y="1147283"/>
                </a:lnTo>
                <a:lnTo>
                  <a:pt x="1438110" y="1137084"/>
                </a:lnTo>
                <a:lnTo>
                  <a:pt x="1481798" y="1125151"/>
                </a:lnTo>
                <a:lnTo>
                  <a:pt x="1524824" y="1111520"/>
                </a:lnTo>
                <a:lnTo>
                  <a:pt x="1567150" y="1096229"/>
                </a:lnTo>
                <a:lnTo>
                  <a:pt x="1608736" y="1079314"/>
                </a:lnTo>
                <a:lnTo>
                  <a:pt x="1649543" y="1060812"/>
                </a:lnTo>
                <a:lnTo>
                  <a:pt x="1689530" y="1040761"/>
                </a:lnTo>
                <a:lnTo>
                  <a:pt x="1728658" y="1019198"/>
                </a:lnTo>
                <a:lnTo>
                  <a:pt x="1766888" y="996158"/>
                </a:lnTo>
                <a:lnTo>
                  <a:pt x="1804180" y="971681"/>
                </a:lnTo>
                <a:lnTo>
                  <a:pt x="1840495" y="945801"/>
                </a:lnTo>
                <a:lnTo>
                  <a:pt x="1875792" y="918557"/>
                </a:lnTo>
                <a:lnTo>
                  <a:pt x="1910032" y="889986"/>
                </a:lnTo>
                <a:lnTo>
                  <a:pt x="1943176" y="860123"/>
                </a:lnTo>
                <a:lnTo>
                  <a:pt x="1975184" y="829007"/>
                </a:lnTo>
                <a:lnTo>
                  <a:pt x="2006017" y="796674"/>
                </a:lnTo>
                <a:lnTo>
                  <a:pt x="2035635" y="763162"/>
                </a:lnTo>
                <a:lnTo>
                  <a:pt x="2063998" y="728506"/>
                </a:lnTo>
                <a:lnTo>
                  <a:pt x="2091066" y="692745"/>
                </a:lnTo>
                <a:lnTo>
                  <a:pt x="2116801" y="655915"/>
                </a:lnTo>
                <a:lnTo>
                  <a:pt x="2141162" y="618054"/>
                </a:lnTo>
                <a:lnTo>
                  <a:pt x="2164111" y="579197"/>
                </a:lnTo>
                <a:lnTo>
                  <a:pt x="2185607" y="539383"/>
                </a:lnTo>
                <a:lnTo>
                  <a:pt x="2205610" y="498647"/>
                </a:lnTo>
                <a:lnTo>
                  <a:pt x="2224082" y="457028"/>
                </a:lnTo>
                <a:lnTo>
                  <a:pt x="2240983" y="414562"/>
                </a:lnTo>
                <a:lnTo>
                  <a:pt x="2256272" y="371286"/>
                </a:lnTo>
                <a:lnTo>
                  <a:pt x="2269911" y="327237"/>
                </a:lnTo>
                <a:lnTo>
                  <a:pt x="2281860" y="282452"/>
                </a:lnTo>
                <a:lnTo>
                  <a:pt x="2292079" y="236968"/>
                </a:lnTo>
                <a:lnTo>
                  <a:pt x="2300529" y="190822"/>
                </a:lnTo>
                <a:lnTo>
                  <a:pt x="2307170" y="144051"/>
                </a:lnTo>
                <a:lnTo>
                  <a:pt x="2311963" y="96692"/>
                </a:lnTo>
                <a:lnTo>
                  <a:pt x="2314867" y="48782"/>
                </a:lnTo>
                <a:lnTo>
                  <a:pt x="2315844" y="357"/>
                </a:lnTo>
                <a:lnTo>
                  <a:pt x="2315837" y="0"/>
                </a:lnTo>
                <a:close/>
              </a:path>
            </a:pathLst>
          </a:custGeom>
          <a:solidFill>
            <a:srgbClr val="83D0F5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18"/>
          <p:cNvSpPr txBox="1"/>
          <p:nvPr/>
        </p:nvSpPr>
        <p:spPr>
          <a:xfrm>
            <a:off x="887299" y="260003"/>
            <a:ext cx="7404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DFCDB7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o BRITA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9" name="Google Shape;229;p18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DFCD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18"/>
          <p:cNvSpPr txBox="1"/>
          <p:nvPr/>
        </p:nvSpPr>
        <p:spPr>
          <a:xfrm>
            <a:off x="7137836" y="8041540"/>
            <a:ext cx="20625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/>
              <a:t>Spółki</a:t>
            </a:r>
            <a:r>
              <a:rPr lang="en-US" sz="1100" dirty="0"/>
              <a:t> </a:t>
            </a:r>
            <a:r>
              <a:rPr lang="en-US" sz="1100" dirty="0" err="1"/>
              <a:t>zależne</a:t>
            </a:r>
            <a:r>
              <a:rPr lang="en-US" sz="1100" dirty="0"/>
              <a:t> </a:t>
            </a:r>
            <a:r>
              <a:rPr lang="en-US" sz="1100" dirty="0" err="1"/>
              <a:t>sprzedające</a:t>
            </a:r>
            <a:endParaRPr sz="1100" dirty="0"/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dystrybutory</a:t>
            </a:r>
            <a:endParaRPr sz="1100" dirty="0"/>
          </a:p>
        </p:txBody>
      </p:sp>
      <p:sp>
        <p:nvSpPr>
          <p:cNvPr id="231" name="Google Shape;231;p18"/>
          <p:cNvSpPr txBox="1"/>
          <p:nvPr/>
        </p:nvSpPr>
        <p:spPr>
          <a:xfrm>
            <a:off x="9639319" y="8052790"/>
            <a:ext cx="21729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Partnerzy dystrybucyjni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>
            <a:off x="12251292" y="8052790"/>
            <a:ext cx="19818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/>
              <a:t>Zakłady</a:t>
            </a:r>
            <a:r>
              <a:rPr lang="en-US" sz="1100" dirty="0"/>
              <a:t> </a:t>
            </a:r>
            <a:r>
              <a:rPr lang="en-US" sz="1100" dirty="0" err="1"/>
              <a:t>produkujące</a:t>
            </a:r>
            <a:r>
              <a:rPr lang="en-US" sz="1100" dirty="0"/>
              <a:t> </a:t>
            </a:r>
            <a:r>
              <a:rPr lang="en-US" sz="1100" dirty="0" err="1"/>
              <a:t>dozowniki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D6E82B9C-D45D-26B3-ADEF-93022743197E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6"/>
            <a:extLst>
              <a:ext uri="{FF2B5EF4-FFF2-40B4-BE49-F238E27FC236}">
                <a16:creationId xmlns:a16="http://schemas.microsoft.com/office/drawing/2014/main" id="{F6936E85-245A-BE5A-90A5-99B1B4F83942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E748-B80D-1602-2ACB-A0757692116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 dirty="0"/>
              <a:t>Dyspensery do wody BRITA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453E5-B462-C857-D0CF-BB7E4206EB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/>
        <p:txBody>
          <a:bodyPr/>
          <a:lstStyle/>
          <a:p>
            <a:r>
              <a:rPr lang="pl-PL" dirty="0"/>
              <a:t>Serwis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8548-4C52-E796-5042-635E34BD3E5C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7370161-C519-46C5-9029-2C439855FB59}" type="datetime1"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134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03/02/2025</a:t>
            </a:fld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6ABB3-6EAC-B981-D111-495134B1FF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marL="0" marR="0" lvl="0" indent="0" algn="l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BRITA | Presentation title</a:t>
            </a:r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B39C-D74E-D53C-9957-0245A29E40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pPr marL="0" marR="0" lvl="0" indent="0" algn="r" defTabSz="1134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E888711-24A8-49B4-85DB-3DA764D1E55A}" type="slidenum">
              <a:rPr kumimoji="0" lang="en-GB" sz="111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134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70</a:t>
            </a:fld>
            <a:endParaRPr kumimoji="0" lang="en-GB" sz="11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94087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99"/>
          <p:cNvSpPr/>
          <p:nvPr/>
        </p:nvSpPr>
        <p:spPr>
          <a:xfrm>
            <a:off x="0" y="0"/>
            <a:ext cx="8606790" cy="8507095"/>
          </a:xfrm>
          <a:custGeom>
            <a:avLst/>
            <a:gdLst/>
            <a:ahLst/>
            <a:cxnLst/>
            <a:rect l="l" t="t" r="r" b="b"/>
            <a:pathLst>
              <a:path w="8606790" h="8507095" extrusionOk="0">
                <a:moveTo>
                  <a:pt x="8606497" y="0"/>
                </a:moveTo>
                <a:lnTo>
                  <a:pt x="0" y="0"/>
                </a:lnTo>
                <a:lnTo>
                  <a:pt x="0" y="8506802"/>
                </a:lnTo>
                <a:lnTo>
                  <a:pt x="8606497" y="8506802"/>
                </a:lnTo>
                <a:lnTo>
                  <a:pt x="8606497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958" name="Google Shape;295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3808" y="1364048"/>
            <a:ext cx="6428384" cy="6428371"/>
          </a:xfrm>
          <a:prstGeom prst="rect">
            <a:avLst/>
          </a:prstGeom>
          <a:noFill/>
          <a:ln>
            <a:noFill/>
          </a:ln>
        </p:spPr>
      </p:pic>
      <p:sp>
        <p:nvSpPr>
          <p:cNvPr id="2959" name="Google Shape;2959;p99"/>
          <p:cNvSpPr txBox="1"/>
          <p:nvPr/>
        </p:nvSpPr>
        <p:spPr>
          <a:xfrm>
            <a:off x="9826264" y="3833157"/>
            <a:ext cx="2343471" cy="149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128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dirty="0">
                <a:solidFill>
                  <a:srgbClr val="FFFFFF"/>
                </a:solidFill>
                <a:latin typeface="Gotham Book" pitchFamily="50" charset="0"/>
                <a:sym typeface="Arial"/>
              </a:rPr>
              <a:t>Usługa serwisowa BRITA</a:t>
            </a:r>
            <a:endParaRPr sz="3200" dirty="0">
              <a:latin typeface="Gotham Book" pitchFamily="50" charset="0"/>
              <a:sym typeface="Arial"/>
            </a:endParaRPr>
          </a:p>
        </p:txBody>
      </p:sp>
      <p:sp>
        <p:nvSpPr>
          <p:cNvPr id="2960" name="Google Shape;2960;p99"/>
          <p:cNvSpPr txBox="1"/>
          <p:nvPr/>
        </p:nvSpPr>
        <p:spPr>
          <a:xfrm>
            <a:off x="870419" y="3696449"/>
            <a:ext cx="5750700" cy="122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Bezpieczeństwo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dzięki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konserwacji</a:t>
            </a:r>
            <a:endParaRPr sz="1100" dirty="0">
              <a:solidFill>
                <a:srgbClr val="FFFFF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Regularna i dokładna konserwacja jest niezbędna do zapewnienia odpowiedniej higieny urządzenia. Nasze dyspensery są standardowo serwisowane 1-2 razy w roku. Za pośrednictwem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naszej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aplikacji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,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BRITA Dispenser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iQ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Connect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,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zapewnimy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wyższą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jakość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usług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dzięki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przejrzystej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analizie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Book" pitchFamily="50" charset="0"/>
              </a:rPr>
              <a:t>danych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z dyspensera</a:t>
            </a:r>
            <a:r>
              <a:rPr lang="en-US" sz="11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1100" dirty="0">
              <a:solidFill>
                <a:srgbClr val="FFFFFF"/>
              </a:solidFill>
              <a:latin typeface="Gotham Book" pitchFamily="50" charset="0"/>
            </a:endParaRP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Naprawy wykonane w gwarantowanym cyklu życia dyspensera (5-10 lat) objęte są naszymi umowami najmu i pełnego serwisu.</a:t>
            </a:r>
            <a:endParaRPr sz="1100" dirty="0">
              <a:solidFill>
                <a:srgbClr val="FFFFFF"/>
              </a:solidFill>
              <a:latin typeface="Gotham Book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61" name="Google Shape;2961;p99"/>
          <p:cNvSpPr txBox="1"/>
          <p:nvPr/>
        </p:nvSpPr>
        <p:spPr>
          <a:xfrm>
            <a:off x="870419" y="5048590"/>
            <a:ext cx="5932800" cy="14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</a:rPr>
              <a:t>Niezawodnie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</a:rPr>
              <a:t>wysoka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</a:rPr>
              <a:t>jakość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</a:rPr>
              <a:t>usług</a:t>
            </a:r>
            <a:r>
              <a:rPr lang="pl-PL" sz="1100" dirty="0">
                <a:solidFill>
                  <a:srgbClr val="FFFFFF"/>
                </a:solidFill>
                <a:latin typeface="Gotham Medium" pitchFamily="50" charset="0"/>
              </a:rPr>
              <a:t> serwisowych</a:t>
            </a:r>
            <a:endParaRPr sz="1100" dirty="0">
              <a:solidFill>
                <a:srgbClr val="FFFFFF"/>
              </a:solidFill>
              <a:latin typeface="Gotham Medium" pitchFamily="50" charset="0"/>
            </a:endParaRP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Nasi pracownicy pozostają pod stałym nadzorem. Opiekun serwisowy ze strony BRITA odwiedza naszych klientów, upewnia się, czy są zadowoleni i weryfikuje wykonanie wszystkich zadań. Jesteśmy ponadto otwarci na informacje zwrotne od naszych klientów odnośnie jakości oferowanych usług serwisowych. Dzięki tym działaniom oraz ciągłym programom szkoleniowym jakość naszych usług jest wysoka.</a:t>
            </a:r>
          </a:p>
          <a:p>
            <a:pPr marL="12700" marR="5080" lvl="0" indent="0" algn="l" rtl="0">
              <a:lnSpc>
                <a:spcPct val="1022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Gotham Book" pitchFamily="50" charset="0"/>
            </a:endParaRPr>
          </a:p>
        </p:txBody>
      </p:sp>
      <p:sp>
        <p:nvSpPr>
          <p:cNvPr id="2962" name="Google Shape;2962;p99"/>
          <p:cNvSpPr txBox="1"/>
          <p:nvPr/>
        </p:nvSpPr>
        <p:spPr>
          <a:xfrm>
            <a:off x="870419" y="6399271"/>
            <a:ext cx="6035700" cy="70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Porady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i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nie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tylko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–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wyciągnięcie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ręki</a:t>
            </a:r>
            <a:r>
              <a:rPr lang="en-US" sz="1100" dirty="0">
                <a:solidFill>
                  <a:srgbClr val="FFFFF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!</a:t>
            </a:r>
            <a:endParaRPr sz="1100" dirty="0">
              <a:solidFill>
                <a:srgbClr val="FFFFF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dirty="0">
                <a:solidFill>
                  <a:srgbClr val="FFFFFF"/>
                </a:solidFill>
                <a:latin typeface="Gotham Book" pitchFamily="50" charset="0"/>
              </a:rPr>
              <a:t>Nasi inżynierowie serwisowi i agenci obsługi klienta ciężko pracują, aby zapewnić satysfakcję naszych klientów. Odpowiadamy na wszelkie pytania podczas wizyt na miejscu lub za pośrednictwem naszych dedykowanych infolinii.</a:t>
            </a:r>
          </a:p>
        </p:txBody>
      </p:sp>
      <p:sp>
        <p:nvSpPr>
          <p:cNvPr id="2963" name="Google Shape;2963;p99"/>
          <p:cNvSpPr txBox="1"/>
          <p:nvPr/>
        </p:nvSpPr>
        <p:spPr>
          <a:xfrm>
            <a:off x="870419" y="2635110"/>
            <a:ext cx="43128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Przez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cały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cykl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pitchFamily="50" charset="0"/>
              </a:rPr>
              <a:t>życia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pl-PL" sz="2000" dirty="0">
                <a:solidFill>
                  <a:srgbClr val="FFFFFF"/>
                </a:solidFill>
                <a:latin typeface="Gotham Book" pitchFamily="50" charset="0"/>
              </a:rPr>
              <a:t>dyspensera</a:t>
            </a:r>
            <a:r>
              <a:rPr lang="en-US" sz="20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2000" dirty="0">
              <a:latin typeface="Gotham Book" pitchFamily="50" charset="0"/>
              <a:sym typeface="Arial"/>
            </a:endParaRPr>
          </a:p>
        </p:txBody>
      </p:sp>
      <p:sp>
        <p:nvSpPr>
          <p:cNvPr id="2964" name="Google Shape;2964;p99"/>
          <p:cNvSpPr txBox="1"/>
          <p:nvPr/>
        </p:nvSpPr>
        <p:spPr>
          <a:xfrm>
            <a:off x="11207379" y="2319500"/>
            <a:ext cx="1352598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635" algn="ctr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Rozpoznanie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potrzeb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warunków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instalacyjnych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965" name="Google Shape;2965;p99"/>
          <p:cNvSpPr txBox="1"/>
          <p:nvPr/>
        </p:nvSpPr>
        <p:spPr>
          <a:xfrm>
            <a:off x="12905152" y="3655600"/>
            <a:ext cx="8127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R="5080" lvl="0" algn="ctr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Dostawa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dyspensera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oraz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filtrów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966" name="Google Shape;2966;p99"/>
          <p:cNvSpPr txBox="1"/>
          <p:nvPr/>
        </p:nvSpPr>
        <p:spPr>
          <a:xfrm>
            <a:off x="12854140" y="5534093"/>
            <a:ext cx="697200" cy="37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R="5080" lvl="0" algn="ctr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Usługa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relokacji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967" name="Google Shape;2967;p99"/>
          <p:cNvSpPr txBox="1"/>
          <p:nvPr/>
        </p:nvSpPr>
        <p:spPr>
          <a:xfrm>
            <a:off x="9405473" y="2319500"/>
            <a:ext cx="1283005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125095" algn="ctr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Instalacja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naprawy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na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miejscu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z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Aplikacją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 BRITA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  <a:sym typeface="Arial"/>
              </a:rPr>
              <a:t>iQ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 Connect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968" name="Google Shape;2968;p99"/>
          <p:cNvSpPr txBox="1"/>
          <p:nvPr/>
        </p:nvSpPr>
        <p:spPr>
          <a:xfrm>
            <a:off x="11061834" y="6671955"/>
            <a:ext cx="1723725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635" algn="ctr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Szkolenie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personelu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w zakresie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obsługi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i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codziennego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czyszczenia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969" name="Google Shape;2969;p99"/>
          <p:cNvSpPr txBox="1"/>
          <p:nvPr/>
        </p:nvSpPr>
        <p:spPr>
          <a:xfrm>
            <a:off x="8584155" y="5534093"/>
            <a:ext cx="558649" cy="19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7305" marR="5080" lvl="0" indent="-15240" algn="l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Infolinia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970" name="Google Shape;2970;p99"/>
          <p:cNvSpPr txBox="1"/>
          <p:nvPr/>
        </p:nvSpPr>
        <p:spPr>
          <a:xfrm>
            <a:off x="9207246" y="6617372"/>
            <a:ext cx="1683137" cy="73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Regularny, ulepszony cyfrowo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serwis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obejmująca np.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wymian</a:t>
            </a:r>
            <a:r>
              <a:rPr lang="pl-PL" sz="1000" dirty="0">
                <a:solidFill>
                  <a:srgbClr val="084783"/>
                </a:solidFill>
                <a:latin typeface="Gotham Book" pitchFamily="50" charset="0"/>
              </a:rPr>
              <a:t>ę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filtrów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971" name="Google Shape;2971;p99"/>
          <p:cNvSpPr txBox="1"/>
          <p:nvPr/>
        </p:nvSpPr>
        <p:spPr>
          <a:xfrm>
            <a:off x="8195222" y="3712292"/>
            <a:ext cx="1137900" cy="55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R="5080" lvl="0" algn="ctr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  <a:sym typeface="Arial"/>
              </a:rPr>
              <a:t>Standardowe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 SLA*: 16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godzin</a:t>
            </a:r>
            <a:r>
              <a:rPr lang="en-US" sz="1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000" dirty="0" err="1">
                <a:solidFill>
                  <a:srgbClr val="084783"/>
                </a:solidFill>
                <a:latin typeface="Gotham Book" pitchFamily="50" charset="0"/>
              </a:rPr>
              <a:t>roboczych</a:t>
            </a:r>
            <a:endParaRPr sz="1000" dirty="0">
              <a:latin typeface="Gotham Book" pitchFamily="50" charset="0"/>
              <a:sym typeface="Arial"/>
            </a:endParaRPr>
          </a:p>
        </p:txBody>
      </p:sp>
      <p:sp>
        <p:nvSpPr>
          <p:cNvPr id="2972" name="Google Shape;2972;p99"/>
          <p:cNvSpPr txBox="1">
            <a:spLocks noGrp="1"/>
          </p:cNvSpPr>
          <p:nvPr>
            <p:ph type="title"/>
          </p:nvPr>
        </p:nvSpPr>
        <p:spPr>
          <a:xfrm>
            <a:off x="798419" y="535377"/>
            <a:ext cx="3877800" cy="210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1270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FFFF"/>
                </a:solidFill>
                <a:latin typeface="Gotham Light" pitchFamily="50" charset="0"/>
              </a:rPr>
              <a:t>Jesteśmy</a:t>
            </a:r>
            <a:r>
              <a:rPr lang="en-US" dirty="0">
                <a:solidFill>
                  <a:srgbClr val="FFFFFF"/>
                </a:solidFill>
                <a:latin typeface="Gotham Light" pitchFamily="50" charset="0"/>
              </a:rPr>
              <a:t> dla </a:t>
            </a:r>
            <a:r>
              <a:rPr lang="en-US" dirty="0" err="1">
                <a:solidFill>
                  <a:srgbClr val="FFFFFF"/>
                </a:solidFill>
                <a:latin typeface="Gotham Light" pitchFamily="50" charset="0"/>
              </a:rPr>
              <a:t>Ciebie</a:t>
            </a:r>
            <a:endParaRPr sz="5800" dirty="0">
              <a:latin typeface="Gotham Light" pitchFamily="50" charset="0"/>
              <a:sym typeface="Arial"/>
            </a:endParaRPr>
          </a:p>
        </p:txBody>
      </p:sp>
      <p:sp>
        <p:nvSpPr>
          <p:cNvPr id="2973" name="Google Shape;2973;p99"/>
          <p:cNvSpPr txBox="1"/>
          <p:nvPr/>
        </p:nvSpPr>
        <p:spPr>
          <a:xfrm>
            <a:off x="887276" y="259979"/>
            <a:ext cx="1730193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3D0F5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wyjątkowe </a:t>
            </a:r>
            <a:r>
              <a:rPr lang="en-US" sz="900" dirty="0" err="1">
                <a:solidFill>
                  <a:srgbClr val="83D0F5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partnerstwo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74" name="Google Shape;2974;p99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83D0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5" name="Google Shape;2975;p99"/>
          <p:cNvSpPr txBox="1"/>
          <p:nvPr/>
        </p:nvSpPr>
        <p:spPr>
          <a:xfrm>
            <a:off x="12964548" y="8128872"/>
            <a:ext cx="1860161" cy="151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*</a:t>
            </a:r>
            <a:r>
              <a:rPr lang="pl-PL" sz="900" dirty="0">
                <a:solidFill>
                  <a:srgbClr val="084783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Zgodnie z umową serwisową</a:t>
            </a:r>
            <a:endParaRPr sz="9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976" name="Google Shape;2976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5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E2EB6BF8-40BE-D6A0-E3A1-7CE4EC10EBD5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5"/>
            <a:extLst>
              <a:ext uri="{FF2B5EF4-FFF2-40B4-BE49-F238E27FC236}">
                <a16:creationId xmlns:a16="http://schemas.microsoft.com/office/drawing/2014/main" id="{6F01E7C4-F2E9-315C-D95E-7859989440C3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3" name="Google Shape;298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5334" y="3074473"/>
            <a:ext cx="5334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4" name="Google Shape;2984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5334" y="6393745"/>
            <a:ext cx="5334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5" name="Google Shape;2985;p100" descr="Ein Bild, das Symbol, Grafiken, Design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4949" y="3065219"/>
            <a:ext cx="5334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6" name="Google Shape;2986;p1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4949" y="5161989"/>
            <a:ext cx="5334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7" name="Google Shape;2987;p1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78024" y="7268300"/>
            <a:ext cx="533400" cy="533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8" name="Google Shape;2988;p100"/>
          <p:cNvGrpSpPr/>
          <p:nvPr/>
        </p:nvGrpSpPr>
        <p:grpSpPr>
          <a:xfrm>
            <a:off x="0" y="0"/>
            <a:ext cx="5315203" cy="8506802"/>
            <a:chOff x="0" y="0"/>
            <a:chExt cx="5315203" cy="8506802"/>
          </a:xfrm>
        </p:grpSpPr>
        <p:pic>
          <p:nvPicPr>
            <p:cNvPr id="2989" name="Google Shape;2989;p10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4823993" cy="8506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0" name="Google Shape;2990;p100"/>
            <p:cNvSpPr/>
            <p:nvPr/>
          </p:nvSpPr>
          <p:spPr>
            <a:xfrm>
              <a:off x="3706748" y="720026"/>
              <a:ext cx="1608455" cy="2379345"/>
            </a:xfrm>
            <a:custGeom>
              <a:avLst/>
              <a:gdLst/>
              <a:ahLst/>
              <a:cxnLst/>
              <a:rect l="l" t="t" r="r" b="b"/>
              <a:pathLst>
                <a:path w="1608454" h="2379345" extrusionOk="0">
                  <a:moveTo>
                    <a:pt x="1607845" y="0"/>
                  </a:moveTo>
                  <a:lnTo>
                    <a:pt x="0" y="0"/>
                  </a:lnTo>
                  <a:lnTo>
                    <a:pt x="0" y="2378964"/>
                  </a:lnTo>
                  <a:lnTo>
                    <a:pt x="1607845" y="2378964"/>
                  </a:lnTo>
                  <a:lnTo>
                    <a:pt x="16078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91" name="Google Shape;2991;p100"/>
          <p:cNvSpPr txBox="1"/>
          <p:nvPr/>
        </p:nvSpPr>
        <p:spPr>
          <a:xfrm>
            <a:off x="5936825" y="3206041"/>
            <a:ext cx="3539400" cy="195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89865" lvl="0" indent="-1771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783"/>
              </a:buClr>
              <a:buSzPts val="1600"/>
              <a:buFont typeface="Arial"/>
              <a:buAutoNum type="arabicPeriod"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Czyszczenie</a:t>
            </a:r>
            <a:endParaRPr sz="1600" dirty="0">
              <a:latin typeface="Gotham Book" pitchFamily="50" charset="0"/>
              <a:sym typeface="Arial"/>
            </a:endParaRP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endParaRPr lang="pl-PL" sz="1100" dirty="0">
              <a:latin typeface="Gotham Book" pitchFamily="50" charset="0"/>
            </a:endParaRP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Dyspensera (obudowa i wnętrze) oraz szafki bazowej (dyspensery wolnostojące).</a:t>
            </a: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Chemiczne czyszczenie wszystkich części mających kontakt z wodą.</a:t>
            </a: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Modułu chłodzącego: wentylatora oraz kratki wentylującej.</a:t>
            </a: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Tacki ociekowej i węża odpływowego.</a:t>
            </a: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Kranów / wylotów wody, przycisków lub wyświetlacza panelu sterującego.</a:t>
            </a:r>
          </a:p>
        </p:txBody>
      </p:sp>
      <p:sp>
        <p:nvSpPr>
          <p:cNvPr id="2992" name="Google Shape;2992;p100"/>
          <p:cNvSpPr txBox="1"/>
          <p:nvPr/>
        </p:nvSpPr>
        <p:spPr>
          <a:xfrm>
            <a:off x="5911424" y="5289807"/>
            <a:ext cx="3051300" cy="268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62890" lvl="0" indent="-2247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783"/>
              </a:buClr>
              <a:buSzPts val="1600"/>
              <a:buFont typeface="Arial"/>
              <a:buAutoNum type="arabicPeriod" startAt="2"/>
            </a:pP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Inspekcja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wizualna</a:t>
            </a:r>
            <a:endParaRPr sz="1600" dirty="0">
              <a:latin typeface="Gotham Book" pitchFamily="50" charset="0"/>
              <a:sym typeface="Arial"/>
            </a:endParaRPr>
          </a:p>
          <a:p>
            <a:pPr marL="181610" lvl="1" indent="-14351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100"/>
              <a:buChar char="•"/>
            </a:pPr>
            <a:endParaRPr lang="pl-PL" sz="1100" dirty="0">
              <a:latin typeface="Gotham Book" pitchFamily="50" charset="0"/>
            </a:endParaRPr>
          </a:p>
          <a:p>
            <a:pPr marL="181610" lvl="1" indent="-14351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Ogólnego stanu dyspensera oraz akcesoriów.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Wymiennika ciepła w module chłodzącym.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Uszkodzeń zewnętrznych urządzenia.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Identyfikacja elementów zużytych lub uszkodzonych.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Potencjalnych nieszczelności instalacji.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Instalacji CO2.</a:t>
            </a:r>
          </a:p>
          <a:p>
            <a:pPr marL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300" dirty="0">
              <a:latin typeface="Gotham Book" pitchFamily="50" charset="0"/>
              <a:sym typeface="Arial"/>
            </a:endParaRPr>
          </a:p>
          <a:p>
            <a:pPr marL="381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783"/>
              </a:buClr>
              <a:buSzPts val="1600"/>
            </a:pP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3.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Wymiana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filtrów</a:t>
            </a:r>
            <a:endParaRPr sz="1600" dirty="0">
              <a:latin typeface="Gotham Book" pitchFamily="50" charset="0"/>
              <a:sym typeface="Arial"/>
            </a:endParaRPr>
          </a:p>
          <a:p>
            <a:pPr marL="181610" lvl="1" indent="-143510" algn="l" rtl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pl-PL" sz="1100" dirty="0">
                <a:latin typeface="Gotham Book" pitchFamily="50" charset="0"/>
              </a:rPr>
              <a:t>Wymiana filtra(ów) do wody BRITA.</a:t>
            </a:r>
          </a:p>
        </p:txBody>
      </p:sp>
      <p:sp>
        <p:nvSpPr>
          <p:cNvPr id="2993" name="Google Shape;2993;p100"/>
          <p:cNvSpPr txBox="1"/>
          <p:nvPr/>
        </p:nvSpPr>
        <p:spPr>
          <a:xfrm>
            <a:off x="10434146" y="6511699"/>
            <a:ext cx="4047663" cy="161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0029" lvl="0" indent="-22732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783"/>
              </a:buClr>
              <a:buSzPts val="1600"/>
              <a:buFont typeface="Arial"/>
              <a:buAutoNum type="arabicPeriod" startAt="5"/>
            </a:pP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Pozostałe usługi</a:t>
            </a:r>
            <a:endParaRPr sz="1600" dirty="0">
              <a:latin typeface="Gotham Book" pitchFamily="50" charset="0"/>
              <a:sym typeface="Arial"/>
            </a:endParaRP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endParaRPr lang="pl-PL" sz="1100" dirty="0">
              <a:latin typeface="Gotham Book" pitchFamily="50" charset="0"/>
            </a:endParaRP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Przypominające sesje szkoleniowe dla personelu sprzątającego (opcja).</a:t>
            </a: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en-US" sz="1100" dirty="0" err="1">
                <a:latin typeface="Gotham Book" pitchFamily="50" charset="0"/>
              </a:rPr>
              <a:t>Cyfrow</a:t>
            </a:r>
            <a:r>
              <a:rPr lang="pl-PL" sz="1100" dirty="0">
                <a:latin typeface="Gotham Book" pitchFamily="50" charset="0"/>
              </a:rPr>
              <a:t>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obsługa</a:t>
            </a:r>
            <a:r>
              <a:rPr lang="pl-PL" sz="1100" dirty="0">
                <a:latin typeface="Gotham Book" pitchFamily="50" charset="0"/>
              </a:rPr>
              <a:t> serwisowa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za pośrednictwem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aplikacji</a:t>
            </a:r>
            <a:r>
              <a:rPr lang="en-US" sz="1100" dirty="0">
                <a:latin typeface="Gotham Book" pitchFamily="50" charset="0"/>
              </a:rPr>
              <a:t> BRITA Dispenser </a:t>
            </a:r>
            <a:r>
              <a:rPr lang="en-US" sz="1100" dirty="0" err="1">
                <a:latin typeface="Gotham Book" pitchFamily="50" charset="0"/>
              </a:rPr>
              <a:t>iQ</a:t>
            </a:r>
            <a:r>
              <a:rPr lang="en-US" sz="1100" dirty="0">
                <a:latin typeface="Gotham Book" pitchFamily="50" charset="0"/>
              </a:rPr>
              <a:t> Connect </a:t>
            </a:r>
            <a:r>
              <a:rPr lang="en-US" sz="1100" dirty="0" err="1">
                <a:latin typeface="Gotham Book" pitchFamily="50" charset="0"/>
              </a:rPr>
              <a:t>dzięki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przejrzystej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analizie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danych z dyspensera.</a:t>
            </a:r>
            <a:endParaRPr sz="1100" dirty="0">
              <a:latin typeface="Gotham Book" pitchFamily="50" charset="0"/>
            </a:endParaRPr>
          </a:p>
          <a:p>
            <a:pPr marL="1562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Dokumentacja cyfrowa zakończonego procesu serwisowego.</a:t>
            </a:r>
          </a:p>
        </p:txBody>
      </p:sp>
      <p:sp>
        <p:nvSpPr>
          <p:cNvPr id="2994" name="Google Shape;2994;p100"/>
          <p:cNvSpPr txBox="1"/>
          <p:nvPr/>
        </p:nvSpPr>
        <p:spPr>
          <a:xfrm>
            <a:off x="10408734" y="3211121"/>
            <a:ext cx="4073076" cy="313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77495" lvl="0" indent="-2393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783"/>
              </a:buClr>
              <a:buSzPts val="1600"/>
              <a:buFont typeface="Arial"/>
              <a:buAutoNum type="arabicPeriod" startAt="4"/>
            </a:pP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Sprawdzenie poszczególnych funkcji</a:t>
            </a:r>
            <a:endParaRPr sz="1600" dirty="0">
              <a:latin typeface="Gotham Book" pitchFamily="50" charset="0"/>
              <a:sym typeface="Arial"/>
            </a:endParaRP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endParaRPr lang="pl-PL" sz="1100" dirty="0">
              <a:latin typeface="Gotham Book" pitchFamily="50" charset="0"/>
            </a:endParaRP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Ustawienie ciśnienia i podłączenia wody (ciśnienia wody / regulatora wody.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Działania elektrozaworów (czas reakcji).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Czujnika modułu gazującego wodę.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Prawidłowe dozowanie wody (dokumentacja cyfrowa i analogowa).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Przycisków lub wyświetlacza dyspensera.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Temperatury wody schłodzonej.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Nasycenia wody gazem CO2 (inspekcja wizualna).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Tempa przepływu wody gazowanej i niegazowanej.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Podłączeń elektrycznych (zgodnie z lokalnymi przepisami).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BRITA </a:t>
            </a:r>
            <a:r>
              <a:rPr lang="pl-PL" sz="1100" dirty="0" err="1">
                <a:latin typeface="Gotham Book" pitchFamily="50" charset="0"/>
              </a:rPr>
              <a:t>ThermalGate</a:t>
            </a:r>
            <a:r>
              <a:rPr lang="pl-PL" sz="1100" dirty="0">
                <a:latin typeface="Gotham Book" pitchFamily="50" charset="0"/>
              </a:rPr>
              <a:t>™.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Zaworu zabezpieczającego modułu gazującego wodę.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Instalacji gazu CO2 (butla CO2 /regulator ciśnienia).</a:t>
            </a:r>
          </a:p>
          <a:p>
            <a:pPr marL="181610" lvl="1" indent="-14351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SzPts val="1100"/>
              <a:buChar char="•"/>
            </a:pPr>
            <a:r>
              <a:rPr lang="pl-PL" sz="1100" dirty="0">
                <a:latin typeface="Gotham Book" pitchFamily="50" charset="0"/>
              </a:rPr>
              <a:t>Modułu chłodzącego</a:t>
            </a:r>
            <a:endParaRPr sz="1100" dirty="0">
              <a:latin typeface="Gotham Book" pitchFamily="50" charset="0"/>
            </a:endParaRPr>
          </a:p>
        </p:txBody>
      </p:sp>
      <p:sp>
        <p:nvSpPr>
          <p:cNvPr id="2995" name="Google Shape;2995;p100"/>
          <p:cNvSpPr txBox="1"/>
          <p:nvPr/>
        </p:nvSpPr>
        <p:spPr>
          <a:xfrm>
            <a:off x="4255400" y="2287325"/>
            <a:ext cx="8842318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Co </a:t>
            </a:r>
            <a:r>
              <a:rPr lang="pl-PL" sz="2000" dirty="0">
                <a:solidFill>
                  <a:srgbClr val="084783"/>
                </a:solidFill>
                <a:latin typeface="Gotham Book" pitchFamily="50" charset="0"/>
              </a:rPr>
              <a:t>zyskasz wybierając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ofer</a:t>
            </a:r>
            <a:r>
              <a:rPr lang="pl-PL" sz="2000" dirty="0">
                <a:solidFill>
                  <a:srgbClr val="084783"/>
                </a:solidFill>
                <a:latin typeface="Gotham Book" pitchFamily="50" charset="0"/>
              </a:rPr>
              <a:t>tę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pełnego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zakresu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usług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2000" dirty="0" err="1">
                <a:solidFill>
                  <a:srgbClr val="084783"/>
                </a:solidFill>
                <a:latin typeface="Gotham Book" pitchFamily="50" charset="0"/>
              </a:rPr>
              <a:t>serwisowych</a:t>
            </a:r>
            <a:r>
              <a:rPr lang="en-US" sz="2000" dirty="0">
                <a:solidFill>
                  <a:srgbClr val="084783"/>
                </a:solidFill>
                <a:latin typeface="Gotham Book" pitchFamily="50" charset="0"/>
              </a:rPr>
              <a:t>?</a:t>
            </a:r>
            <a:endParaRPr sz="2000" dirty="0">
              <a:latin typeface="Gotham Book" pitchFamily="50" charset="0"/>
              <a:sym typeface="Arial"/>
            </a:endParaRPr>
          </a:p>
        </p:txBody>
      </p:sp>
      <p:sp>
        <p:nvSpPr>
          <p:cNvPr id="2996" name="Google Shape;2996;p100"/>
          <p:cNvSpPr txBox="1">
            <a:spLocks noGrp="1"/>
          </p:cNvSpPr>
          <p:nvPr>
            <p:ph type="title"/>
          </p:nvPr>
        </p:nvSpPr>
        <p:spPr>
          <a:xfrm>
            <a:off x="4183400" y="1088300"/>
            <a:ext cx="93957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Gotham Light" pitchFamily="50" charset="0"/>
              </a:rPr>
              <a:t>Korzyści</a:t>
            </a:r>
            <a:r>
              <a:rPr lang="en-US" dirty="0">
                <a:latin typeface="Gotham Light" pitchFamily="50" charset="0"/>
              </a:rPr>
              <a:t> z </a:t>
            </a:r>
            <a:r>
              <a:rPr lang="en-US" dirty="0" err="1">
                <a:latin typeface="Gotham Light" pitchFamily="50" charset="0"/>
              </a:rPr>
              <a:t>serwisu</a:t>
            </a:r>
            <a:r>
              <a:rPr lang="en-US" dirty="0">
                <a:latin typeface="Gotham Light" pitchFamily="50" charset="0"/>
              </a:rPr>
              <a:t> BRITA</a:t>
            </a:r>
            <a:endParaRPr sz="5800" dirty="0">
              <a:latin typeface="Gotham Light" pitchFamily="50" charset="0"/>
              <a:sym typeface="Arial"/>
            </a:endParaRPr>
          </a:p>
        </p:txBody>
      </p:sp>
      <p:sp>
        <p:nvSpPr>
          <p:cNvPr id="2997" name="Google Shape;2997;p100"/>
          <p:cNvSpPr txBox="1"/>
          <p:nvPr/>
        </p:nvSpPr>
        <p:spPr>
          <a:xfrm>
            <a:off x="12747171" y="259979"/>
            <a:ext cx="1499847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83D0F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</a:t>
            </a:r>
            <a:r>
              <a:rPr lang="en-US" sz="900" dirty="0" err="1">
                <a:solidFill>
                  <a:srgbClr val="83D0F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yjątkowe</a:t>
            </a:r>
            <a:r>
              <a:rPr lang="pl-PL" sz="900" dirty="0">
                <a:solidFill>
                  <a:srgbClr val="83D0F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83D0F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partnerstwo</a:t>
            </a:r>
            <a:endParaRPr sz="900" dirty="0">
              <a:solidFill>
                <a:srgbClr val="83D0F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98" name="Google Shape;2998;p100"/>
          <p:cNvSpPr/>
          <p:nvPr/>
        </p:nvSpPr>
        <p:spPr>
          <a:xfrm>
            <a:off x="14307464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33" y="0"/>
                </a:moveTo>
                <a:lnTo>
                  <a:pt x="0" y="0"/>
                </a:lnTo>
                <a:lnTo>
                  <a:pt x="0" y="17995"/>
                </a:lnTo>
                <a:lnTo>
                  <a:pt x="812533" y="17995"/>
                </a:lnTo>
                <a:lnTo>
                  <a:pt x="812533" y="0"/>
                </a:lnTo>
                <a:close/>
              </a:path>
            </a:pathLst>
          </a:custGeom>
          <a:solidFill>
            <a:srgbClr val="83D0F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999" name="Google Shape;2999;p10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121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667014D6-72A7-33F6-5E91-DE946CEE1A13}"/>
              </a:ext>
            </a:extLst>
          </p:cNvPr>
          <p:cNvSpPr txBox="1"/>
          <p:nvPr/>
        </p:nvSpPr>
        <p:spPr>
          <a:xfrm>
            <a:off x="86110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1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1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10"/>
            <a:extLst>
              <a:ext uri="{FF2B5EF4-FFF2-40B4-BE49-F238E27FC236}">
                <a16:creationId xmlns:a16="http://schemas.microsoft.com/office/drawing/2014/main" id="{FF251749-C2B4-B2C5-41E2-B7077AF589D6}"/>
              </a:ext>
            </a:extLst>
          </p:cNvPr>
          <p:cNvSpPr/>
          <p:nvPr/>
        </p:nvSpPr>
        <p:spPr>
          <a:xfrm>
            <a:off x="887298" y="8009122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450" y="549387"/>
            <a:ext cx="3521941" cy="3521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19"/>
          <p:cNvGrpSpPr/>
          <p:nvPr/>
        </p:nvGrpSpPr>
        <p:grpSpPr>
          <a:xfrm>
            <a:off x="4273550" y="-12700"/>
            <a:ext cx="10851884" cy="7786801"/>
            <a:chOff x="4268101" y="0"/>
            <a:chExt cx="10851884" cy="7786801"/>
          </a:xfrm>
        </p:grpSpPr>
        <p:pic>
          <p:nvPicPr>
            <p:cNvPr id="242" name="Google Shape;242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36205" y="0"/>
              <a:ext cx="7483780" cy="7786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19"/>
            <p:cNvSpPr/>
            <p:nvPr/>
          </p:nvSpPr>
          <p:spPr>
            <a:xfrm>
              <a:off x="4268101" y="13"/>
              <a:ext cx="5681345" cy="4344035"/>
            </a:xfrm>
            <a:custGeom>
              <a:avLst/>
              <a:gdLst/>
              <a:ahLst/>
              <a:cxnLst/>
              <a:rect l="l" t="t" r="r" b="b"/>
              <a:pathLst>
                <a:path w="5681345" h="4344035" extrusionOk="0">
                  <a:moveTo>
                    <a:pt x="5681014" y="0"/>
                  </a:moveTo>
                  <a:lnTo>
                    <a:pt x="0" y="0"/>
                  </a:lnTo>
                  <a:lnTo>
                    <a:pt x="0" y="4343577"/>
                  </a:lnTo>
                  <a:lnTo>
                    <a:pt x="5681014" y="4343577"/>
                  </a:lnTo>
                  <a:lnTo>
                    <a:pt x="568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4" name="Google Shape;244;p19"/>
          <p:cNvSpPr txBox="1"/>
          <p:nvPr/>
        </p:nvSpPr>
        <p:spPr>
          <a:xfrm>
            <a:off x="887298" y="4302960"/>
            <a:ext cx="5876567" cy="292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90170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Gotham Book" pitchFamily="50" charset="0"/>
              </a:rPr>
              <a:t>Nasz </a:t>
            </a:r>
            <a:r>
              <a:rPr lang="en-US" sz="1100" dirty="0" err="1">
                <a:latin typeface="Gotham Book" pitchFamily="50" charset="0"/>
              </a:rPr>
              <a:t>rodzinny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biznes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opiera</a:t>
            </a:r>
            <a:r>
              <a:rPr lang="en-US" sz="1100" dirty="0">
                <a:latin typeface="Gotham Book" pitchFamily="50" charset="0"/>
              </a:rPr>
              <a:t> się </a:t>
            </a:r>
            <a:r>
              <a:rPr lang="en-US" sz="1100" dirty="0" err="1">
                <a:latin typeface="Gotham Book" pitchFamily="50" charset="0"/>
              </a:rPr>
              <a:t>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ponad</a:t>
            </a:r>
            <a:r>
              <a:rPr lang="en-US" sz="1100" dirty="0">
                <a:latin typeface="Gotham Book" pitchFamily="50" charset="0"/>
              </a:rPr>
              <a:t> 50-letnim </a:t>
            </a:r>
            <a:r>
              <a:rPr lang="en-US" sz="1100" dirty="0" err="1">
                <a:latin typeface="Gotham Book" pitchFamily="50" charset="0"/>
              </a:rPr>
              <a:t>doświadczeniu</a:t>
            </a:r>
            <a:r>
              <a:rPr lang="en-US" sz="1100" dirty="0">
                <a:latin typeface="Gotham Book" pitchFamily="50" charset="0"/>
              </a:rPr>
              <a:t> w </a:t>
            </a:r>
            <a:r>
              <a:rPr lang="en-US" sz="1100" dirty="0" err="1">
                <a:latin typeface="Gotham Book" pitchFamily="50" charset="0"/>
              </a:rPr>
              <a:t>projektowaniu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pl-PL" sz="1100" dirty="0">
                <a:latin typeface="Gotham Book" pitchFamily="50" charset="0"/>
              </a:rPr>
              <a:t>konstruowaniu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naszych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pionierskich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produktów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en-US" sz="1100" dirty="0" err="1">
                <a:latin typeface="Gotham Book" pitchFamily="50" charset="0"/>
              </a:rPr>
              <a:t>Opracowujemy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produkujemy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filtry</a:t>
            </a:r>
            <a:r>
              <a:rPr lang="en-US" sz="1100" dirty="0">
                <a:latin typeface="Gotham Book" pitchFamily="50" charset="0"/>
              </a:rPr>
              <a:t> w </a:t>
            </a:r>
            <a:r>
              <a:rPr lang="en-US" sz="1100" dirty="0" err="1">
                <a:latin typeface="Gotham Book" pitchFamily="50" charset="0"/>
              </a:rPr>
              <a:t>Niemczech</a:t>
            </a:r>
            <a:r>
              <a:rPr lang="en-US" sz="1100" dirty="0">
                <a:latin typeface="Gotham Book" pitchFamily="50" charset="0"/>
              </a:rPr>
              <a:t>, a </a:t>
            </a:r>
            <a:r>
              <a:rPr lang="pl-PL" sz="1100" dirty="0">
                <a:latin typeface="Gotham Book" pitchFamily="50" charset="0"/>
              </a:rPr>
              <a:t>dyspensery do wody</a:t>
            </a:r>
            <a:r>
              <a:rPr lang="en-US" sz="1100" dirty="0">
                <a:latin typeface="Gotham Book" pitchFamily="50" charset="0"/>
              </a:rPr>
              <a:t> we </a:t>
            </a:r>
            <a:r>
              <a:rPr lang="en-US" sz="1100" dirty="0" err="1">
                <a:latin typeface="Gotham Book" pitchFamily="50" charset="0"/>
              </a:rPr>
              <a:t>Włoszech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en-US" sz="1100" dirty="0" err="1">
                <a:latin typeface="Gotham Book" pitchFamily="50" charset="0"/>
              </a:rPr>
              <a:t>Samodzielnie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projektujemy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produkujemy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nasze</a:t>
            </a:r>
            <a:r>
              <a:rPr lang="en-US" sz="1100" dirty="0">
                <a:latin typeface="Gotham Book" pitchFamily="50" charset="0"/>
              </a:rPr>
              <a:t> produkty. Oznacza to, </a:t>
            </a:r>
            <a:r>
              <a:rPr lang="en-US" sz="1100" dirty="0" err="1">
                <a:latin typeface="Gotham Book" pitchFamily="50" charset="0"/>
              </a:rPr>
              <a:t>że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możemy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zapewnić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wyjątkowo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wysoką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jakość</a:t>
            </a:r>
            <a:r>
              <a:rPr lang="en-US" sz="1100" dirty="0">
                <a:latin typeface="Gotham Book" pitchFamily="50" charset="0"/>
              </a:rPr>
              <a:t> i </a:t>
            </a:r>
            <a:r>
              <a:rPr lang="en-US" sz="1100" dirty="0" err="1">
                <a:latin typeface="Gotham Book" pitchFamily="50" charset="0"/>
              </a:rPr>
              <a:t>skalować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produkcję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zgodnie</a:t>
            </a:r>
            <a:r>
              <a:rPr lang="en-US" sz="1100" dirty="0">
                <a:latin typeface="Gotham Book" pitchFamily="50" charset="0"/>
              </a:rPr>
              <a:t> z </a:t>
            </a:r>
            <a:r>
              <a:rPr lang="en-US" sz="1100" dirty="0" err="1">
                <a:latin typeface="Gotham Book" pitchFamily="50" charset="0"/>
              </a:rPr>
              <a:t>popytem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100" dirty="0">
              <a:latin typeface="Gotham Book" pitchFamily="50" charset="0"/>
              <a:sym typeface="Arial"/>
            </a:endParaRPr>
          </a:p>
          <a:p>
            <a:pPr marL="12700" marR="86995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Nasze zakłady produkcyjne – w tym jeden otwarty w 2018 roku – wykorzystują zaawansowaną technologię zapewniającą najwyższą efektywność energetyczną.</a:t>
            </a:r>
          </a:p>
          <a:p>
            <a:pPr marL="12700" marR="86995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100" dirty="0">
              <a:latin typeface="Gotham Book" pitchFamily="50" charset="0"/>
            </a:endParaRPr>
          </a:p>
          <a:p>
            <a:pPr marL="12700" marR="86995" lvl="0" indent="0" algn="l" rtl="0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latin typeface="Gotham Book" pitchFamily="50" charset="0"/>
              </a:rPr>
              <a:t>Wykwalifikowany i oddany personel wykonuje wiele czynności produkcyjnych ręcznie, wkładające wiele serca w każdy dyspenser, który opuszcza nasz zakład produkcyjny.</a:t>
            </a:r>
            <a:endParaRPr lang="pl-PL" sz="1100" dirty="0">
              <a:latin typeface="Gotham Book" pitchFamily="50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Mimo</a:t>
            </a:r>
            <a:r>
              <a:rPr lang="en-US" sz="1100" dirty="0">
                <a:latin typeface="Gotham Book" pitchFamily="50" charset="0"/>
              </a:rPr>
              <a:t> to, </a:t>
            </a:r>
            <a:r>
              <a:rPr lang="en-US" sz="1100" dirty="0" err="1">
                <a:latin typeface="Gotham Book" pitchFamily="50" charset="0"/>
              </a:rPr>
              <a:t>nie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stronimy</a:t>
            </a:r>
            <a:r>
              <a:rPr lang="en-US" sz="1100" dirty="0">
                <a:latin typeface="Gotham Book" pitchFamily="50" charset="0"/>
              </a:rPr>
              <a:t> od </a:t>
            </a:r>
            <a:r>
              <a:rPr lang="en-US" sz="1100" dirty="0" err="1">
                <a:latin typeface="Gotham Book" pitchFamily="50" charset="0"/>
              </a:rPr>
              <a:t>najnowszej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technologii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pl-PL" sz="1100" dirty="0">
                <a:latin typeface="Gotham Book" pitchFamily="50" charset="0"/>
              </a:rPr>
              <a:t>U</a:t>
            </a:r>
            <a:r>
              <a:rPr lang="en-US" sz="1100" dirty="0" err="1">
                <a:latin typeface="Gotham Book" pitchFamily="50" charset="0"/>
              </a:rPr>
              <a:t>żywamy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ergonomicznych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narzędzi</a:t>
            </a:r>
            <a:r>
              <a:rPr lang="en-US" sz="1100" dirty="0">
                <a:latin typeface="Gotham Book" pitchFamily="50" charset="0"/>
              </a:rPr>
              <a:t> do </a:t>
            </a:r>
            <a:r>
              <a:rPr lang="en-US" sz="1100" dirty="0" err="1">
                <a:latin typeface="Gotham Book" pitchFamily="50" charset="0"/>
              </a:rPr>
              <a:t>podnoszenia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oraz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tabletów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które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wyświetlają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instrukcje</a:t>
            </a:r>
            <a:r>
              <a:rPr lang="pl-PL" sz="1100" dirty="0">
                <a:latin typeface="Gotham Book" pitchFamily="50" charset="0"/>
              </a:rPr>
              <a:t> pracownikom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en-US" sz="1100" dirty="0" err="1">
                <a:latin typeface="Gotham Book" pitchFamily="50" charset="0"/>
              </a:rPr>
              <a:t>Hololens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których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używamy</a:t>
            </a:r>
            <a:r>
              <a:rPr lang="en-US" sz="1100" dirty="0">
                <a:latin typeface="Gotham Book" pitchFamily="50" charset="0"/>
              </a:rPr>
              <a:t> we </a:t>
            </a:r>
            <a:r>
              <a:rPr lang="en-US" sz="1100" dirty="0" err="1">
                <a:latin typeface="Gotham Book" pitchFamily="50" charset="0"/>
              </a:rPr>
              <a:t>Włoszech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pomagają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pracownikom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szybko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rozwiązać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pl-PL" sz="1100" dirty="0">
                <a:latin typeface="Gotham Book" pitchFamily="50" charset="0"/>
              </a:rPr>
              <a:t>każdy napotkany </a:t>
            </a:r>
            <a:r>
              <a:rPr lang="en-US" sz="1100" dirty="0">
                <a:latin typeface="Gotham Book" pitchFamily="50" charset="0"/>
              </a:rPr>
              <a:t>problem. </a:t>
            </a:r>
            <a:r>
              <a:rPr lang="en-US" sz="1100" dirty="0" err="1">
                <a:latin typeface="Gotham Book" pitchFamily="50" charset="0"/>
              </a:rPr>
              <a:t>Kierują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pytania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bezpośrednio</a:t>
            </a:r>
            <a:r>
              <a:rPr lang="en-US" sz="1100" dirty="0">
                <a:latin typeface="Gotham Book" pitchFamily="50" charset="0"/>
              </a:rPr>
              <a:t> do </a:t>
            </a:r>
            <a:r>
              <a:rPr lang="pl-PL" sz="1100" dirty="0">
                <a:latin typeface="Gotham Book" pitchFamily="50" charset="0"/>
              </a:rPr>
              <a:t>zespołu z siedziby głównej</a:t>
            </a:r>
            <a:r>
              <a:rPr lang="en-US" sz="1100" dirty="0">
                <a:latin typeface="Gotham Book" pitchFamily="50" charset="0"/>
              </a:rPr>
              <a:t>, a </a:t>
            </a:r>
            <a:r>
              <a:rPr lang="en-US" sz="1100" dirty="0" err="1">
                <a:latin typeface="Gotham Book" pitchFamily="50" charset="0"/>
              </a:rPr>
              <a:t>odpowiedzi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otrzymują</a:t>
            </a:r>
            <a:r>
              <a:rPr lang="en-US" sz="1100" dirty="0">
                <a:latin typeface="Gotham Book" pitchFamily="50" charset="0"/>
              </a:rPr>
              <a:t> w </a:t>
            </a:r>
            <a:r>
              <a:rPr lang="pl-PL" sz="1100" dirty="0">
                <a:latin typeface="Gotham Book" pitchFamily="50" charset="0"/>
              </a:rPr>
              <a:t>czasie rzeczywistym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245" name="Google Shape;245;p19"/>
          <p:cNvSpPr txBox="1">
            <a:spLocks noGrp="1"/>
          </p:cNvSpPr>
          <p:nvPr>
            <p:ph type="title"/>
          </p:nvPr>
        </p:nvSpPr>
        <p:spPr>
          <a:xfrm>
            <a:off x="3850362" y="500432"/>
            <a:ext cx="5876568" cy="144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1270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00" dirty="0">
                <a:latin typeface="Gotham Light" pitchFamily="50" charset="0"/>
              </a:rPr>
              <a:t>Jakość </a:t>
            </a:r>
            <a:br>
              <a:rPr lang="pl-PL" sz="3900" dirty="0">
                <a:latin typeface="Gotham Light" pitchFamily="50" charset="0"/>
              </a:rPr>
            </a:br>
            <a:r>
              <a:rPr lang="pl-PL" sz="3900" dirty="0" err="1">
                <a:latin typeface="Gotham Light" pitchFamily="50" charset="0"/>
              </a:rPr>
              <a:t>Made</a:t>
            </a:r>
            <a:r>
              <a:rPr lang="pl-PL" sz="3900" dirty="0">
                <a:latin typeface="Gotham Light" pitchFamily="50" charset="0"/>
              </a:rPr>
              <a:t>-in-Europe</a:t>
            </a:r>
            <a:endParaRPr sz="3900" dirty="0">
              <a:latin typeface="Gotham Light" pitchFamily="50" charset="0"/>
            </a:endParaRPr>
          </a:p>
        </p:txBody>
      </p:sp>
      <p:sp>
        <p:nvSpPr>
          <p:cNvPr id="246" name="Google Shape;246;p19"/>
          <p:cNvSpPr txBox="1"/>
          <p:nvPr/>
        </p:nvSpPr>
        <p:spPr>
          <a:xfrm>
            <a:off x="887299" y="260003"/>
            <a:ext cx="7404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DFCDB7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o BRITA</a:t>
            </a:r>
            <a:endParaRPr sz="90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7" name="Google Shape;247;p19"/>
          <p:cNvSpPr/>
          <p:nvPr/>
        </p:nvSpPr>
        <p:spPr>
          <a:xfrm>
            <a:off x="0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20" y="0"/>
                </a:moveTo>
                <a:lnTo>
                  <a:pt x="0" y="0"/>
                </a:lnTo>
                <a:lnTo>
                  <a:pt x="0" y="17995"/>
                </a:lnTo>
                <a:lnTo>
                  <a:pt x="812520" y="17995"/>
                </a:lnTo>
                <a:lnTo>
                  <a:pt x="812520" y="0"/>
                </a:lnTo>
                <a:close/>
              </a:path>
            </a:pathLst>
          </a:custGeom>
          <a:solidFill>
            <a:srgbClr val="DFCD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48" name="Google Shape;24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09859" y="719752"/>
            <a:ext cx="1564329" cy="3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887299" y="7530693"/>
            <a:ext cx="2054225" cy="18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B497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Zobacz wideo na YouTube</a:t>
            </a:r>
            <a:endParaRPr sz="1100">
              <a:solidFill>
                <a:srgbClr val="1B497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0" name="Google Shape;250;p19" descr="Ein Bild, das Kreis, Grafiken, Symbol, Schrift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7050" y="7455391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/>
          <p:nvPr/>
        </p:nvSpPr>
        <p:spPr>
          <a:xfrm>
            <a:off x="1356071" y="1481692"/>
            <a:ext cx="186979" cy="186979"/>
          </a:xfrm>
          <a:prstGeom prst="ellipse">
            <a:avLst/>
          </a:prstGeom>
          <a:solidFill>
            <a:srgbClr val="0E5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7900353D-BEBF-D741-B497-444BF7EFA4AB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Prostokąt 2">
            <a:hlinkClick r:id="rId7"/>
            <a:extLst>
              <a:ext uri="{FF2B5EF4-FFF2-40B4-BE49-F238E27FC236}">
                <a16:creationId xmlns:a16="http://schemas.microsoft.com/office/drawing/2014/main" id="{444B9173-6417-4EE7-30B9-DE5F39AA044F}"/>
              </a:ext>
            </a:extLst>
          </p:cNvPr>
          <p:cNvSpPr/>
          <p:nvPr/>
        </p:nvSpPr>
        <p:spPr>
          <a:xfrm>
            <a:off x="895392" y="8008568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0684" y="5620340"/>
            <a:ext cx="698500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8340" y="5620340"/>
            <a:ext cx="698500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42148" y="3550751"/>
            <a:ext cx="698500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48340" y="1704589"/>
            <a:ext cx="698500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6" descr="Ein Bild, das Symbol, Kreis, Grafiken, Logo enthält.&#10;&#10;Automatisch generierte Beschreibu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71144" y="1704589"/>
            <a:ext cx="6985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6"/>
          <p:cNvSpPr/>
          <p:nvPr/>
        </p:nvSpPr>
        <p:spPr>
          <a:xfrm>
            <a:off x="8195415" y="2835544"/>
            <a:ext cx="2658745" cy="2658745"/>
          </a:xfrm>
          <a:custGeom>
            <a:avLst/>
            <a:gdLst/>
            <a:ahLst/>
            <a:cxnLst/>
            <a:rect l="l" t="t" r="r" b="b"/>
            <a:pathLst>
              <a:path w="2658745" h="2658745" extrusionOk="0">
                <a:moveTo>
                  <a:pt x="1329308" y="0"/>
                </a:moveTo>
                <a:lnTo>
                  <a:pt x="1280576" y="876"/>
                </a:lnTo>
                <a:lnTo>
                  <a:pt x="1232286" y="3486"/>
                </a:lnTo>
                <a:lnTo>
                  <a:pt x="1184467" y="7800"/>
                </a:lnTo>
                <a:lnTo>
                  <a:pt x="1137150" y="13786"/>
                </a:lnTo>
                <a:lnTo>
                  <a:pt x="1090366" y="21416"/>
                </a:lnTo>
                <a:lnTo>
                  <a:pt x="1044143" y="30659"/>
                </a:lnTo>
                <a:lnTo>
                  <a:pt x="998512" y="41486"/>
                </a:lnTo>
                <a:lnTo>
                  <a:pt x="953504" y="53865"/>
                </a:lnTo>
                <a:lnTo>
                  <a:pt x="909147" y="67768"/>
                </a:lnTo>
                <a:lnTo>
                  <a:pt x="865473" y="83164"/>
                </a:lnTo>
                <a:lnTo>
                  <a:pt x="822511" y="100023"/>
                </a:lnTo>
                <a:lnTo>
                  <a:pt x="780291" y="118315"/>
                </a:lnTo>
                <a:lnTo>
                  <a:pt x="738843" y="138010"/>
                </a:lnTo>
                <a:lnTo>
                  <a:pt x="698198" y="159077"/>
                </a:lnTo>
                <a:lnTo>
                  <a:pt x="658384" y="181488"/>
                </a:lnTo>
                <a:lnTo>
                  <a:pt x="619434" y="205212"/>
                </a:lnTo>
                <a:lnTo>
                  <a:pt x="581375" y="230218"/>
                </a:lnTo>
                <a:lnTo>
                  <a:pt x="544239" y="256478"/>
                </a:lnTo>
                <a:lnTo>
                  <a:pt x="508056" y="283960"/>
                </a:lnTo>
                <a:lnTo>
                  <a:pt x="472855" y="312635"/>
                </a:lnTo>
                <a:lnTo>
                  <a:pt x="438667" y="342472"/>
                </a:lnTo>
                <a:lnTo>
                  <a:pt x="405521" y="373443"/>
                </a:lnTo>
                <a:lnTo>
                  <a:pt x="373447" y="405516"/>
                </a:lnTo>
                <a:lnTo>
                  <a:pt x="342477" y="438662"/>
                </a:lnTo>
                <a:lnTo>
                  <a:pt x="312639" y="472850"/>
                </a:lnTo>
                <a:lnTo>
                  <a:pt x="283964" y="508051"/>
                </a:lnTo>
                <a:lnTo>
                  <a:pt x="256481" y="544234"/>
                </a:lnTo>
                <a:lnTo>
                  <a:pt x="230222" y="581370"/>
                </a:lnTo>
                <a:lnTo>
                  <a:pt x="205215" y="619428"/>
                </a:lnTo>
                <a:lnTo>
                  <a:pt x="181491" y="658379"/>
                </a:lnTo>
                <a:lnTo>
                  <a:pt x="159080" y="698192"/>
                </a:lnTo>
                <a:lnTo>
                  <a:pt x="138012" y="738837"/>
                </a:lnTo>
                <a:lnTo>
                  <a:pt x="118317" y="780285"/>
                </a:lnTo>
                <a:lnTo>
                  <a:pt x="100024" y="822505"/>
                </a:lnTo>
                <a:lnTo>
                  <a:pt x="83165" y="865468"/>
                </a:lnTo>
                <a:lnTo>
                  <a:pt x="67769" y="909142"/>
                </a:lnTo>
                <a:lnTo>
                  <a:pt x="53866" y="953499"/>
                </a:lnTo>
                <a:lnTo>
                  <a:pt x="41487" y="998508"/>
                </a:lnTo>
                <a:lnTo>
                  <a:pt x="30660" y="1044139"/>
                </a:lnTo>
                <a:lnTo>
                  <a:pt x="21417" y="1090362"/>
                </a:lnTo>
                <a:lnTo>
                  <a:pt x="13787" y="1137148"/>
                </a:lnTo>
                <a:lnTo>
                  <a:pt x="7800" y="1184465"/>
                </a:lnTo>
                <a:lnTo>
                  <a:pt x="3486" y="1232284"/>
                </a:lnTo>
                <a:lnTo>
                  <a:pt x="876" y="1280575"/>
                </a:lnTo>
                <a:lnTo>
                  <a:pt x="0" y="1329308"/>
                </a:lnTo>
                <a:lnTo>
                  <a:pt x="876" y="1378042"/>
                </a:lnTo>
                <a:lnTo>
                  <a:pt x="3486" y="1426333"/>
                </a:lnTo>
                <a:lnTo>
                  <a:pt x="7800" y="1474152"/>
                </a:lnTo>
                <a:lnTo>
                  <a:pt x="13787" y="1521469"/>
                </a:lnTo>
                <a:lnTo>
                  <a:pt x="21417" y="1568255"/>
                </a:lnTo>
                <a:lnTo>
                  <a:pt x="30660" y="1614478"/>
                </a:lnTo>
                <a:lnTo>
                  <a:pt x="41487" y="1660109"/>
                </a:lnTo>
                <a:lnTo>
                  <a:pt x="53866" y="1705118"/>
                </a:lnTo>
                <a:lnTo>
                  <a:pt x="67769" y="1749475"/>
                </a:lnTo>
                <a:lnTo>
                  <a:pt x="83165" y="1793149"/>
                </a:lnTo>
                <a:lnTo>
                  <a:pt x="100024" y="1836112"/>
                </a:lnTo>
                <a:lnTo>
                  <a:pt x="118317" y="1878332"/>
                </a:lnTo>
                <a:lnTo>
                  <a:pt x="138012" y="1919780"/>
                </a:lnTo>
                <a:lnTo>
                  <a:pt x="159080" y="1960425"/>
                </a:lnTo>
                <a:lnTo>
                  <a:pt x="181491" y="2000238"/>
                </a:lnTo>
                <a:lnTo>
                  <a:pt x="205215" y="2039189"/>
                </a:lnTo>
                <a:lnTo>
                  <a:pt x="230222" y="2077247"/>
                </a:lnTo>
                <a:lnTo>
                  <a:pt x="256481" y="2114383"/>
                </a:lnTo>
                <a:lnTo>
                  <a:pt x="283964" y="2150566"/>
                </a:lnTo>
                <a:lnTo>
                  <a:pt x="312639" y="2185767"/>
                </a:lnTo>
                <a:lnTo>
                  <a:pt x="342477" y="2219955"/>
                </a:lnTo>
                <a:lnTo>
                  <a:pt x="373447" y="2253101"/>
                </a:lnTo>
                <a:lnTo>
                  <a:pt x="405521" y="2285174"/>
                </a:lnTo>
                <a:lnTo>
                  <a:pt x="438667" y="2316145"/>
                </a:lnTo>
                <a:lnTo>
                  <a:pt x="472855" y="2345982"/>
                </a:lnTo>
                <a:lnTo>
                  <a:pt x="508056" y="2374657"/>
                </a:lnTo>
                <a:lnTo>
                  <a:pt x="544239" y="2402139"/>
                </a:lnTo>
                <a:lnTo>
                  <a:pt x="581375" y="2428399"/>
                </a:lnTo>
                <a:lnTo>
                  <a:pt x="619434" y="2453405"/>
                </a:lnTo>
                <a:lnTo>
                  <a:pt x="658384" y="2477129"/>
                </a:lnTo>
                <a:lnTo>
                  <a:pt x="698198" y="2499540"/>
                </a:lnTo>
                <a:lnTo>
                  <a:pt x="738843" y="2520607"/>
                </a:lnTo>
                <a:lnTo>
                  <a:pt x="780291" y="2540302"/>
                </a:lnTo>
                <a:lnTo>
                  <a:pt x="822511" y="2558594"/>
                </a:lnTo>
                <a:lnTo>
                  <a:pt x="865473" y="2575453"/>
                </a:lnTo>
                <a:lnTo>
                  <a:pt x="909147" y="2590849"/>
                </a:lnTo>
                <a:lnTo>
                  <a:pt x="953504" y="2604752"/>
                </a:lnTo>
                <a:lnTo>
                  <a:pt x="998512" y="2617131"/>
                </a:lnTo>
                <a:lnTo>
                  <a:pt x="1044143" y="2627958"/>
                </a:lnTo>
                <a:lnTo>
                  <a:pt x="1090366" y="2637201"/>
                </a:lnTo>
                <a:lnTo>
                  <a:pt x="1137150" y="2644831"/>
                </a:lnTo>
                <a:lnTo>
                  <a:pt x="1184467" y="2650817"/>
                </a:lnTo>
                <a:lnTo>
                  <a:pt x="1232286" y="2655131"/>
                </a:lnTo>
                <a:lnTo>
                  <a:pt x="1280576" y="2657741"/>
                </a:lnTo>
                <a:lnTo>
                  <a:pt x="1329308" y="2658617"/>
                </a:lnTo>
                <a:lnTo>
                  <a:pt x="1378041" y="2657741"/>
                </a:lnTo>
                <a:lnTo>
                  <a:pt x="1426331" y="2655131"/>
                </a:lnTo>
                <a:lnTo>
                  <a:pt x="1474150" y="2650817"/>
                </a:lnTo>
                <a:lnTo>
                  <a:pt x="1521467" y="2644831"/>
                </a:lnTo>
                <a:lnTo>
                  <a:pt x="1568251" y="2637201"/>
                </a:lnTo>
                <a:lnTo>
                  <a:pt x="1614474" y="2627958"/>
                </a:lnTo>
                <a:lnTo>
                  <a:pt x="1660105" y="2617131"/>
                </a:lnTo>
                <a:lnTo>
                  <a:pt x="1705113" y="2604752"/>
                </a:lnTo>
                <a:lnTo>
                  <a:pt x="1749470" y="2590849"/>
                </a:lnTo>
                <a:lnTo>
                  <a:pt x="1793144" y="2575453"/>
                </a:lnTo>
                <a:lnTo>
                  <a:pt x="1836106" y="2558594"/>
                </a:lnTo>
                <a:lnTo>
                  <a:pt x="1878326" y="2540302"/>
                </a:lnTo>
                <a:lnTo>
                  <a:pt x="1919774" y="2520607"/>
                </a:lnTo>
                <a:lnTo>
                  <a:pt x="1960419" y="2499540"/>
                </a:lnTo>
                <a:lnTo>
                  <a:pt x="2000233" y="2477129"/>
                </a:lnTo>
                <a:lnTo>
                  <a:pt x="2039183" y="2453405"/>
                </a:lnTo>
                <a:lnTo>
                  <a:pt x="2077242" y="2428399"/>
                </a:lnTo>
                <a:lnTo>
                  <a:pt x="2114378" y="2402139"/>
                </a:lnTo>
                <a:lnTo>
                  <a:pt x="2150561" y="2374657"/>
                </a:lnTo>
                <a:lnTo>
                  <a:pt x="2185762" y="2345982"/>
                </a:lnTo>
                <a:lnTo>
                  <a:pt x="2219950" y="2316145"/>
                </a:lnTo>
                <a:lnTo>
                  <a:pt x="2253096" y="2285174"/>
                </a:lnTo>
                <a:lnTo>
                  <a:pt x="2285170" y="2253101"/>
                </a:lnTo>
                <a:lnTo>
                  <a:pt x="2316140" y="2219955"/>
                </a:lnTo>
                <a:lnTo>
                  <a:pt x="2345978" y="2185767"/>
                </a:lnTo>
                <a:lnTo>
                  <a:pt x="2374653" y="2150566"/>
                </a:lnTo>
                <a:lnTo>
                  <a:pt x="2402136" y="2114383"/>
                </a:lnTo>
                <a:lnTo>
                  <a:pt x="2428395" y="2077247"/>
                </a:lnTo>
                <a:lnTo>
                  <a:pt x="2453402" y="2039189"/>
                </a:lnTo>
                <a:lnTo>
                  <a:pt x="2477126" y="2000238"/>
                </a:lnTo>
                <a:lnTo>
                  <a:pt x="2499537" y="1960425"/>
                </a:lnTo>
                <a:lnTo>
                  <a:pt x="2520605" y="1919780"/>
                </a:lnTo>
                <a:lnTo>
                  <a:pt x="2540300" y="1878332"/>
                </a:lnTo>
                <a:lnTo>
                  <a:pt x="2558593" y="1836112"/>
                </a:lnTo>
                <a:lnTo>
                  <a:pt x="2575452" y="1793149"/>
                </a:lnTo>
                <a:lnTo>
                  <a:pt x="2590848" y="1749475"/>
                </a:lnTo>
                <a:lnTo>
                  <a:pt x="2604751" y="1705118"/>
                </a:lnTo>
                <a:lnTo>
                  <a:pt x="2617130" y="1660109"/>
                </a:lnTo>
                <a:lnTo>
                  <a:pt x="2627957" y="1614478"/>
                </a:lnTo>
                <a:lnTo>
                  <a:pt x="2637200" y="1568255"/>
                </a:lnTo>
                <a:lnTo>
                  <a:pt x="2644830" y="1521469"/>
                </a:lnTo>
                <a:lnTo>
                  <a:pt x="2650817" y="1474152"/>
                </a:lnTo>
                <a:lnTo>
                  <a:pt x="2655131" y="1426333"/>
                </a:lnTo>
                <a:lnTo>
                  <a:pt x="2657741" y="1378042"/>
                </a:lnTo>
                <a:lnTo>
                  <a:pt x="2658617" y="1329308"/>
                </a:lnTo>
                <a:lnTo>
                  <a:pt x="2657741" y="1280575"/>
                </a:lnTo>
                <a:lnTo>
                  <a:pt x="2655131" y="1232284"/>
                </a:lnTo>
                <a:lnTo>
                  <a:pt x="2650817" y="1184465"/>
                </a:lnTo>
                <a:lnTo>
                  <a:pt x="2644830" y="1137148"/>
                </a:lnTo>
                <a:lnTo>
                  <a:pt x="2637200" y="1090362"/>
                </a:lnTo>
                <a:lnTo>
                  <a:pt x="2627957" y="1044139"/>
                </a:lnTo>
                <a:lnTo>
                  <a:pt x="2617130" y="998508"/>
                </a:lnTo>
                <a:lnTo>
                  <a:pt x="2604751" y="953499"/>
                </a:lnTo>
                <a:lnTo>
                  <a:pt x="2590848" y="909142"/>
                </a:lnTo>
                <a:lnTo>
                  <a:pt x="2575452" y="865468"/>
                </a:lnTo>
                <a:lnTo>
                  <a:pt x="2558593" y="822505"/>
                </a:lnTo>
                <a:lnTo>
                  <a:pt x="2540300" y="780285"/>
                </a:lnTo>
                <a:lnTo>
                  <a:pt x="2520605" y="738837"/>
                </a:lnTo>
                <a:lnTo>
                  <a:pt x="2499537" y="698192"/>
                </a:lnTo>
                <a:lnTo>
                  <a:pt x="2477126" y="658379"/>
                </a:lnTo>
                <a:lnTo>
                  <a:pt x="2453402" y="619428"/>
                </a:lnTo>
                <a:lnTo>
                  <a:pt x="2428395" y="581370"/>
                </a:lnTo>
                <a:lnTo>
                  <a:pt x="2402136" y="544234"/>
                </a:lnTo>
                <a:lnTo>
                  <a:pt x="2374653" y="508051"/>
                </a:lnTo>
                <a:lnTo>
                  <a:pt x="2345978" y="472850"/>
                </a:lnTo>
                <a:lnTo>
                  <a:pt x="2316140" y="438662"/>
                </a:lnTo>
                <a:lnTo>
                  <a:pt x="2285170" y="405516"/>
                </a:lnTo>
                <a:lnTo>
                  <a:pt x="2253096" y="373443"/>
                </a:lnTo>
                <a:lnTo>
                  <a:pt x="2219950" y="342472"/>
                </a:lnTo>
                <a:lnTo>
                  <a:pt x="2185762" y="312635"/>
                </a:lnTo>
                <a:lnTo>
                  <a:pt x="2150561" y="283960"/>
                </a:lnTo>
                <a:lnTo>
                  <a:pt x="2114378" y="256478"/>
                </a:lnTo>
                <a:lnTo>
                  <a:pt x="2077242" y="230218"/>
                </a:lnTo>
                <a:lnTo>
                  <a:pt x="2039183" y="205212"/>
                </a:lnTo>
                <a:lnTo>
                  <a:pt x="2000233" y="181488"/>
                </a:lnTo>
                <a:lnTo>
                  <a:pt x="1960419" y="159077"/>
                </a:lnTo>
                <a:lnTo>
                  <a:pt x="1919774" y="138010"/>
                </a:lnTo>
                <a:lnTo>
                  <a:pt x="1878326" y="118315"/>
                </a:lnTo>
                <a:lnTo>
                  <a:pt x="1836106" y="100023"/>
                </a:lnTo>
                <a:lnTo>
                  <a:pt x="1793144" y="83164"/>
                </a:lnTo>
                <a:lnTo>
                  <a:pt x="1749470" y="67768"/>
                </a:lnTo>
                <a:lnTo>
                  <a:pt x="1705113" y="53865"/>
                </a:lnTo>
                <a:lnTo>
                  <a:pt x="1660105" y="41486"/>
                </a:lnTo>
                <a:lnTo>
                  <a:pt x="1614474" y="30659"/>
                </a:lnTo>
                <a:lnTo>
                  <a:pt x="1568251" y="21416"/>
                </a:lnTo>
                <a:lnTo>
                  <a:pt x="1521467" y="13786"/>
                </a:lnTo>
                <a:lnTo>
                  <a:pt x="1474150" y="7800"/>
                </a:lnTo>
                <a:lnTo>
                  <a:pt x="1426331" y="3486"/>
                </a:lnTo>
                <a:lnTo>
                  <a:pt x="1378041" y="876"/>
                </a:lnTo>
                <a:lnTo>
                  <a:pt x="1329308" y="0"/>
                </a:lnTo>
                <a:close/>
              </a:path>
            </a:pathLst>
          </a:custGeom>
          <a:solidFill>
            <a:srgbClr val="08478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26"/>
          <p:cNvSpPr/>
          <p:nvPr/>
        </p:nvSpPr>
        <p:spPr>
          <a:xfrm>
            <a:off x="0" y="1334558"/>
            <a:ext cx="2207895" cy="2315845"/>
          </a:xfrm>
          <a:custGeom>
            <a:avLst/>
            <a:gdLst/>
            <a:ahLst/>
            <a:cxnLst/>
            <a:rect l="l" t="t" r="r" b="b"/>
            <a:pathLst>
              <a:path w="2207895" h="2315845" extrusionOk="0">
                <a:moveTo>
                  <a:pt x="1056322" y="0"/>
                </a:moveTo>
                <a:lnTo>
                  <a:pt x="1008564" y="977"/>
                </a:lnTo>
                <a:lnTo>
                  <a:pt x="961276" y="3883"/>
                </a:lnTo>
                <a:lnTo>
                  <a:pt x="914497" y="8679"/>
                </a:lnTo>
                <a:lnTo>
                  <a:pt x="868265" y="15328"/>
                </a:lnTo>
                <a:lnTo>
                  <a:pt x="822618" y="23790"/>
                </a:lnTo>
                <a:lnTo>
                  <a:pt x="777595" y="34027"/>
                </a:lnTo>
                <a:lnTo>
                  <a:pt x="733234" y="46002"/>
                </a:lnTo>
                <a:lnTo>
                  <a:pt x="689573" y="59674"/>
                </a:lnTo>
                <a:lnTo>
                  <a:pt x="646652" y="75007"/>
                </a:lnTo>
                <a:lnTo>
                  <a:pt x="604507" y="91962"/>
                </a:lnTo>
                <a:lnTo>
                  <a:pt x="563179" y="110500"/>
                </a:lnTo>
                <a:lnTo>
                  <a:pt x="522704" y="130583"/>
                </a:lnTo>
                <a:lnTo>
                  <a:pt x="483122" y="152173"/>
                </a:lnTo>
                <a:lnTo>
                  <a:pt x="444471" y="175230"/>
                </a:lnTo>
                <a:lnTo>
                  <a:pt x="406788" y="199718"/>
                </a:lnTo>
                <a:lnTo>
                  <a:pt x="370114" y="225597"/>
                </a:lnTo>
                <a:lnTo>
                  <a:pt x="334485" y="252829"/>
                </a:lnTo>
                <a:lnTo>
                  <a:pt x="299941" y="281376"/>
                </a:lnTo>
                <a:lnTo>
                  <a:pt x="266519" y="311199"/>
                </a:lnTo>
                <a:lnTo>
                  <a:pt x="234259" y="342260"/>
                </a:lnTo>
                <a:lnTo>
                  <a:pt x="203198" y="374520"/>
                </a:lnTo>
                <a:lnTo>
                  <a:pt x="173375" y="407942"/>
                </a:lnTo>
                <a:lnTo>
                  <a:pt x="144828" y="442486"/>
                </a:lnTo>
                <a:lnTo>
                  <a:pt x="117596" y="478115"/>
                </a:lnTo>
                <a:lnTo>
                  <a:pt x="91717" y="514789"/>
                </a:lnTo>
                <a:lnTo>
                  <a:pt x="67230" y="552471"/>
                </a:lnTo>
                <a:lnTo>
                  <a:pt x="44172" y="591123"/>
                </a:lnTo>
                <a:lnTo>
                  <a:pt x="22582" y="630705"/>
                </a:lnTo>
                <a:lnTo>
                  <a:pt x="2499" y="671180"/>
                </a:lnTo>
                <a:lnTo>
                  <a:pt x="0" y="676752"/>
                </a:lnTo>
                <a:lnTo>
                  <a:pt x="0" y="1649571"/>
                </a:lnTo>
                <a:lnTo>
                  <a:pt x="22582" y="1695176"/>
                </a:lnTo>
                <a:lnTo>
                  <a:pt x="44172" y="1734345"/>
                </a:lnTo>
                <a:lnTo>
                  <a:pt x="67230" y="1772567"/>
                </a:lnTo>
                <a:lnTo>
                  <a:pt x="91717" y="1809806"/>
                </a:lnTo>
                <a:lnTo>
                  <a:pt x="117596" y="1846025"/>
                </a:lnTo>
                <a:lnTo>
                  <a:pt x="144828" y="1881188"/>
                </a:lnTo>
                <a:lnTo>
                  <a:pt x="173375" y="1915260"/>
                </a:lnTo>
                <a:lnTo>
                  <a:pt x="203198" y="1948204"/>
                </a:lnTo>
                <a:lnTo>
                  <a:pt x="234259" y="1979985"/>
                </a:lnTo>
                <a:lnTo>
                  <a:pt x="266519" y="2010566"/>
                </a:lnTo>
                <a:lnTo>
                  <a:pt x="299941" y="2039912"/>
                </a:lnTo>
                <a:lnTo>
                  <a:pt x="334485" y="2067986"/>
                </a:lnTo>
                <a:lnTo>
                  <a:pt x="370114" y="2094753"/>
                </a:lnTo>
                <a:lnTo>
                  <a:pt x="406788" y="2120177"/>
                </a:lnTo>
                <a:lnTo>
                  <a:pt x="444471" y="2144220"/>
                </a:lnTo>
                <a:lnTo>
                  <a:pt x="483122" y="2166849"/>
                </a:lnTo>
                <a:lnTo>
                  <a:pt x="522704" y="2188026"/>
                </a:lnTo>
                <a:lnTo>
                  <a:pt x="563179" y="2207716"/>
                </a:lnTo>
                <a:lnTo>
                  <a:pt x="604507" y="2225882"/>
                </a:lnTo>
                <a:lnTo>
                  <a:pt x="646652" y="2242489"/>
                </a:lnTo>
                <a:lnTo>
                  <a:pt x="689573" y="2257501"/>
                </a:lnTo>
                <a:lnTo>
                  <a:pt x="733234" y="2270881"/>
                </a:lnTo>
                <a:lnTo>
                  <a:pt x="777595" y="2282594"/>
                </a:lnTo>
                <a:lnTo>
                  <a:pt x="822618" y="2292604"/>
                </a:lnTo>
                <a:lnTo>
                  <a:pt x="868265" y="2300875"/>
                </a:lnTo>
                <a:lnTo>
                  <a:pt x="914497" y="2307370"/>
                </a:lnTo>
                <a:lnTo>
                  <a:pt x="961276" y="2312054"/>
                </a:lnTo>
                <a:lnTo>
                  <a:pt x="1008564" y="2314891"/>
                </a:lnTo>
                <a:lnTo>
                  <a:pt x="1056322" y="2315844"/>
                </a:lnTo>
                <a:lnTo>
                  <a:pt x="1105274" y="2314842"/>
                </a:lnTo>
                <a:lnTo>
                  <a:pt x="1153682" y="2311859"/>
                </a:lnTo>
                <a:lnTo>
                  <a:pt x="1201508" y="2306934"/>
                </a:lnTo>
                <a:lnTo>
                  <a:pt x="1248712" y="2300108"/>
                </a:lnTo>
                <a:lnTo>
                  <a:pt x="1295257" y="2291417"/>
                </a:lnTo>
                <a:lnTo>
                  <a:pt x="1341102" y="2280902"/>
                </a:lnTo>
                <a:lnTo>
                  <a:pt x="1386210" y="2268602"/>
                </a:lnTo>
                <a:lnTo>
                  <a:pt x="1430542" y="2254553"/>
                </a:lnTo>
                <a:lnTo>
                  <a:pt x="1474058" y="2238797"/>
                </a:lnTo>
                <a:lnTo>
                  <a:pt x="1516720" y="2221371"/>
                </a:lnTo>
                <a:lnTo>
                  <a:pt x="1558489" y="2202315"/>
                </a:lnTo>
                <a:lnTo>
                  <a:pt x="1599326" y="2181667"/>
                </a:lnTo>
                <a:lnTo>
                  <a:pt x="1639192" y="2159466"/>
                </a:lnTo>
                <a:lnTo>
                  <a:pt x="1678049" y="2135750"/>
                </a:lnTo>
                <a:lnTo>
                  <a:pt x="1715858" y="2110560"/>
                </a:lnTo>
                <a:lnTo>
                  <a:pt x="1752580" y="2083932"/>
                </a:lnTo>
                <a:lnTo>
                  <a:pt x="1788176" y="2055907"/>
                </a:lnTo>
                <a:lnTo>
                  <a:pt x="1822607" y="2026524"/>
                </a:lnTo>
                <a:lnTo>
                  <a:pt x="1855834" y="1995820"/>
                </a:lnTo>
                <a:lnTo>
                  <a:pt x="1887819" y="1963835"/>
                </a:lnTo>
                <a:lnTo>
                  <a:pt x="1918523" y="1930607"/>
                </a:lnTo>
                <a:lnTo>
                  <a:pt x="1947907" y="1896176"/>
                </a:lnTo>
                <a:lnTo>
                  <a:pt x="1975932" y="1860581"/>
                </a:lnTo>
                <a:lnTo>
                  <a:pt x="2002559" y="1823859"/>
                </a:lnTo>
                <a:lnTo>
                  <a:pt x="2027750" y="1786050"/>
                </a:lnTo>
                <a:lnTo>
                  <a:pt x="2051465" y="1747193"/>
                </a:lnTo>
                <a:lnTo>
                  <a:pt x="2073666" y="1707327"/>
                </a:lnTo>
                <a:lnTo>
                  <a:pt x="2094314" y="1666489"/>
                </a:lnTo>
                <a:lnTo>
                  <a:pt x="2113371" y="1624720"/>
                </a:lnTo>
                <a:lnTo>
                  <a:pt x="2130796" y="1582059"/>
                </a:lnTo>
                <a:lnTo>
                  <a:pt x="2146553" y="1538542"/>
                </a:lnTo>
                <a:lnTo>
                  <a:pt x="2160601" y="1494211"/>
                </a:lnTo>
                <a:lnTo>
                  <a:pt x="2172902" y="1449103"/>
                </a:lnTo>
                <a:lnTo>
                  <a:pt x="2183417" y="1403257"/>
                </a:lnTo>
                <a:lnTo>
                  <a:pt x="2192107" y="1356713"/>
                </a:lnTo>
                <a:lnTo>
                  <a:pt x="2198934" y="1309508"/>
                </a:lnTo>
                <a:lnTo>
                  <a:pt x="2203858" y="1261683"/>
                </a:lnTo>
                <a:lnTo>
                  <a:pt x="2206841" y="1213275"/>
                </a:lnTo>
                <a:lnTo>
                  <a:pt x="2207844" y="1164323"/>
                </a:lnTo>
                <a:lnTo>
                  <a:pt x="2206890" y="1116565"/>
                </a:lnTo>
                <a:lnTo>
                  <a:pt x="2204053" y="1069277"/>
                </a:lnTo>
                <a:lnTo>
                  <a:pt x="2199369" y="1022498"/>
                </a:lnTo>
                <a:lnTo>
                  <a:pt x="2192874" y="976266"/>
                </a:lnTo>
                <a:lnTo>
                  <a:pt x="2184604" y="930619"/>
                </a:lnTo>
                <a:lnTo>
                  <a:pt x="2174594" y="885596"/>
                </a:lnTo>
                <a:lnTo>
                  <a:pt x="2162881" y="841235"/>
                </a:lnTo>
                <a:lnTo>
                  <a:pt x="2149500" y="797574"/>
                </a:lnTo>
                <a:lnTo>
                  <a:pt x="2134489" y="754653"/>
                </a:lnTo>
                <a:lnTo>
                  <a:pt x="2117882" y="712508"/>
                </a:lnTo>
                <a:lnTo>
                  <a:pt x="2099715" y="671180"/>
                </a:lnTo>
                <a:lnTo>
                  <a:pt x="2080025" y="630705"/>
                </a:lnTo>
                <a:lnTo>
                  <a:pt x="2058848" y="591123"/>
                </a:lnTo>
                <a:lnTo>
                  <a:pt x="2036220" y="552471"/>
                </a:lnTo>
                <a:lnTo>
                  <a:pt x="2012176" y="514789"/>
                </a:lnTo>
                <a:lnTo>
                  <a:pt x="1986752" y="478115"/>
                </a:lnTo>
                <a:lnTo>
                  <a:pt x="1959986" y="442486"/>
                </a:lnTo>
                <a:lnTo>
                  <a:pt x="1931911" y="407942"/>
                </a:lnTo>
                <a:lnTo>
                  <a:pt x="1902566" y="374520"/>
                </a:lnTo>
                <a:lnTo>
                  <a:pt x="1871984" y="342260"/>
                </a:lnTo>
                <a:lnTo>
                  <a:pt x="1840204" y="311199"/>
                </a:lnTo>
                <a:lnTo>
                  <a:pt x="1807259" y="281376"/>
                </a:lnTo>
                <a:lnTo>
                  <a:pt x="1773187" y="252829"/>
                </a:lnTo>
                <a:lnTo>
                  <a:pt x="1738024" y="225597"/>
                </a:lnTo>
                <a:lnTo>
                  <a:pt x="1701805" y="199718"/>
                </a:lnTo>
                <a:lnTo>
                  <a:pt x="1664567" y="175230"/>
                </a:lnTo>
                <a:lnTo>
                  <a:pt x="1626345" y="152173"/>
                </a:lnTo>
                <a:lnTo>
                  <a:pt x="1587175" y="130583"/>
                </a:lnTo>
                <a:lnTo>
                  <a:pt x="1547093" y="110500"/>
                </a:lnTo>
                <a:lnTo>
                  <a:pt x="1506136" y="91962"/>
                </a:lnTo>
                <a:lnTo>
                  <a:pt x="1464340" y="75007"/>
                </a:lnTo>
                <a:lnTo>
                  <a:pt x="1421739" y="59674"/>
                </a:lnTo>
                <a:lnTo>
                  <a:pt x="1378371" y="46002"/>
                </a:lnTo>
                <a:lnTo>
                  <a:pt x="1334272" y="34027"/>
                </a:lnTo>
                <a:lnTo>
                  <a:pt x="1289476" y="23790"/>
                </a:lnTo>
                <a:lnTo>
                  <a:pt x="1244021" y="15328"/>
                </a:lnTo>
                <a:lnTo>
                  <a:pt x="1197942" y="8679"/>
                </a:lnTo>
                <a:lnTo>
                  <a:pt x="1151275" y="3883"/>
                </a:lnTo>
                <a:lnTo>
                  <a:pt x="1104056" y="977"/>
                </a:lnTo>
                <a:lnTo>
                  <a:pt x="1056322" y="0"/>
                </a:lnTo>
                <a:close/>
              </a:path>
            </a:pathLst>
          </a:custGeom>
          <a:solidFill>
            <a:srgbClr val="82B624">
              <a:alpha val="6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26"/>
          <p:cNvSpPr txBox="1"/>
          <p:nvPr/>
        </p:nvSpPr>
        <p:spPr>
          <a:xfrm>
            <a:off x="10997731" y="1737764"/>
            <a:ext cx="2641500" cy="1397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2. Transport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0" algn="l" rtl="0">
              <a:lnSpc>
                <a:spcPct val="102200"/>
              </a:lnSpc>
              <a:spcBef>
                <a:spcPts val="755"/>
              </a:spcBef>
              <a:spcAft>
                <a:spcPts val="0"/>
              </a:spcAft>
              <a:buNone/>
            </a:pPr>
            <a:r>
              <a:rPr lang="en-US" sz="1100" dirty="0">
                <a:latin typeface="Gotham Book" pitchFamily="50" charset="0"/>
              </a:rPr>
              <a:t>Dzięki </a:t>
            </a:r>
            <a:r>
              <a:rPr lang="en-US" sz="1100" dirty="0" err="1">
                <a:latin typeface="Gotham Book" pitchFamily="50" charset="0"/>
              </a:rPr>
              <a:t>optymalizacji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decyzji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zakupowych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możemy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zminimalizować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odległości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przejazdów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transportowych</a:t>
            </a:r>
            <a:r>
              <a:rPr lang="en-US" sz="1100" dirty="0">
                <a:latin typeface="Gotham Book" pitchFamily="50" charset="0"/>
              </a:rPr>
              <a:t>, a </a:t>
            </a:r>
            <a:r>
              <a:rPr lang="en-US" sz="1100" dirty="0" err="1">
                <a:latin typeface="Gotham Book" pitchFamily="50" charset="0"/>
              </a:rPr>
              <a:t>dzięki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temu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obniżyć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emisję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dwutlenku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węgla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398" name="Google Shape;398;p26"/>
          <p:cNvSpPr txBox="1"/>
          <p:nvPr/>
        </p:nvSpPr>
        <p:spPr>
          <a:xfrm>
            <a:off x="4813950" y="1737775"/>
            <a:ext cx="3099900" cy="157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471169" marR="5080" lvl="0" indent="-369569" algn="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1.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Zakup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materiałów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/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przygotowanie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do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produkcji</a:t>
            </a:r>
            <a:endParaRPr sz="1600" dirty="0">
              <a:latin typeface="Gotham Book" pitchFamily="50" charset="0"/>
              <a:sym typeface="Arial"/>
            </a:endParaRPr>
          </a:p>
          <a:p>
            <a:pPr marL="0" marR="5080" lvl="0" indent="0" algn="r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Ponad</a:t>
            </a:r>
            <a:r>
              <a:rPr lang="en-US" sz="1100" dirty="0">
                <a:latin typeface="Gotham Book" pitchFamily="50" charset="0"/>
              </a:rPr>
              <a:t> 70% </a:t>
            </a:r>
            <a:r>
              <a:rPr lang="en-US" sz="1100" dirty="0" err="1">
                <a:latin typeface="Gotham Book" pitchFamily="50" charset="0"/>
              </a:rPr>
              <a:t>komponentów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dyspensera</a:t>
            </a:r>
            <a:r>
              <a:rPr lang="en-US" sz="1100" dirty="0">
                <a:latin typeface="Gotham Book" pitchFamily="50" charset="0"/>
              </a:rPr>
              <a:t> do wody </a:t>
            </a:r>
            <a:r>
              <a:rPr lang="en-US" sz="1100" dirty="0" err="1">
                <a:latin typeface="Gotham Book" pitchFamily="50" charset="0"/>
              </a:rPr>
              <a:t>pochodzi</a:t>
            </a:r>
            <a:r>
              <a:rPr lang="en-US" sz="1100" dirty="0">
                <a:latin typeface="Gotham Book" pitchFamily="50" charset="0"/>
              </a:rPr>
              <a:t> od </a:t>
            </a:r>
            <a:r>
              <a:rPr lang="en-US" sz="1100" dirty="0" err="1">
                <a:latin typeface="Gotham Book" pitchFamily="50" charset="0"/>
              </a:rPr>
              <a:t>europejskich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dostawców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en-US" sz="1100" dirty="0" err="1">
                <a:latin typeface="Gotham Book" pitchFamily="50" charset="0"/>
              </a:rPr>
              <a:t>Unikając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zbędnego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transportu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ograniczamy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nasz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ślad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węglowy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399" name="Google Shape;399;p26"/>
          <p:cNvSpPr txBox="1"/>
          <p:nvPr/>
        </p:nvSpPr>
        <p:spPr>
          <a:xfrm>
            <a:off x="10986055" y="5644650"/>
            <a:ext cx="2573700" cy="1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4.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Opakowania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0" algn="l" rtl="0">
              <a:lnSpc>
                <a:spcPct val="102299"/>
              </a:lnSpc>
              <a:spcBef>
                <a:spcPts val="805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Zamieniliśmy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opakowania</a:t>
            </a:r>
            <a:r>
              <a:rPr lang="en-US" sz="1100" dirty="0">
                <a:latin typeface="Gotham Book" pitchFamily="50" charset="0"/>
              </a:rPr>
              <a:t> z </a:t>
            </a:r>
            <a:r>
              <a:rPr lang="en-US" sz="1100" dirty="0" err="1">
                <a:latin typeface="Gotham Book" pitchFamily="50" charset="0"/>
              </a:rPr>
              <a:t>folii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bąbelkowej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oraz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wypełniacze</a:t>
            </a:r>
            <a:r>
              <a:rPr lang="en-US" sz="1100" dirty="0">
                <a:latin typeface="Gotham Book" pitchFamily="50" charset="0"/>
              </a:rPr>
              <a:t> z </a:t>
            </a:r>
            <a:r>
              <a:rPr lang="en-US" sz="1100" dirty="0" err="1">
                <a:latin typeface="Gotham Book" pitchFamily="50" charset="0"/>
              </a:rPr>
              <a:t>pianki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używane</a:t>
            </a:r>
            <a:r>
              <a:rPr lang="en-US" sz="1100" dirty="0">
                <a:latin typeface="Gotham Book" pitchFamily="50" charset="0"/>
              </a:rPr>
              <a:t> do </a:t>
            </a:r>
            <a:r>
              <a:rPr lang="en-US" sz="1100" dirty="0" err="1">
                <a:latin typeface="Gotham Book" pitchFamily="50" charset="0"/>
              </a:rPr>
              <a:t>pakowania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części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zamiennych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ekologicznymi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opakowaniami</a:t>
            </a:r>
            <a:r>
              <a:rPr lang="en-US" sz="1100" dirty="0">
                <a:latin typeface="Gotham Book" pitchFamily="50" charset="0"/>
              </a:rPr>
              <a:t> z </a:t>
            </a:r>
            <a:r>
              <a:rPr lang="en-US" sz="1100" dirty="0" err="1">
                <a:latin typeface="Gotham Book" pitchFamily="50" charset="0"/>
              </a:rPr>
              <a:t>papieru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oraz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kartonem</a:t>
            </a:r>
            <a:r>
              <a:rPr lang="en-US" sz="1100" dirty="0">
                <a:latin typeface="Gotham Book" pitchFamily="50" charset="0"/>
              </a:rPr>
              <a:t>, </a:t>
            </a:r>
            <a:r>
              <a:rPr lang="en-US" sz="1100" dirty="0" err="1">
                <a:latin typeface="Gotham Book" pitchFamily="50" charset="0"/>
              </a:rPr>
              <a:t>który</a:t>
            </a:r>
            <a:r>
              <a:rPr lang="en-US" sz="1100" dirty="0">
                <a:latin typeface="Gotham Book" pitchFamily="50" charset="0"/>
              </a:rPr>
              <a:t> w 80% </a:t>
            </a:r>
            <a:r>
              <a:rPr lang="en-US" sz="1100" dirty="0" err="1">
                <a:latin typeface="Gotham Book" pitchFamily="50" charset="0"/>
              </a:rPr>
              <a:t>został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wykonany</a:t>
            </a:r>
            <a:r>
              <a:rPr lang="en-US" sz="1100" dirty="0">
                <a:latin typeface="Gotham Book" pitchFamily="50" charset="0"/>
              </a:rPr>
              <a:t> z </a:t>
            </a:r>
            <a:r>
              <a:rPr lang="en-US" sz="1100" dirty="0" err="1">
                <a:latin typeface="Gotham Book" pitchFamily="50" charset="0"/>
              </a:rPr>
              <a:t>materiału</a:t>
            </a:r>
            <a:r>
              <a:rPr lang="en-US" sz="1100" dirty="0">
                <a:latin typeface="Gotham Book" pitchFamily="50" charset="0"/>
              </a:rPr>
              <a:t> z </a:t>
            </a:r>
            <a:r>
              <a:rPr lang="en-US" sz="1100" dirty="0" err="1">
                <a:latin typeface="Gotham Book" pitchFamily="50" charset="0"/>
              </a:rPr>
              <a:t>recyklingu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400" name="Google Shape;400;p26"/>
          <p:cNvSpPr txBox="1"/>
          <p:nvPr/>
        </p:nvSpPr>
        <p:spPr>
          <a:xfrm>
            <a:off x="4813955" y="3489602"/>
            <a:ext cx="2118300" cy="16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5400" rIns="0" bIns="0" anchor="t" anchorCtr="0">
            <a:spAutoFit/>
          </a:bodyPr>
          <a:lstStyle/>
          <a:p>
            <a:pPr marL="103886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6.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Odpady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195580" algn="r" rtl="0">
              <a:lnSpc>
                <a:spcPct val="102299"/>
              </a:lnSpc>
              <a:spcBef>
                <a:spcPts val="690"/>
              </a:spcBef>
              <a:spcAft>
                <a:spcPts val="0"/>
              </a:spcAft>
              <a:buNone/>
            </a:pPr>
            <a:r>
              <a:rPr lang="en-US" sz="1100" dirty="0" err="1">
                <a:latin typeface="Gotham Book" pitchFamily="50" charset="0"/>
              </a:rPr>
              <a:t>Kiedy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okres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użytkowania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dyspensera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dobiega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końca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poddajemy</a:t>
            </a:r>
            <a:r>
              <a:rPr lang="en-US" sz="1100" dirty="0">
                <a:latin typeface="Gotham Book" pitchFamily="50" charset="0"/>
              </a:rPr>
              <a:t> go </a:t>
            </a:r>
            <a:r>
              <a:rPr lang="en-US" sz="1100" dirty="0" err="1">
                <a:latin typeface="Gotham Book" pitchFamily="50" charset="0"/>
              </a:rPr>
              <a:t>właściwej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utylizacji</a:t>
            </a:r>
            <a:r>
              <a:rPr lang="en-US" sz="1100" dirty="0">
                <a:latin typeface="Gotham Book" pitchFamily="50" charset="0"/>
              </a:rPr>
              <a:t>. </a:t>
            </a:r>
            <a:r>
              <a:rPr lang="en-US" sz="1100" dirty="0" err="1">
                <a:latin typeface="Gotham Book" pitchFamily="50" charset="0"/>
              </a:rPr>
              <a:t>Obudowa</a:t>
            </a:r>
            <a:r>
              <a:rPr lang="en-US" sz="1100" dirty="0">
                <a:latin typeface="Gotham Book" pitchFamily="50" charset="0"/>
              </a:rPr>
              <a:t> jest </a:t>
            </a:r>
            <a:r>
              <a:rPr lang="en-US" sz="1100" dirty="0" err="1">
                <a:latin typeface="Gotham Book" pitchFamily="50" charset="0"/>
              </a:rPr>
              <a:t>przekazana</a:t>
            </a:r>
            <a:r>
              <a:rPr lang="en-US" sz="1100" dirty="0">
                <a:latin typeface="Gotham Book" pitchFamily="50" charset="0"/>
              </a:rPr>
              <a:t> do </a:t>
            </a:r>
            <a:r>
              <a:rPr lang="en-US" sz="1100" dirty="0" err="1">
                <a:latin typeface="Gotham Book" pitchFamily="50" charset="0"/>
              </a:rPr>
              <a:t>rozdrobnienia</a:t>
            </a:r>
            <a:r>
              <a:rPr lang="en-US" sz="1100" dirty="0">
                <a:latin typeface="Gotham Book" pitchFamily="50" charset="0"/>
              </a:rPr>
              <a:t>, a </a:t>
            </a:r>
            <a:r>
              <a:rPr lang="en-US" sz="1100" dirty="0" err="1">
                <a:latin typeface="Gotham Book" pitchFamily="50" charset="0"/>
              </a:rPr>
              <a:t>pozostałe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elementy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są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poddawane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recyklingowi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401" name="Google Shape;401;p26"/>
          <p:cNvSpPr txBox="1"/>
          <p:nvPr/>
        </p:nvSpPr>
        <p:spPr>
          <a:xfrm>
            <a:off x="4813950" y="5501244"/>
            <a:ext cx="3102778" cy="1369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5575" rIns="0" bIns="0" anchor="t" anchorCtr="0">
            <a:sp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5.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Użytkowanie</a:t>
            </a:r>
            <a:r>
              <a:rPr lang="pl-PL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dyspenserów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645795" algn="r" rtl="0">
              <a:lnSpc>
                <a:spcPct val="1022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100" dirty="0">
                <a:latin typeface="Gotham Book" pitchFamily="50" charset="0"/>
              </a:rPr>
              <a:t>Produkty BRITA </a:t>
            </a:r>
            <a:r>
              <a:rPr lang="en-US" sz="1100" dirty="0" err="1">
                <a:latin typeface="Gotham Book" pitchFamily="50" charset="0"/>
              </a:rPr>
              <a:t>pozwalają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naszym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klientom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na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obniżenie</a:t>
            </a:r>
            <a:r>
              <a:rPr lang="en-US" sz="1100" dirty="0">
                <a:latin typeface="Gotham Book" pitchFamily="50" charset="0"/>
              </a:rPr>
              <a:t> kosztów, </a:t>
            </a:r>
            <a:r>
              <a:rPr lang="en-US" sz="1100" dirty="0" err="1">
                <a:latin typeface="Gotham Book" pitchFamily="50" charset="0"/>
              </a:rPr>
              <a:t>redukcję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odpadów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plastikowych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oraz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emisji</a:t>
            </a:r>
            <a:r>
              <a:rPr lang="en-US" sz="1100" dirty="0">
                <a:latin typeface="Gotham Book" pitchFamily="50" charset="0"/>
              </a:rPr>
              <a:t> CO2 </a:t>
            </a:r>
            <a:r>
              <a:rPr lang="en-US" sz="1100" dirty="0" err="1">
                <a:latin typeface="Gotham Book" pitchFamily="50" charset="0"/>
              </a:rPr>
              <a:t>związanych</a:t>
            </a:r>
            <a:r>
              <a:rPr lang="en-US" sz="1100" dirty="0">
                <a:latin typeface="Gotham Book" pitchFamily="50" charset="0"/>
              </a:rPr>
              <a:t> z </a:t>
            </a:r>
            <a:r>
              <a:rPr lang="en-US" sz="1100" dirty="0" err="1">
                <a:latin typeface="Gotham Book" pitchFamily="50" charset="0"/>
              </a:rPr>
              <a:t>użytkowaniem</a:t>
            </a:r>
            <a:r>
              <a:rPr lang="en-US" sz="1100" dirty="0">
                <a:latin typeface="Gotham Book" pitchFamily="50" charset="0"/>
              </a:rPr>
              <a:t> wody w </a:t>
            </a:r>
            <a:r>
              <a:rPr lang="en-US" sz="1100" dirty="0" err="1">
                <a:latin typeface="Gotham Book" pitchFamily="50" charset="0"/>
              </a:rPr>
              <a:t>plastikowych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opakowaniach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402" name="Google Shape;402;p26"/>
          <p:cNvSpPr txBox="1"/>
          <p:nvPr/>
        </p:nvSpPr>
        <p:spPr>
          <a:xfrm>
            <a:off x="12108750" y="3532525"/>
            <a:ext cx="2641500" cy="154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700" marR="77216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3. P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rodukcja w </a:t>
            </a:r>
            <a:r>
              <a:rPr lang="en-US" sz="1600" dirty="0" err="1">
                <a:solidFill>
                  <a:srgbClr val="084783"/>
                </a:solidFill>
                <a:latin typeface="Gotham Book" pitchFamily="50" charset="0"/>
              </a:rPr>
              <a:t>firmie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</a:rPr>
              <a:t> </a:t>
            </a:r>
            <a:r>
              <a:rPr lang="en-US" sz="1600" dirty="0">
                <a:solidFill>
                  <a:srgbClr val="084783"/>
                </a:solidFill>
                <a:latin typeface="Gotham Book" pitchFamily="50" charset="0"/>
                <a:sym typeface="Arial"/>
              </a:rPr>
              <a:t>BRITA</a:t>
            </a:r>
            <a:endParaRPr sz="1600" dirty="0">
              <a:latin typeface="Gotham Book" pitchFamily="50" charset="0"/>
              <a:sym typeface="Arial"/>
            </a:endParaRPr>
          </a:p>
          <a:p>
            <a:pPr marL="12700" marR="5080" lvl="0" indent="0" algn="l" rtl="0">
              <a:lnSpc>
                <a:spcPct val="102299"/>
              </a:lnSpc>
              <a:spcBef>
                <a:spcPts val="620"/>
              </a:spcBef>
              <a:spcAft>
                <a:spcPts val="0"/>
              </a:spcAft>
              <a:buNone/>
            </a:pPr>
            <a:r>
              <a:rPr lang="en-US" sz="1100" dirty="0">
                <a:latin typeface="Gotham Book" pitchFamily="50" charset="0"/>
              </a:rPr>
              <a:t>W </a:t>
            </a:r>
            <a:r>
              <a:rPr lang="en-US" sz="1100" dirty="0" err="1">
                <a:latin typeface="Gotham Book" pitchFamily="50" charset="0"/>
              </a:rPr>
              <a:t>naszych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zakładach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produkcyjnych</a:t>
            </a:r>
            <a:r>
              <a:rPr lang="en-US" sz="1100" dirty="0">
                <a:latin typeface="Gotham Book" pitchFamily="50" charset="0"/>
              </a:rPr>
              <a:t> w </a:t>
            </a:r>
            <a:r>
              <a:rPr lang="en-US" sz="1100" dirty="0" err="1">
                <a:latin typeface="Gotham Book" pitchFamily="50" charset="0"/>
              </a:rPr>
              <a:t>Niemczech</a:t>
            </a:r>
            <a:r>
              <a:rPr lang="en-US" sz="1100" dirty="0">
                <a:latin typeface="Gotham Book" pitchFamily="50" charset="0"/>
              </a:rPr>
              <a:t> i UK </a:t>
            </a:r>
            <a:r>
              <a:rPr lang="en-US" sz="1100" dirty="0" err="1">
                <a:latin typeface="Gotham Book" pitchFamily="50" charset="0"/>
              </a:rPr>
              <a:t>używamy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certyfikowanej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energii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zielonej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pochodzącej</a:t>
            </a:r>
            <a:r>
              <a:rPr lang="en-US" sz="1100" dirty="0">
                <a:latin typeface="Gotham Book" pitchFamily="50" charset="0"/>
              </a:rPr>
              <a:t> z </a:t>
            </a:r>
            <a:r>
              <a:rPr lang="en-US" sz="1100" dirty="0" err="1">
                <a:latin typeface="Gotham Book" pitchFamily="50" charset="0"/>
              </a:rPr>
              <a:t>ekologicznych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źródeł</a:t>
            </a:r>
            <a:r>
              <a:rPr lang="en-US" sz="1100" dirty="0">
                <a:latin typeface="Gotham Book" pitchFamily="50" charset="0"/>
              </a:rPr>
              <a:t> </a:t>
            </a:r>
            <a:r>
              <a:rPr lang="en-US" sz="1100" dirty="0" err="1">
                <a:latin typeface="Gotham Book" pitchFamily="50" charset="0"/>
              </a:rPr>
              <a:t>wytwórczych</a:t>
            </a:r>
            <a:r>
              <a:rPr lang="en-US" sz="1100" dirty="0">
                <a:latin typeface="Gotham Book" pitchFamily="50" charset="0"/>
              </a:rPr>
              <a:t>.</a:t>
            </a:r>
            <a:endParaRPr sz="1100" dirty="0">
              <a:latin typeface="Gotham Book" pitchFamily="50" charset="0"/>
              <a:sym typeface="Arial"/>
            </a:endParaRPr>
          </a:p>
        </p:txBody>
      </p:sp>
      <p:sp>
        <p:nvSpPr>
          <p:cNvPr id="403" name="Google Shape;403;p26"/>
          <p:cNvSpPr txBox="1"/>
          <p:nvPr/>
        </p:nvSpPr>
        <p:spPr>
          <a:xfrm>
            <a:off x="887300" y="2000425"/>
            <a:ext cx="4238850" cy="213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725" rIns="0" bIns="0" anchor="t" anchorCtr="0">
            <a:spAutoFit/>
          </a:bodyPr>
          <a:lstStyle/>
          <a:p>
            <a:pPr marL="12700" marR="5080" lvl="0" indent="0" algn="l" rtl="0">
              <a:lnSpc>
                <a:spcPct val="11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900" dirty="0">
                <a:solidFill>
                  <a:srgbClr val="084783"/>
                </a:solidFill>
                <a:latin typeface="Gotham Light" pitchFamily="50" charset="0"/>
              </a:rPr>
              <a:t>Cykl życia dyspensera do wody</a:t>
            </a:r>
            <a:endParaRPr sz="3900" dirty="0">
              <a:latin typeface="Gotham Light" pitchFamily="50" charset="0"/>
              <a:sym typeface="Arial"/>
            </a:endParaRPr>
          </a:p>
        </p:txBody>
      </p:sp>
      <p:sp>
        <p:nvSpPr>
          <p:cNvPr id="404" name="Google Shape;404;p26"/>
          <p:cNvSpPr txBox="1"/>
          <p:nvPr/>
        </p:nvSpPr>
        <p:spPr>
          <a:xfrm>
            <a:off x="8571755" y="3440099"/>
            <a:ext cx="1939800" cy="156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12065" marR="5080" lvl="0" indent="-635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Nasze </a:t>
            </a:r>
            <a:r>
              <a:rPr lang="pl-PL" sz="1200" dirty="0">
                <a:solidFill>
                  <a:srgbClr val="FFFFFF"/>
                </a:solidFill>
                <a:latin typeface="Gotham Book" pitchFamily="50" charset="0"/>
              </a:rPr>
              <a:t>dyspensery do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 wody </a:t>
            </a:r>
            <a:r>
              <a:rPr lang="pl-PL" sz="1200" dirty="0">
                <a:solidFill>
                  <a:srgbClr val="FFFFFF"/>
                </a:solidFill>
                <a:latin typeface="Gotham Book" pitchFamily="50" charset="0"/>
              </a:rPr>
              <a:t>produkują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 o 86% </a:t>
            </a:r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dwutlenku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węgla</a:t>
            </a:r>
            <a:r>
              <a:rPr lang="pl-PL" sz="1200" dirty="0">
                <a:solidFill>
                  <a:srgbClr val="FFFFFF"/>
                </a:solidFill>
                <a:latin typeface="Gotham Book" pitchFamily="50" charset="0"/>
              </a:rPr>
              <a:t> mniej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* </a:t>
            </a:r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niż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woda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butelkowana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oraz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 o 64% </a:t>
            </a:r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mniej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* </a:t>
            </a:r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niż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 dystrybutory wody </a:t>
            </a:r>
            <a:r>
              <a:rPr lang="en-US" sz="1200" dirty="0" err="1">
                <a:solidFill>
                  <a:srgbClr val="FFFFFF"/>
                </a:solidFill>
                <a:latin typeface="Gotham Book" pitchFamily="50" charset="0"/>
              </a:rPr>
              <a:t>butelkowanej</a:t>
            </a:r>
            <a:r>
              <a:rPr lang="en-US" sz="1200" dirty="0">
                <a:solidFill>
                  <a:srgbClr val="FFFFFF"/>
                </a:solidFill>
                <a:latin typeface="Gotham Book" pitchFamily="50" charset="0"/>
              </a:rPr>
              <a:t>.</a:t>
            </a:r>
            <a:endParaRPr sz="1200" dirty="0">
              <a:latin typeface="Gotham Book" pitchFamily="50" charset="0"/>
              <a:sym typeface="Arial"/>
            </a:endParaRPr>
          </a:p>
        </p:txBody>
      </p:sp>
      <p:sp>
        <p:nvSpPr>
          <p:cNvPr id="405" name="Google Shape;405;p26"/>
          <p:cNvSpPr txBox="1"/>
          <p:nvPr/>
        </p:nvSpPr>
        <p:spPr>
          <a:xfrm>
            <a:off x="12858750" y="260000"/>
            <a:ext cx="1387975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dirty="0">
                <a:solidFill>
                  <a:srgbClr val="82B624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</a:t>
            </a:r>
            <a:r>
              <a:rPr lang="en-US" sz="900" dirty="0" err="1">
                <a:solidFill>
                  <a:srgbClr val="82B624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równoważony</a:t>
            </a:r>
            <a:r>
              <a:rPr lang="en-US" sz="900" dirty="0">
                <a:solidFill>
                  <a:srgbClr val="82B624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900" dirty="0" err="1">
                <a:solidFill>
                  <a:srgbClr val="82B624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rozwój</a:t>
            </a:r>
            <a:endParaRPr sz="900" dirty="0">
              <a:solidFill>
                <a:srgbClr val="82B624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6" name="Google Shape;406;p26"/>
          <p:cNvSpPr/>
          <p:nvPr/>
        </p:nvSpPr>
        <p:spPr>
          <a:xfrm>
            <a:off x="14307464" y="341287"/>
            <a:ext cx="812800" cy="18415"/>
          </a:xfrm>
          <a:custGeom>
            <a:avLst/>
            <a:gdLst/>
            <a:ahLst/>
            <a:cxnLst/>
            <a:rect l="l" t="t" r="r" b="b"/>
            <a:pathLst>
              <a:path w="812800" h="18414" extrusionOk="0">
                <a:moveTo>
                  <a:pt x="812533" y="0"/>
                </a:moveTo>
                <a:lnTo>
                  <a:pt x="0" y="0"/>
                </a:lnTo>
                <a:lnTo>
                  <a:pt x="0" y="17995"/>
                </a:lnTo>
                <a:lnTo>
                  <a:pt x="812533" y="17995"/>
                </a:lnTo>
                <a:lnTo>
                  <a:pt x="812533" y="0"/>
                </a:lnTo>
                <a:close/>
              </a:path>
            </a:pathLst>
          </a:custGeom>
          <a:solidFill>
            <a:srgbClr val="82B6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26"/>
          <p:cNvSpPr txBox="1"/>
          <p:nvPr/>
        </p:nvSpPr>
        <p:spPr>
          <a:xfrm>
            <a:off x="11409450" y="8109150"/>
            <a:ext cx="2823000" cy="1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/>
              <a:t>*</a:t>
            </a:r>
            <a:r>
              <a:rPr lang="en-US" sz="600" dirty="0" err="1"/>
              <a:t>Kalkulacja</a:t>
            </a:r>
            <a:r>
              <a:rPr lang="en-US" sz="600" dirty="0"/>
              <a:t> w </a:t>
            </a:r>
            <a:r>
              <a:rPr lang="en-US" sz="600" dirty="0" err="1"/>
              <a:t>oparciu</a:t>
            </a:r>
            <a:r>
              <a:rPr lang="en-US" sz="600" dirty="0"/>
              <a:t> o </a:t>
            </a:r>
            <a:r>
              <a:rPr lang="en-US" sz="600" dirty="0" err="1"/>
              <a:t>produkt</a:t>
            </a:r>
            <a:r>
              <a:rPr lang="en-US" sz="600" dirty="0"/>
              <a:t> Top Pro ze </a:t>
            </a:r>
            <a:r>
              <a:rPr lang="en-US" sz="600" dirty="0" err="1"/>
              <a:t>średnią</a:t>
            </a:r>
            <a:r>
              <a:rPr lang="en-US" sz="600" dirty="0"/>
              <a:t> </a:t>
            </a:r>
            <a:r>
              <a:rPr lang="en-US" sz="600" dirty="0" err="1"/>
              <a:t>wydajnością</a:t>
            </a:r>
            <a:r>
              <a:rPr lang="en-US" sz="600" dirty="0"/>
              <a:t> </a:t>
            </a:r>
            <a:r>
              <a:rPr lang="en-US" sz="600" dirty="0" err="1"/>
              <a:t>chłodzenia</a:t>
            </a:r>
            <a:endParaRPr sz="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4598" y="729830"/>
            <a:ext cx="1552852" cy="32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6"/>
          <p:cNvSpPr txBox="1"/>
          <p:nvPr/>
        </p:nvSpPr>
        <p:spPr>
          <a:xfrm>
            <a:off x="877350" y="7489350"/>
            <a:ext cx="23919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Zobacz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nasze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wideo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na</a:t>
            </a:r>
            <a:r>
              <a:rPr lang="en-US" sz="1100" dirty="0">
                <a:solidFill>
                  <a:srgbClr val="1B497F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 YouTube</a:t>
            </a:r>
            <a:endParaRPr sz="1100" dirty="0">
              <a:solidFill>
                <a:srgbClr val="1B497F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10" name="Google Shape;410;p26" descr="Ein Bild, das Kreis, Grafiken, Symbol, Schrift enthält.&#10;&#10;Automatisch generierte Beschreibu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94925" y="744776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86837" y="3550751"/>
            <a:ext cx="6985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hlinkClick r:id="rId11"/>
            <a:extLst>
              <a:ext uri="{FF2B5EF4-FFF2-40B4-BE49-F238E27FC236}">
                <a16:creationId xmlns:a16="http://schemas.microsoft.com/office/drawing/2014/main" id="{EAE44E7E-C2B1-FB66-2438-87E89EBCE8E9}"/>
              </a:ext>
            </a:extLst>
          </p:cNvPr>
          <p:cNvSpPr/>
          <p:nvPr/>
        </p:nvSpPr>
        <p:spPr>
          <a:xfrm>
            <a:off x="754428" y="8004626"/>
            <a:ext cx="3970452" cy="310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Google Shape;57;p7">
            <a:extLst>
              <a:ext uri="{FF2B5EF4-FFF2-40B4-BE49-F238E27FC236}">
                <a16:creationId xmlns:a16="http://schemas.microsoft.com/office/drawing/2014/main" id="{F10C6E39-D067-133F-0D01-8B932234D5DB}"/>
              </a:ext>
            </a:extLst>
          </p:cNvPr>
          <p:cNvSpPr txBox="1"/>
          <p:nvPr/>
        </p:nvSpPr>
        <p:spPr>
          <a:xfrm>
            <a:off x="895392" y="7976486"/>
            <a:ext cx="4122378" cy="5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900" dirty="0">
                <a:solidFill>
                  <a:schemeClr val="bg2"/>
                </a:solidFill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Skontaktuj się z nami już dziś i porozmawiajmy o rozwiązaniu dyspenserów do wody BRITA dla Twojej organizacji | www.brita.net</a:t>
            </a:r>
          </a:p>
          <a:p>
            <a:pPr marL="12700" marR="508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pl-PL" sz="900" dirty="0">
              <a:solidFill>
                <a:schemeClr val="bg2"/>
              </a:solidFill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Rechteck 45">
            <a:hlinkClick r:id="rId12"/>
            <a:extLst>
              <a:ext uri="{FF2B5EF4-FFF2-40B4-BE49-F238E27FC236}">
                <a16:creationId xmlns:a16="http://schemas.microsoft.com/office/drawing/2014/main" id="{F99D0E42-F49B-C384-04A0-A773581F49E3}"/>
              </a:ext>
            </a:extLst>
          </p:cNvPr>
          <p:cNvSpPr/>
          <p:nvPr/>
        </p:nvSpPr>
        <p:spPr>
          <a:xfrm>
            <a:off x="1215174" y="7421149"/>
            <a:ext cx="2484551" cy="358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nutzerdefiniert 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9478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parators">
  <a:themeElements>
    <a:clrScheme name="BRITA 2022">
      <a:dk1>
        <a:srgbClr val="000000"/>
      </a:dk1>
      <a:lt1>
        <a:srgbClr val="FFFFFF"/>
      </a:lt1>
      <a:dk2>
        <a:srgbClr val="00569D"/>
      </a:dk2>
      <a:lt2>
        <a:srgbClr val="FFFFFF"/>
      </a:lt2>
      <a:accent1>
        <a:srgbClr val="00569D"/>
      </a:accent1>
      <a:accent2>
        <a:srgbClr val="00B1EB"/>
      </a:accent2>
      <a:accent3>
        <a:srgbClr val="83D0F5"/>
      </a:accent3>
      <a:accent4>
        <a:srgbClr val="82B624"/>
      </a:accent4>
      <a:accent5>
        <a:srgbClr val="DFCDB7"/>
      </a:accent5>
      <a:accent6>
        <a:srgbClr val="E6007E"/>
      </a:accent6>
      <a:hlink>
        <a:srgbClr val="000000"/>
      </a:hlink>
      <a:folHlink>
        <a:srgbClr val="000000"/>
      </a:folHlink>
    </a:clrScheme>
    <a:fontScheme name="BRITA 202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marL="180000" indent="-180000" algn="l">
          <a:spcBef>
            <a:spcPts val="400"/>
          </a:spcBef>
          <a:buFont typeface="Arial" panose="020B0604020202020204" pitchFamily="34" charset="0"/>
          <a:buChar char="•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80000" indent="-180000" algn="l">
          <a:spcBef>
            <a:spcPts val="400"/>
          </a:spcBef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/>
  <a:custClrLst>
    <a:custClr name="Deep Blue">
      <a:srgbClr val="084783"/>
    </a:custClr>
  </a:custClrLst>
  <a:extLst>
    <a:ext uri="{05A4C25C-085E-4340-85A3-A5531E510DB2}">
      <thm15:themeFamily xmlns:thm15="http://schemas.microsoft.com/office/thememl/2012/main" name="Präsentation12" id="{00EF9416-26C6-4039-8D57-F10B45DF884F}" vid="{4AA2EE03-57C2-4F36-AD48-B614948F8393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5255</TotalTime>
  <Words>12676</Words>
  <Application>Microsoft Office PowerPoint</Application>
  <PresentationFormat>Niestandardowy</PresentationFormat>
  <Paragraphs>1711</Paragraphs>
  <Slides>72</Slides>
  <Notes>60</Notes>
  <HiddenSlides>25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72</vt:i4>
      </vt:variant>
    </vt:vector>
  </HeadingPairs>
  <TitlesOfParts>
    <vt:vector size="84" baseType="lpstr">
      <vt:lpstr>Gotham Book</vt:lpstr>
      <vt:lpstr>Montserrat Medium</vt:lpstr>
      <vt:lpstr>Gotham Light</vt:lpstr>
      <vt:lpstr>Calibri</vt:lpstr>
      <vt:lpstr>Times New Roman</vt:lpstr>
      <vt:lpstr>Gotham Bold</vt:lpstr>
      <vt:lpstr>Gotham Medium</vt:lpstr>
      <vt:lpstr>Arial</vt:lpstr>
      <vt:lpstr>Office Theme</vt:lpstr>
      <vt:lpstr>1_Office Theme</vt:lpstr>
      <vt:lpstr>Separators</vt:lpstr>
      <vt:lpstr>2_Office Theme</vt:lpstr>
      <vt:lpstr>Wir sind BRITA. A global family.</vt:lpstr>
      <vt:lpstr>Prezentacja programu PowerPoint</vt:lpstr>
      <vt:lpstr>Prezentacja programu PowerPoint</vt:lpstr>
      <vt:lpstr>Prezentacja programu PowerPoint</vt:lpstr>
      <vt:lpstr>Prezentacja programu PowerPoint</vt:lpstr>
      <vt:lpstr>Dyspensery do wody BRITA</vt:lpstr>
      <vt:lpstr>Pełni pasji do wody, pełni pasji do Ciebie Jesteśmy ekspertami w dziedzinie wody od 1966 roku i umożliwiamy organizacjom takim jak Twoja dokonywanie lepszych wyborów dotyczących wody.</vt:lpstr>
      <vt:lpstr>Jakość  Made-in-Europe</vt:lpstr>
      <vt:lpstr>Prezentacja programu PowerPoint</vt:lpstr>
      <vt:lpstr>Mocne strony BRITA w ramach 4 obszarów EcoVadis</vt:lpstr>
      <vt:lpstr>Kompleksowe rozwiązanie</vt:lpstr>
      <vt:lpstr>3-strefowa ochrona higieniczna</vt:lpstr>
      <vt:lpstr>Dyspensery do wody BRITA</vt:lpstr>
      <vt:lpstr>Pomagamy w dokonywaniu lepszych wyborów dotyczących wody</vt:lpstr>
      <vt:lpstr>Czym dyspensery BRITA wyróżniają się na rynku?</vt:lpstr>
      <vt:lpstr>Przedstawiamy Top Pro</vt:lpstr>
      <vt:lpstr>Top Pro</vt:lpstr>
      <vt:lpstr>Dlaczego warto wybrać dyspenser do wody BRITA?</vt:lpstr>
      <vt:lpstr>Top Pro</vt:lpstr>
      <vt:lpstr>Przedstawiamy Top Compact</vt:lpstr>
      <vt:lpstr>Top Compact</vt:lpstr>
      <vt:lpstr>Dlaczego warto wybrać dyspenser do wody BRITA?</vt:lpstr>
      <vt:lpstr>Top Compact</vt:lpstr>
      <vt:lpstr>Przedstawiamy Extra I-Tap</vt:lpstr>
      <vt:lpstr>Extra I-Tap</vt:lpstr>
      <vt:lpstr>Extra I-Tap</vt:lpstr>
      <vt:lpstr>Przedstawiamy Extra C-Tap</vt:lpstr>
      <vt:lpstr>Extra C-Tap</vt:lpstr>
      <vt:lpstr>Dlaczego warto wybrać dyspenser do wody BRITA?</vt:lpstr>
      <vt:lpstr>Extra C-Tap</vt:lpstr>
      <vt:lpstr>Przedstawiamy Fill Pro</vt:lpstr>
      <vt:lpstr>Fill Pro</vt:lpstr>
      <vt:lpstr>Przedstawiamy Fill Pro</vt:lpstr>
      <vt:lpstr>Fill T-Tap</vt:lpstr>
      <vt:lpstr>Dlaczego warto wybrać dyspenser do wody BRITA?</vt:lpstr>
      <vt:lpstr>Fill T-Tap/Fill Pro</vt:lpstr>
      <vt:lpstr>Przedstawiamy Easy Access Panel</vt:lpstr>
      <vt:lpstr>Easy Access Panel</vt:lpstr>
      <vt:lpstr>Nacisk na wydajność Zużycie energii (kWh) podczas pracy w ciągu 24 godzin, różne przypadki użycia. Zużycie energii wynika z różnych parametrów (np. użytkowania, lokalizacji) i jest podane przykładowo dla różnych przypadków użycia:</vt:lpstr>
      <vt:lpstr>Korzyści płynące z technologii  filtracji BRITA</vt:lpstr>
      <vt:lpstr>Skuteczność filtracji </vt:lpstr>
      <vt:lpstr>CLARITY Protect Filtr do wody: Doskonała i zawsze bezpieczna woda z Twojego dyspensera.</vt:lpstr>
      <vt:lpstr>CLARITY Protect</vt:lpstr>
      <vt:lpstr>CLARITY Protect</vt:lpstr>
      <vt:lpstr>PURITY C Dispenser Filtr do wody: Doskonała filtracja przeznaczona do dyspenserów z gorącą wodą.</vt:lpstr>
      <vt:lpstr>Prezentacja programu PowerPoint</vt:lpstr>
      <vt:lpstr>Prezentacja programu PowerPoint</vt:lpstr>
      <vt:lpstr>CLARITY Safe X3 Filtr do wody: Filtr antybakteryjny zapewniający wyjątkową higienę w szczególnie wymagających środowiskach. </vt:lpstr>
      <vt:lpstr>CLARITY Safe X3</vt:lpstr>
      <vt:lpstr>CLARITY Safe X3</vt:lpstr>
      <vt:lpstr>Dyspensery do wody BRITA</vt:lpstr>
      <vt:lpstr>BRITA ThermalGate™</vt:lpstr>
      <vt:lpstr>BRITA ThermalGate™</vt:lpstr>
      <vt:lpstr>Prezentacja programu PowerPoint</vt:lpstr>
      <vt:lpstr>BRITA HygienePlus</vt:lpstr>
      <vt:lpstr>BRITA HygienePlus</vt:lpstr>
      <vt:lpstr>Dyspensery do wody BRITA</vt:lpstr>
      <vt:lpstr>Różnorodne akcesoria Znajdź odpowiednie rozwiązanie dla swojego dyspensera.</vt:lpstr>
      <vt:lpstr>Personalizowane butelki BRITA</vt:lpstr>
      <vt:lpstr>Szklane butelki BRITA</vt:lpstr>
      <vt:lpstr>Szklane butelki BRITA</vt:lpstr>
      <vt:lpstr>Personalizacja butelek BRITA</vt:lpstr>
      <vt:lpstr>Butelki z możliwością personalizacji</vt:lpstr>
      <vt:lpstr>Środki czyszczące do dyspensera</vt:lpstr>
      <vt:lpstr>Środki czyszczące do dyspensera</vt:lpstr>
      <vt:lpstr>Akcesoria BRITA Kompleksowe akcesoria do dyspenserów BRITA</vt:lpstr>
      <vt:lpstr>Akcesoria BRITA Kompleksowe akcesoria do dyspenserów BRITA</vt:lpstr>
      <vt:lpstr>Akcesoria BRITA Kompleksowe akcesoria do dyspenserów BRITA</vt:lpstr>
      <vt:lpstr>Jesteśmy dla Ciebie</vt:lpstr>
      <vt:lpstr>Dyspensery do wody BRITA</vt:lpstr>
      <vt:lpstr>Jesteśmy dla Ciebie</vt:lpstr>
      <vt:lpstr>Korzyści z serwisu BRITA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Mateusz Mirgos</dc:creator>
  <cp:lastModifiedBy>Mateusz Mirgos</cp:lastModifiedBy>
  <cp:revision>33</cp:revision>
  <cp:lastPrinted>2023-09-19T09:19:39Z</cp:lastPrinted>
  <dcterms:modified xsi:type="dcterms:W3CDTF">2025-02-03T14:15:34Z</dcterms:modified>
</cp:coreProperties>
</file>